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73" r:id="rId4"/>
    <p:sldId id="258" r:id="rId5"/>
    <p:sldId id="260" r:id="rId6"/>
    <p:sldId id="269" r:id="rId7"/>
    <p:sldId id="270" r:id="rId8"/>
    <p:sldId id="271" r:id="rId9"/>
    <p:sldId id="261" r:id="rId10"/>
    <p:sldId id="262" r:id="rId11"/>
    <p:sldId id="263" r:id="rId12"/>
    <p:sldId id="267" r:id="rId13"/>
    <p:sldId id="268" r:id="rId14"/>
    <p:sldId id="266" r:id="rId15"/>
    <p:sldId id="280" r:id="rId16"/>
    <p:sldId id="275" r:id="rId17"/>
    <p:sldId id="276" r:id="rId18"/>
    <p:sldId id="277" r:id="rId19"/>
    <p:sldId id="278" r:id="rId20"/>
    <p:sldId id="279" r:id="rId21"/>
    <p:sldId id="274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7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31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47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318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5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131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49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61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4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587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51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85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1985-26A6-4F76-AAA0-581BABE69528}" type="datetimeFigureOut">
              <a:rPr lang="en-US" smtClean="0"/>
              <a:pPr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982A6-0431-4FD4-8B4D-F33EB287A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28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58738" y="0"/>
            <a:ext cx="9009062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0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endParaRPr lang="en-US" sz="4000" b="1" kern="10" dirty="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38" name="WordArt 14"/>
          <p:cNvSpPr>
            <a:spLocks noChangeArrowheads="1" noChangeShapeType="1" noTextEdit="1"/>
          </p:cNvSpPr>
          <p:nvPr/>
        </p:nvSpPr>
        <p:spPr bwMode="auto">
          <a:xfrm>
            <a:off x="2057401" y="4236244"/>
            <a:ext cx="5229225" cy="3929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GV: </a:t>
            </a:r>
            <a:r>
              <a:rPr lang="en-US" sz="3600" i="1" kern="10" dirty="0" err="1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Nguyễn</a:t>
            </a:r>
            <a:r>
              <a:rPr lang="en-US" sz="3600" i="1" kern="10" dirty="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err="1" smtClean="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3600" i="1" kern="10" dirty="0" smtClean="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err="1" smtClean="0"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Bích</a:t>
            </a:r>
            <a:endParaRPr lang="en-US" sz="3600" i="1" kern="10" dirty="0">
              <a:solidFill>
                <a:schemeClr val="tx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3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14550"/>
            <a:ext cx="1447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0" name="Picture 16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289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1" name="Picture 17" descr="Firewrk8"/>
          <p:cNvPicPr>
            <a:picLocks noChangeAspect="1" noChangeArrowheads="1"/>
          </p:cNvPicPr>
          <p:nvPr/>
        </p:nvPicPr>
        <p:blipFill>
          <a:blip r:embed="rId3" cstate="print">
            <a:lum bright="6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457450"/>
            <a:ext cx="1066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WordArt 18"/>
          <p:cNvSpPr>
            <a:spLocks noChangeArrowheads="1" noChangeShapeType="1" noTextEdit="1"/>
          </p:cNvSpPr>
          <p:nvPr/>
        </p:nvSpPr>
        <p:spPr bwMode="auto">
          <a:xfrm>
            <a:off x="2133600" y="742950"/>
            <a:ext cx="5257800" cy="2595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28"/>
              </a:avLst>
            </a:prstTxWarp>
          </a:bodyPr>
          <a:lstStyle/>
          <a:p>
            <a:pPr algn="ctr"/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TRƯỜNG 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 HỨA TẠO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43" name="WordArt 19"/>
          <p:cNvSpPr>
            <a:spLocks noChangeArrowheads="1" noChangeShapeType="1" noTextEdit="1"/>
          </p:cNvSpPr>
          <p:nvPr/>
        </p:nvSpPr>
        <p:spPr bwMode="auto">
          <a:xfrm>
            <a:off x="3124200" y="2978944"/>
            <a:ext cx="3048000" cy="3929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b="1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: Tin </a:t>
            </a:r>
            <a:r>
              <a:rPr lang="en-US" sz="3600" b="1" kern="10" dirty="0" err="1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endParaRPr lang="en-US" sz="3600" b="1" kern="10" dirty="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644" name="WordArt 20"/>
          <p:cNvSpPr>
            <a:spLocks noChangeArrowheads="1" noChangeShapeType="1" noTextEdit="1"/>
          </p:cNvSpPr>
          <p:nvPr/>
        </p:nvSpPr>
        <p:spPr bwMode="auto">
          <a:xfrm>
            <a:off x="3505200" y="3600451"/>
            <a:ext cx="2590800" cy="3929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00CC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Lớp:3C</a:t>
            </a:r>
            <a:endParaRPr lang="en-US" sz="3600" kern="10" dirty="0">
              <a:ln w="9525">
                <a:solidFill>
                  <a:srgbClr val="CC00CC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9" name="Picture 21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828800" cy="93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4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8949" y="4030068"/>
            <a:ext cx="95845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4" y="4188619"/>
            <a:ext cx="1277937" cy="95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7400" y="133350"/>
            <a:ext cx="5433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PHÒNG GD – ĐT ĐẠI LỘC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176" y="1143001"/>
            <a:ext cx="8201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NHIỆT LIỆT CHÀO MỪNG CÁC QUÝ THẦY CÔ 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VỀ DỰ GIỜ THĂM LỚP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8181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nimBg="1"/>
      <p:bldP spid="26638" grpId="0" animBg="1"/>
      <p:bldP spid="26643" grpId="0" animBg="1"/>
      <p:bldP spid="266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228600" y="891779"/>
            <a:ext cx="3200400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2.Tạo </a:t>
            </a:r>
            <a:r>
              <a:rPr lang="en-US" altLang="en-US" sz="3600" b="1" i="1" u="sng" dirty="0" err="1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5363" name="Group 9"/>
          <p:cNvGrpSpPr>
            <a:grpSpLocks/>
          </p:cNvGrpSpPr>
          <p:nvPr/>
        </p:nvGrpSpPr>
        <p:grpSpPr bwMode="auto">
          <a:xfrm>
            <a:off x="990600" y="2571750"/>
            <a:ext cx="6858000" cy="653653"/>
            <a:chOff x="1392" y="1883"/>
            <a:chExt cx="4368" cy="549"/>
          </a:xfrm>
        </p:grpSpPr>
        <p:sp>
          <p:nvSpPr>
            <p:cNvPr id="15385" name="AutoShape 11"/>
            <p:cNvSpPr>
              <a:spLocks noChangeArrowheads="1"/>
            </p:cNvSpPr>
            <p:nvPr/>
          </p:nvSpPr>
          <p:spPr bwMode="gray">
            <a:xfrm>
              <a:off x="1392" y="1883"/>
              <a:ext cx="4368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86" name="Group 12"/>
            <p:cNvGrpSpPr>
              <a:grpSpLocks/>
            </p:cNvGrpSpPr>
            <p:nvPr/>
          </p:nvGrpSpPr>
          <p:grpSpPr bwMode="auto">
            <a:xfrm>
              <a:off x="1440" y="1921"/>
              <a:ext cx="576" cy="511"/>
              <a:chOff x="1001" y="2098"/>
              <a:chExt cx="574" cy="918"/>
            </a:xfrm>
          </p:grpSpPr>
          <p:sp>
            <p:nvSpPr>
              <p:cNvPr id="48" name="AutoShape 13"/>
              <p:cNvSpPr>
                <a:spLocks noChangeArrowheads="1"/>
              </p:cNvSpPr>
              <p:nvPr/>
            </p:nvSpPr>
            <p:spPr bwMode="gray">
              <a:xfrm>
                <a:off x="1001" y="2098"/>
                <a:ext cx="574" cy="748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" name="Freeform 14"/>
              <p:cNvSpPr>
                <a:spLocks/>
              </p:cNvSpPr>
              <p:nvPr/>
            </p:nvSpPr>
            <p:spPr bwMode="gray">
              <a:xfrm>
                <a:off x="1051" y="2147"/>
                <a:ext cx="379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50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26"/>
                <a:ext cx="459" cy="79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5387" name="Text Box 16"/>
            <p:cNvSpPr txBox="1">
              <a:spLocks noChangeArrowheads="1"/>
            </p:cNvSpPr>
            <p:nvPr/>
          </p:nvSpPr>
          <p:spPr bwMode="gray">
            <a:xfrm>
              <a:off x="2104" y="2016"/>
              <a:ext cx="365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Trỏ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chuột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vào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New</a:t>
              </a:r>
            </a:p>
          </p:txBody>
        </p:sp>
      </p:grpSp>
      <p:grpSp>
        <p:nvGrpSpPr>
          <p:cNvPr id="15364" name="Group 16"/>
          <p:cNvGrpSpPr>
            <a:grpSpLocks/>
          </p:cNvGrpSpPr>
          <p:nvPr/>
        </p:nvGrpSpPr>
        <p:grpSpPr bwMode="auto">
          <a:xfrm>
            <a:off x="979488" y="3943349"/>
            <a:ext cx="6945312" cy="663178"/>
            <a:chOff x="576" y="3792"/>
            <a:chExt cx="4375" cy="557"/>
          </a:xfrm>
        </p:grpSpPr>
        <p:sp>
          <p:nvSpPr>
            <p:cNvPr id="15379" name="AutoShape 11"/>
            <p:cNvSpPr>
              <a:spLocks noChangeArrowheads="1"/>
            </p:cNvSpPr>
            <p:nvPr/>
          </p:nvSpPr>
          <p:spPr bwMode="gray">
            <a:xfrm>
              <a:off x="576" y="3792"/>
              <a:ext cx="4320" cy="52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80" name="Group 12"/>
            <p:cNvGrpSpPr>
              <a:grpSpLocks/>
            </p:cNvGrpSpPr>
            <p:nvPr/>
          </p:nvGrpSpPr>
          <p:grpSpPr bwMode="auto">
            <a:xfrm>
              <a:off x="617" y="3839"/>
              <a:ext cx="624" cy="510"/>
              <a:chOff x="1001" y="2100"/>
              <a:chExt cx="574" cy="793"/>
            </a:xfrm>
          </p:grpSpPr>
          <p:sp>
            <p:nvSpPr>
              <p:cNvPr id="22" name="AutoShape 13"/>
              <p:cNvSpPr>
                <a:spLocks noChangeArrowheads="1"/>
              </p:cNvSpPr>
              <p:nvPr/>
            </p:nvSpPr>
            <p:spPr bwMode="gray">
              <a:xfrm>
                <a:off x="1001" y="2100"/>
                <a:ext cx="574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23" name="Freeform 14"/>
              <p:cNvSpPr>
                <a:spLocks/>
              </p:cNvSpPr>
              <p:nvPr/>
            </p:nvSpPr>
            <p:spPr bwMode="gray">
              <a:xfrm>
                <a:off x="1051" y="2147"/>
                <a:ext cx="379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24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10"/>
                <a:ext cx="463" cy="683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4</a:t>
                </a:r>
              </a:p>
            </p:txBody>
          </p:sp>
        </p:grpSp>
        <p:sp>
          <p:nvSpPr>
            <p:cNvPr id="15381" name="Text Box 16"/>
            <p:cNvSpPr txBox="1">
              <a:spLocks noChangeArrowheads="1"/>
            </p:cNvSpPr>
            <p:nvPr/>
          </p:nvSpPr>
          <p:spPr bwMode="gray">
            <a:xfrm>
              <a:off x="1296" y="3925"/>
              <a:ext cx="365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Gõ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tên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thư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mục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,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rồi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nhấn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phím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Enter</a:t>
              </a:r>
            </a:p>
          </p:txBody>
        </p:sp>
      </p:grpSp>
      <p:grpSp>
        <p:nvGrpSpPr>
          <p:cNvPr id="15365" name="Group 23"/>
          <p:cNvGrpSpPr>
            <a:grpSpLocks/>
          </p:cNvGrpSpPr>
          <p:nvPr/>
        </p:nvGrpSpPr>
        <p:grpSpPr bwMode="auto">
          <a:xfrm>
            <a:off x="914400" y="1885949"/>
            <a:ext cx="6934200" cy="703659"/>
            <a:chOff x="576" y="2064"/>
            <a:chExt cx="4423" cy="591"/>
          </a:xfrm>
        </p:grpSpPr>
        <p:sp>
          <p:nvSpPr>
            <p:cNvPr id="15373" name="AutoShape 11"/>
            <p:cNvSpPr>
              <a:spLocks noChangeArrowheads="1"/>
            </p:cNvSpPr>
            <p:nvPr/>
          </p:nvSpPr>
          <p:spPr bwMode="gray">
            <a:xfrm>
              <a:off x="576" y="2064"/>
              <a:ext cx="4368" cy="52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74" name="Group 12"/>
            <p:cNvGrpSpPr>
              <a:grpSpLocks/>
            </p:cNvGrpSpPr>
            <p:nvPr/>
          </p:nvGrpSpPr>
          <p:grpSpPr bwMode="auto">
            <a:xfrm>
              <a:off x="624" y="2112"/>
              <a:ext cx="576" cy="498"/>
              <a:chOff x="1001" y="2018"/>
              <a:chExt cx="574" cy="804"/>
            </a:xfrm>
          </p:grpSpPr>
          <p:sp>
            <p:nvSpPr>
              <p:cNvPr id="30" name="AutoShape 13"/>
              <p:cNvSpPr>
                <a:spLocks noChangeArrowheads="1"/>
              </p:cNvSpPr>
              <p:nvPr/>
            </p:nvSpPr>
            <p:spPr bwMode="gray">
              <a:xfrm>
                <a:off x="1001" y="2018"/>
                <a:ext cx="574" cy="744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1" name="Freeform 14"/>
              <p:cNvSpPr>
                <a:spLocks/>
              </p:cNvSpPr>
              <p:nvPr/>
            </p:nvSpPr>
            <p:spPr bwMode="gray">
              <a:xfrm>
                <a:off x="1051" y="2149"/>
                <a:ext cx="377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gray">
              <a:xfrm>
                <a:off x="1058" y="2113"/>
                <a:ext cx="459" cy="709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15375" name="Text Box 16"/>
            <p:cNvSpPr txBox="1">
              <a:spLocks noChangeArrowheads="1"/>
            </p:cNvSpPr>
            <p:nvPr/>
          </p:nvSpPr>
          <p:spPr bwMode="gray">
            <a:xfrm>
              <a:off x="1344" y="2112"/>
              <a:ext cx="3655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Nháy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nút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phải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chuột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trong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ngăn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bên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phải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của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cửa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sổ</a:t>
              </a:r>
              <a:endParaRPr lang="en-US" altLang="en-US" sz="1800" b="1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366" name="Group 30"/>
          <p:cNvGrpSpPr>
            <a:grpSpLocks/>
          </p:cNvGrpSpPr>
          <p:nvPr/>
        </p:nvGrpSpPr>
        <p:grpSpPr bwMode="auto">
          <a:xfrm>
            <a:off x="990600" y="3257552"/>
            <a:ext cx="6948488" cy="607219"/>
            <a:chOff x="574" y="3168"/>
            <a:chExt cx="4377" cy="510"/>
          </a:xfrm>
        </p:grpSpPr>
        <p:sp>
          <p:nvSpPr>
            <p:cNvPr id="15367" name="AutoShape 11"/>
            <p:cNvSpPr>
              <a:spLocks noChangeArrowheads="1"/>
            </p:cNvSpPr>
            <p:nvPr/>
          </p:nvSpPr>
          <p:spPr bwMode="gray">
            <a:xfrm>
              <a:off x="574" y="3168"/>
              <a:ext cx="4320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68" name="Group 12"/>
            <p:cNvGrpSpPr>
              <a:grpSpLocks/>
            </p:cNvGrpSpPr>
            <p:nvPr/>
          </p:nvGrpSpPr>
          <p:grpSpPr bwMode="auto">
            <a:xfrm>
              <a:off x="624" y="3168"/>
              <a:ext cx="574" cy="510"/>
              <a:chOff x="1001" y="2100"/>
              <a:chExt cx="574" cy="814"/>
            </a:xfrm>
          </p:grpSpPr>
          <p:sp>
            <p:nvSpPr>
              <p:cNvPr id="34" name="AutoShape 13"/>
              <p:cNvSpPr>
                <a:spLocks noChangeArrowheads="1"/>
              </p:cNvSpPr>
              <p:nvPr/>
            </p:nvSpPr>
            <p:spPr bwMode="gray">
              <a:xfrm>
                <a:off x="1001" y="2100"/>
                <a:ext cx="574" cy="744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gray">
              <a:xfrm>
                <a:off x="1051" y="2146"/>
                <a:ext cx="379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7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12"/>
                <a:ext cx="461" cy="70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15369" name="Text Box 16"/>
            <p:cNvSpPr txBox="1">
              <a:spLocks noChangeArrowheads="1"/>
            </p:cNvSpPr>
            <p:nvPr/>
          </p:nvSpPr>
          <p:spPr bwMode="gray">
            <a:xfrm>
              <a:off x="1296" y="3264"/>
              <a:ext cx="365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>
                  <a:solidFill>
                    <a:srgbClr val="0070C0"/>
                  </a:solidFill>
                  <a:latin typeface="Arial" charset="0"/>
                </a:rPr>
                <a:t>Nháy</a:t>
              </a:r>
              <a:r>
                <a:rPr lang="en-US" sz="1800" b="1" dirty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>
                  <a:solidFill>
                    <a:srgbClr val="FF0000"/>
                  </a:solidFill>
                  <a:latin typeface="Arial" charset="0"/>
                </a:rPr>
                <a:t>Folder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873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" y="400051"/>
            <a:ext cx="3124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en-US" altLang="en-US" sz="4000" b="1" i="1" u="sng" dirty="0" err="1" smtClean="0">
                <a:solidFill>
                  <a:srgbClr val="0000FF"/>
                </a:solidFill>
              </a:rPr>
              <a:t>Thực</a:t>
            </a:r>
            <a:r>
              <a:rPr lang="en-US" altLang="en-US" sz="4000" b="1" i="1" u="sng" dirty="0" smtClean="0">
                <a:solidFill>
                  <a:srgbClr val="0000FF"/>
                </a:solidFill>
              </a:rPr>
              <a:t> </a:t>
            </a:r>
            <a:r>
              <a:rPr lang="en-US" altLang="en-US" sz="4000" b="1" i="1" u="sng" dirty="0" err="1">
                <a:solidFill>
                  <a:srgbClr val="0000FF"/>
                </a:solidFill>
              </a:rPr>
              <a:t>hành</a:t>
            </a:r>
            <a:endParaRPr lang="en-US" altLang="en-US" sz="4000" b="1" i="1" u="sng" dirty="0">
              <a:solidFill>
                <a:srgbClr val="0000FF"/>
              </a:solidFill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228600" y="1782626"/>
            <a:ext cx="7315200" cy="107721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1" hangingPunct="1"/>
            <a:r>
              <a:rPr lang="en-US" altLang="en-US" sz="3200" b="1" dirty="0" err="1">
                <a:solidFill>
                  <a:srgbClr val="0000FF"/>
                </a:solidFill>
              </a:rPr>
              <a:t>Em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hãy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tạo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thư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mục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</a:rPr>
              <a:t>mới</a:t>
            </a:r>
            <a:r>
              <a:rPr lang="en-US" altLang="en-US" sz="3200" b="1" dirty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có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3200" b="1" dirty="0" err="1" smtClean="0">
                <a:solidFill>
                  <a:srgbClr val="0000FF"/>
                </a:solidFill>
              </a:rPr>
              <a:t>tên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 lop 3B</a:t>
            </a:r>
            <a:endParaRPr lang="en-US" altLang="en-US" sz="32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587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228600" y="891779"/>
            <a:ext cx="3200400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3.Mở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5363" name="Group 9"/>
          <p:cNvGrpSpPr>
            <a:grpSpLocks/>
          </p:cNvGrpSpPr>
          <p:nvPr/>
        </p:nvGrpSpPr>
        <p:grpSpPr bwMode="auto">
          <a:xfrm>
            <a:off x="990600" y="2571750"/>
            <a:ext cx="6858000" cy="653653"/>
            <a:chOff x="1392" y="1883"/>
            <a:chExt cx="4368" cy="549"/>
          </a:xfrm>
        </p:grpSpPr>
        <p:sp>
          <p:nvSpPr>
            <p:cNvPr id="15385" name="AutoShape 11"/>
            <p:cNvSpPr>
              <a:spLocks noChangeArrowheads="1"/>
            </p:cNvSpPr>
            <p:nvPr/>
          </p:nvSpPr>
          <p:spPr bwMode="gray">
            <a:xfrm>
              <a:off x="1392" y="1883"/>
              <a:ext cx="4368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86" name="Group 12"/>
            <p:cNvGrpSpPr>
              <a:grpSpLocks/>
            </p:cNvGrpSpPr>
            <p:nvPr/>
          </p:nvGrpSpPr>
          <p:grpSpPr bwMode="auto">
            <a:xfrm>
              <a:off x="1440" y="1921"/>
              <a:ext cx="576" cy="511"/>
              <a:chOff x="1001" y="2098"/>
              <a:chExt cx="574" cy="918"/>
            </a:xfrm>
          </p:grpSpPr>
          <p:sp>
            <p:nvSpPr>
              <p:cNvPr id="48" name="AutoShape 13"/>
              <p:cNvSpPr>
                <a:spLocks noChangeArrowheads="1"/>
              </p:cNvSpPr>
              <p:nvPr/>
            </p:nvSpPr>
            <p:spPr bwMode="gray">
              <a:xfrm>
                <a:off x="1001" y="2098"/>
                <a:ext cx="574" cy="748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" name="Freeform 14"/>
              <p:cNvSpPr>
                <a:spLocks/>
              </p:cNvSpPr>
              <p:nvPr/>
            </p:nvSpPr>
            <p:spPr bwMode="gray">
              <a:xfrm>
                <a:off x="1051" y="2147"/>
                <a:ext cx="379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50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26"/>
                <a:ext cx="459" cy="79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5387" name="Text Box 16"/>
            <p:cNvSpPr txBox="1">
              <a:spLocks noChangeArrowheads="1"/>
            </p:cNvSpPr>
            <p:nvPr/>
          </p:nvSpPr>
          <p:spPr bwMode="gray">
            <a:xfrm>
              <a:off x="2057" y="2016"/>
              <a:ext cx="365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Chọn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</a:rPr>
                <a:t>Open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,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xuất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hiện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cửa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sổ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thư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mục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lop3a</a:t>
              </a:r>
              <a:endParaRPr 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grpSp>
        <p:nvGrpSpPr>
          <p:cNvPr id="15365" name="Group 23"/>
          <p:cNvGrpSpPr>
            <a:grpSpLocks/>
          </p:cNvGrpSpPr>
          <p:nvPr/>
        </p:nvGrpSpPr>
        <p:grpSpPr bwMode="auto">
          <a:xfrm>
            <a:off x="914400" y="1885949"/>
            <a:ext cx="6934200" cy="650081"/>
            <a:chOff x="576" y="2064"/>
            <a:chExt cx="4423" cy="546"/>
          </a:xfrm>
        </p:grpSpPr>
        <p:sp>
          <p:nvSpPr>
            <p:cNvPr id="15373" name="AutoShape 11"/>
            <p:cNvSpPr>
              <a:spLocks noChangeArrowheads="1"/>
            </p:cNvSpPr>
            <p:nvPr/>
          </p:nvSpPr>
          <p:spPr bwMode="gray">
            <a:xfrm>
              <a:off x="576" y="2064"/>
              <a:ext cx="4368" cy="52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74" name="Group 12"/>
            <p:cNvGrpSpPr>
              <a:grpSpLocks/>
            </p:cNvGrpSpPr>
            <p:nvPr/>
          </p:nvGrpSpPr>
          <p:grpSpPr bwMode="auto">
            <a:xfrm>
              <a:off x="624" y="2112"/>
              <a:ext cx="576" cy="498"/>
              <a:chOff x="1001" y="2018"/>
              <a:chExt cx="574" cy="804"/>
            </a:xfrm>
          </p:grpSpPr>
          <p:sp>
            <p:nvSpPr>
              <p:cNvPr id="30" name="AutoShape 13"/>
              <p:cNvSpPr>
                <a:spLocks noChangeArrowheads="1"/>
              </p:cNvSpPr>
              <p:nvPr/>
            </p:nvSpPr>
            <p:spPr bwMode="gray">
              <a:xfrm>
                <a:off x="1001" y="2018"/>
                <a:ext cx="574" cy="744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1" name="Freeform 14"/>
              <p:cNvSpPr>
                <a:spLocks/>
              </p:cNvSpPr>
              <p:nvPr/>
            </p:nvSpPr>
            <p:spPr bwMode="gray">
              <a:xfrm>
                <a:off x="1051" y="2149"/>
                <a:ext cx="377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gray">
              <a:xfrm>
                <a:off x="1058" y="2113"/>
                <a:ext cx="459" cy="709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15375" name="Text Box 16"/>
            <p:cNvSpPr txBox="1">
              <a:spLocks noChangeArrowheads="1"/>
            </p:cNvSpPr>
            <p:nvPr/>
          </p:nvSpPr>
          <p:spPr bwMode="gray">
            <a:xfrm>
              <a:off x="1344" y="2112"/>
              <a:ext cx="365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Nháy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nút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phải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chuột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vào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thư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mục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lop3C</a:t>
              </a:r>
              <a:endParaRPr lang="en-US" altLang="en-US" sz="1800" b="1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8768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228600" y="57151"/>
            <a:ext cx="5562600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4.Đóng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đang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mở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1" y="685800"/>
            <a:ext cx="80139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thực</a:t>
            </a:r>
            <a:r>
              <a:rPr lang="en-US" sz="3200" dirty="0" smtClean="0"/>
              <a:t> </a:t>
            </a:r>
            <a:r>
              <a:rPr lang="en-US" sz="3200" dirty="0" err="1" smtClean="0"/>
              <a:t>hiện</a:t>
            </a:r>
            <a:r>
              <a:rPr lang="en-US" sz="3200" dirty="0" smtClean="0"/>
              <a:t> </a:t>
            </a:r>
            <a:r>
              <a:rPr lang="en-US" sz="3200" dirty="0" err="1" smtClean="0"/>
              <a:t>nháy</a:t>
            </a:r>
            <a:r>
              <a:rPr lang="en-US" sz="3200" dirty="0" smtClean="0"/>
              <a:t> </a:t>
            </a:r>
            <a:r>
              <a:rPr lang="en-US" sz="3200" dirty="0" err="1" smtClean="0"/>
              <a:t>chuột</a:t>
            </a:r>
            <a:r>
              <a:rPr lang="en-US" sz="3200" dirty="0" smtClean="0"/>
              <a:t> </a:t>
            </a:r>
            <a:r>
              <a:rPr lang="en-US" sz="3200" dirty="0" err="1" smtClean="0"/>
              <a:t>lên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nút</a:t>
            </a:r>
            <a:r>
              <a:rPr lang="en-US" sz="3200" dirty="0" smtClean="0"/>
              <a:t> </a:t>
            </a:r>
            <a:r>
              <a:rPr lang="en-US" sz="3200" dirty="0" err="1" smtClean="0"/>
              <a:t>lệnh</a:t>
            </a:r>
            <a:r>
              <a:rPr lang="en-US" sz="3200" dirty="0" smtClean="0"/>
              <a:t> </a:t>
            </a:r>
            <a:r>
              <a:rPr lang="en-US" sz="3200" dirty="0" err="1" smtClean="0"/>
              <a:t>điều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khiển</a:t>
            </a:r>
            <a:r>
              <a:rPr lang="en-US" sz="3200" dirty="0" smtClean="0"/>
              <a:t> </a:t>
            </a:r>
            <a:r>
              <a:rPr lang="en-US" sz="3200" dirty="0" err="1" smtClean="0"/>
              <a:t>cửa</a:t>
            </a:r>
            <a:r>
              <a:rPr lang="en-US" sz="3200" dirty="0" smtClean="0"/>
              <a:t> </a:t>
            </a:r>
            <a:r>
              <a:rPr lang="en-US" sz="3200" dirty="0" err="1" smtClean="0"/>
              <a:t>sổ</a:t>
            </a:r>
            <a:r>
              <a:rPr lang="en-US" sz="3200" dirty="0" smtClean="0"/>
              <a:t>, </a:t>
            </a:r>
            <a:r>
              <a:rPr lang="en-US" sz="3200" dirty="0" err="1" smtClean="0"/>
              <a:t>quan</a:t>
            </a:r>
            <a:r>
              <a:rPr lang="en-US" sz="3200" dirty="0" smtClean="0"/>
              <a:t> </a:t>
            </a:r>
            <a:r>
              <a:rPr lang="en-US" sz="3200" dirty="0" err="1" smtClean="0"/>
              <a:t>sát</a:t>
            </a:r>
            <a:r>
              <a:rPr lang="en-US" sz="3200" dirty="0" smtClean="0"/>
              <a:t> </a:t>
            </a:r>
            <a:r>
              <a:rPr lang="en-US" sz="3200" dirty="0" err="1" smtClean="0"/>
              <a:t>sự</a:t>
            </a:r>
            <a:r>
              <a:rPr lang="en-US" sz="3200" dirty="0" smtClean="0"/>
              <a:t> </a:t>
            </a:r>
            <a:r>
              <a:rPr lang="en-US" sz="3200" dirty="0" err="1" smtClean="0"/>
              <a:t>thay</a:t>
            </a:r>
            <a:r>
              <a:rPr lang="en-US" sz="3200" dirty="0" smtClean="0"/>
              <a:t> </a:t>
            </a:r>
            <a:r>
              <a:rPr lang="en-US" sz="3200" dirty="0" err="1" smtClean="0"/>
              <a:t>đổi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màn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hình</a:t>
            </a:r>
            <a:r>
              <a:rPr lang="en-US" sz="3200" dirty="0" smtClean="0"/>
              <a:t> </a:t>
            </a:r>
            <a:r>
              <a:rPr lang="en-US" sz="3200" dirty="0" err="1" smtClean="0"/>
              <a:t>rồi</a:t>
            </a:r>
            <a:r>
              <a:rPr lang="en-US" sz="3200" dirty="0" smtClean="0"/>
              <a:t> </a:t>
            </a:r>
            <a:r>
              <a:rPr lang="en-US" sz="3200" dirty="0" err="1" smtClean="0"/>
              <a:t>đánh</a:t>
            </a:r>
            <a:r>
              <a:rPr lang="en-US" sz="3200" dirty="0" smtClean="0"/>
              <a:t> </a:t>
            </a:r>
            <a:r>
              <a:rPr lang="en-US" sz="3200" dirty="0" err="1" smtClean="0"/>
              <a:t>dáu</a:t>
            </a:r>
            <a:r>
              <a:rPr lang="en-US" sz="3200" dirty="0" smtClean="0"/>
              <a:t> X </a:t>
            </a:r>
            <a:r>
              <a:rPr lang="en-US" sz="3200" dirty="0" err="1" smtClean="0"/>
              <a:t>vào</a:t>
            </a:r>
            <a:r>
              <a:rPr lang="en-US" sz="3200" dirty="0" smtClean="0"/>
              <a:t>           ở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đúng</a:t>
            </a:r>
            <a:r>
              <a:rPr lang="en-US" sz="3200" dirty="0" smtClean="0"/>
              <a:t>. </a:t>
            </a:r>
          </a:p>
          <a:p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đóng</a:t>
            </a:r>
            <a:r>
              <a:rPr lang="en-US" sz="3200" dirty="0" smtClean="0"/>
              <a:t> </a:t>
            </a:r>
            <a:r>
              <a:rPr lang="en-US" sz="3200" dirty="0" err="1" smtClean="0"/>
              <a:t>cửa</a:t>
            </a:r>
            <a:r>
              <a:rPr lang="en-US" sz="3200" dirty="0" smtClean="0"/>
              <a:t> </a:t>
            </a:r>
            <a:r>
              <a:rPr lang="en-US" sz="3200" dirty="0" err="1" smtClean="0"/>
              <a:t>sổ</a:t>
            </a:r>
            <a:r>
              <a:rPr lang="en-US" sz="3200" dirty="0" smtClean="0"/>
              <a:t> </a:t>
            </a:r>
            <a:r>
              <a:rPr lang="en-US" sz="3200" dirty="0" err="1" smtClean="0"/>
              <a:t>đang</a:t>
            </a:r>
            <a:r>
              <a:rPr lang="en-US" sz="3200" dirty="0" smtClean="0"/>
              <a:t> </a:t>
            </a:r>
            <a:r>
              <a:rPr lang="en-US" sz="3200" dirty="0" err="1" smtClean="0"/>
              <a:t>mở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màn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,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nháy</a:t>
            </a:r>
            <a:r>
              <a:rPr lang="en-US" sz="3200" dirty="0" smtClean="0"/>
              <a:t> </a:t>
            </a:r>
            <a:r>
              <a:rPr lang="en-US" sz="3200" dirty="0" err="1" smtClean="0"/>
              <a:t>chuột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nút</a:t>
            </a:r>
            <a:r>
              <a:rPr lang="en-US" sz="3200" dirty="0" smtClean="0"/>
              <a:t> </a:t>
            </a:r>
            <a:r>
              <a:rPr lang="en-US" sz="3200" dirty="0" err="1" smtClean="0"/>
              <a:t>lệnh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4876800" y="1885950"/>
            <a:ext cx="304800" cy="141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3143250"/>
            <a:ext cx="60960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/>
          </a:p>
        </p:txBody>
      </p:sp>
      <p:sp>
        <p:nvSpPr>
          <p:cNvPr id="21" name="Rectangle 20"/>
          <p:cNvSpPr/>
          <p:nvPr/>
        </p:nvSpPr>
        <p:spPr>
          <a:xfrm>
            <a:off x="3124200" y="3657600"/>
            <a:ext cx="60960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24200" y="4204607"/>
            <a:ext cx="685800" cy="3429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23" name="Rectangle 22"/>
          <p:cNvSpPr/>
          <p:nvPr/>
        </p:nvSpPr>
        <p:spPr>
          <a:xfrm>
            <a:off x="3124200" y="4686300"/>
            <a:ext cx="609600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486400" y="3143250"/>
            <a:ext cx="533400" cy="3429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497285" y="3657600"/>
            <a:ext cx="533400" cy="3429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497285" y="4188279"/>
            <a:ext cx="533400" cy="3429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546271" y="4661807"/>
            <a:ext cx="533400" cy="3429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33750" y="3771900"/>
            <a:ext cx="190500" cy="114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6600" y="3829050"/>
            <a:ext cx="190500" cy="114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3886200"/>
            <a:ext cx="76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359262" y="4800600"/>
            <a:ext cx="190500" cy="114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29001" y="4857751"/>
            <a:ext cx="45719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75659" y="3371851"/>
            <a:ext cx="152400" cy="34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828800" y="4140439"/>
            <a:ext cx="46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c,</a:t>
            </a:r>
            <a:endParaRPr 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1827964" y="360045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b,</a:t>
            </a:r>
            <a:endParaRPr lang="en-US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1752600" y="3143251"/>
            <a:ext cx="484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a,</a:t>
            </a:r>
            <a:endParaRPr lang="en-US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1828800" y="4647769"/>
            <a:ext cx="596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d, 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558640" y="4140438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X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82666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141663" y="342900"/>
            <a:ext cx="3200400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5.Xóa </a:t>
            </a:r>
            <a:r>
              <a:rPr lang="en-US" altLang="en-US" sz="3600" b="1" i="1" u="sng" dirty="0" err="1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15363" name="Group 9"/>
          <p:cNvGrpSpPr>
            <a:grpSpLocks/>
          </p:cNvGrpSpPr>
          <p:nvPr/>
        </p:nvGrpSpPr>
        <p:grpSpPr bwMode="auto">
          <a:xfrm>
            <a:off x="990600" y="1771650"/>
            <a:ext cx="6858000" cy="653653"/>
            <a:chOff x="1392" y="1883"/>
            <a:chExt cx="4368" cy="549"/>
          </a:xfrm>
        </p:grpSpPr>
        <p:sp>
          <p:nvSpPr>
            <p:cNvPr id="15385" name="AutoShape 11"/>
            <p:cNvSpPr>
              <a:spLocks noChangeArrowheads="1"/>
            </p:cNvSpPr>
            <p:nvPr/>
          </p:nvSpPr>
          <p:spPr bwMode="gray">
            <a:xfrm>
              <a:off x="1392" y="1883"/>
              <a:ext cx="4368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86" name="Group 12"/>
            <p:cNvGrpSpPr>
              <a:grpSpLocks/>
            </p:cNvGrpSpPr>
            <p:nvPr/>
          </p:nvGrpSpPr>
          <p:grpSpPr bwMode="auto">
            <a:xfrm>
              <a:off x="1440" y="1921"/>
              <a:ext cx="576" cy="511"/>
              <a:chOff x="1001" y="2098"/>
              <a:chExt cx="574" cy="918"/>
            </a:xfrm>
          </p:grpSpPr>
          <p:sp>
            <p:nvSpPr>
              <p:cNvPr id="48" name="AutoShape 13"/>
              <p:cNvSpPr>
                <a:spLocks noChangeArrowheads="1"/>
              </p:cNvSpPr>
              <p:nvPr/>
            </p:nvSpPr>
            <p:spPr bwMode="gray">
              <a:xfrm>
                <a:off x="1001" y="2098"/>
                <a:ext cx="574" cy="748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49" name="Freeform 14"/>
              <p:cNvSpPr>
                <a:spLocks/>
              </p:cNvSpPr>
              <p:nvPr/>
            </p:nvSpPr>
            <p:spPr bwMode="gray">
              <a:xfrm>
                <a:off x="1051" y="2147"/>
                <a:ext cx="379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50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26"/>
                <a:ext cx="459" cy="79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15387" name="Text Box 16"/>
            <p:cNvSpPr txBox="1">
              <a:spLocks noChangeArrowheads="1"/>
            </p:cNvSpPr>
            <p:nvPr/>
          </p:nvSpPr>
          <p:spPr bwMode="gray">
            <a:xfrm>
              <a:off x="2104" y="2016"/>
              <a:ext cx="3656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Nháy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chọn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</a:rPr>
                <a:t>Delete</a:t>
              </a:r>
              <a:endParaRPr 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grpSp>
        <p:nvGrpSpPr>
          <p:cNvPr id="15365" name="Group 23"/>
          <p:cNvGrpSpPr>
            <a:grpSpLocks/>
          </p:cNvGrpSpPr>
          <p:nvPr/>
        </p:nvGrpSpPr>
        <p:grpSpPr bwMode="auto">
          <a:xfrm>
            <a:off x="914400" y="1085849"/>
            <a:ext cx="6934200" cy="650081"/>
            <a:chOff x="576" y="2064"/>
            <a:chExt cx="4423" cy="546"/>
          </a:xfrm>
        </p:grpSpPr>
        <p:sp>
          <p:nvSpPr>
            <p:cNvPr id="15373" name="AutoShape 11"/>
            <p:cNvSpPr>
              <a:spLocks noChangeArrowheads="1"/>
            </p:cNvSpPr>
            <p:nvPr/>
          </p:nvSpPr>
          <p:spPr bwMode="gray">
            <a:xfrm>
              <a:off x="576" y="2064"/>
              <a:ext cx="4368" cy="52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74" name="Group 12"/>
            <p:cNvGrpSpPr>
              <a:grpSpLocks/>
            </p:cNvGrpSpPr>
            <p:nvPr/>
          </p:nvGrpSpPr>
          <p:grpSpPr bwMode="auto">
            <a:xfrm>
              <a:off x="624" y="2112"/>
              <a:ext cx="576" cy="498"/>
              <a:chOff x="1001" y="2018"/>
              <a:chExt cx="574" cy="804"/>
            </a:xfrm>
          </p:grpSpPr>
          <p:sp>
            <p:nvSpPr>
              <p:cNvPr id="30" name="AutoShape 13"/>
              <p:cNvSpPr>
                <a:spLocks noChangeArrowheads="1"/>
              </p:cNvSpPr>
              <p:nvPr/>
            </p:nvSpPr>
            <p:spPr bwMode="gray">
              <a:xfrm>
                <a:off x="1001" y="2018"/>
                <a:ext cx="574" cy="744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1" name="Freeform 14"/>
              <p:cNvSpPr>
                <a:spLocks/>
              </p:cNvSpPr>
              <p:nvPr/>
            </p:nvSpPr>
            <p:spPr bwMode="gray">
              <a:xfrm>
                <a:off x="1051" y="2149"/>
                <a:ext cx="377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2" name="Text Box 15"/>
              <p:cNvSpPr txBox="1">
                <a:spLocks noChangeArrowheads="1"/>
              </p:cNvSpPr>
              <p:nvPr/>
            </p:nvSpPr>
            <p:spPr bwMode="gray">
              <a:xfrm>
                <a:off x="1058" y="2113"/>
                <a:ext cx="459" cy="709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15375" name="Text Box 16"/>
            <p:cNvSpPr txBox="1">
              <a:spLocks noChangeArrowheads="1"/>
            </p:cNvSpPr>
            <p:nvPr/>
          </p:nvSpPr>
          <p:spPr bwMode="gray">
            <a:xfrm>
              <a:off x="1344" y="2215"/>
              <a:ext cx="365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fontAlgn="base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Nháy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nút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>
                  <a:solidFill>
                    <a:srgbClr val="0070C0"/>
                  </a:solidFill>
                  <a:latin typeface="Arial" charset="0"/>
                  <a:cs typeface="Arial" charset="0"/>
                </a:rPr>
                <a:t>phải</a:t>
              </a:r>
              <a:r>
                <a:rPr lang="en-US" altLang="en-US" sz="1800" b="1" dirty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chuột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lên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thư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mục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muốn</a:t>
              </a:r>
              <a:r>
                <a:rPr lang="en-US" altLang="en-US" sz="1800" b="1" dirty="0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altLang="en-US" sz="1800" b="1" dirty="0" err="1" smtClean="0">
                  <a:solidFill>
                    <a:srgbClr val="0070C0"/>
                  </a:solidFill>
                  <a:latin typeface="Arial" charset="0"/>
                  <a:cs typeface="Arial" charset="0"/>
                </a:rPr>
                <a:t>xóa</a:t>
              </a:r>
              <a:endParaRPr lang="en-US" altLang="en-US" sz="1800" b="1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366" name="Group 30"/>
          <p:cNvGrpSpPr>
            <a:grpSpLocks/>
          </p:cNvGrpSpPr>
          <p:nvPr/>
        </p:nvGrpSpPr>
        <p:grpSpPr bwMode="auto">
          <a:xfrm>
            <a:off x="990600" y="2457452"/>
            <a:ext cx="6948488" cy="607219"/>
            <a:chOff x="574" y="3168"/>
            <a:chExt cx="4377" cy="510"/>
          </a:xfrm>
        </p:grpSpPr>
        <p:sp>
          <p:nvSpPr>
            <p:cNvPr id="15367" name="AutoShape 11"/>
            <p:cNvSpPr>
              <a:spLocks noChangeArrowheads="1"/>
            </p:cNvSpPr>
            <p:nvPr/>
          </p:nvSpPr>
          <p:spPr bwMode="gray">
            <a:xfrm>
              <a:off x="574" y="3168"/>
              <a:ext cx="4320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en-US" altLang="en-US" sz="1800" b="1">
                <a:latin typeface="Arial" charset="0"/>
                <a:cs typeface="Arial" charset="0"/>
              </a:endParaRPr>
            </a:p>
          </p:txBody>
        </p:sp>
        <p:grpSp>
          <p:nvGrpSpPr>
            <p:cNvPr id="15368" name="Group 12"/>
            <p:cNvGrpSpPr>
              <a:grpSpLocks/>
            </p:cNvGrpSpPr>
            <p:nvPr/>
          </p:nvGrpSpPr>
          <p:grpSpPr bwMode="auto">
            <a:xfrm>
              <a:off x="624" y="3168"/>
              <a:ext cx="574" cy="510"/>
              <a:chOff x="1001" y="2100"/>
              <a:chExt cx="574" cy="814"/>
            </a:xfrm>
          </p:grpSpPr>
          <p:sp>
            <p:nvSpPr>
              <p:cNvPr id="34" name="AutoShape 13"/>
              <p:cNvSpPr>
                <a:spLocks noChangeArrowheads="1"/>
              </p:cNvSpPr>
              <p:nvPr/>
            </p:nvSpPr>
            <p:spPr bwMode="gray">
              <a:xfrm>
                <a:off x="1001" y="2100"/>
                <a:ext cx="574" cy="744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gray">
              <a:xfrm>
                <a:off x="1051" y="2146"/>
                <a:ext cx="379" cy="372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en-US" sz="1800" b="1">
                  <a:latin typeface="Arial" charset="0"/>
                </a:endParaRPr>
              </a:p>
            </p:txBody>
          </p:sp>
          <p:sp>
            <p:nvSpPr>
              <p:cNvPr id="37" name="Text Box 15"/>
              <p:cNvSpPr txBox="1">
                <a:spLocks noChangeArrowheads="1"/>
              </p:cNvSpPr>
              <p:nvPr/>
            </p:nvSpPr>
            <p:spPr bwMode="gray">
              <a:xfrm>
                <a:off x="1052" y="2212"/>
                <a:ext cx="461" cy="70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28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15369" name="Text Box 16"/>
            <p:cNvSpPr txBox="1">
              <a:spLocks noChangeArrowheads="1"/>
            </p:cNvSpPr>
            <p:nvPr/>
          </p:nvSpPr>
          <p:spPr bwMode="gray">
            <a:xfrm>
              <a:off x="1296" y="3264"/>
              <a:ext cx="365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Nháy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chọn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</a:rPr>
                <a:t>Yes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để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Arial" charset="0"/>
                </a:rPr>
                <a:t>xóa</a:t>
              </a:r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</a:rPr>
                <a:t> </a:t>
              </a:r>
              <a:endParaRPr lang="en-US" sz="18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89831" y="360045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Chý</a:t>
            </a:r>
            <a:r>
              <a:rPr lang="en-US" sz="3200" b="1" dirty="0" smtClean="0"/>
              <a:t> ý: </a:t>
            </a:r>
            <a:r>
              <a:rPr lang="en-US" sz="3200" b="1" dirty="0" err="1" smtClean="0"/>
              <a:t>Chỉ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xóa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mục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khi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em</a:t>
            </a:r>
            <a:r>
              <a:rPr lang="en-US" sz="3200" b="1" dirty="0" smtClean="0"/>
              <a:t> </a:t>
            </a:r>
          </a:p>
          <a:p>
            <a:r>
              <a:rPr lang="en-US" sz="3200" b="1" dirty="0" err="1" smtClean="0"/>
              <a:t>chắc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chắn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muốn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xóa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08224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85750"/>
            <a:ext cx="6629400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endParaRPr lang="en-US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HÃY CHỌN Ý ĐÚNG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431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lide Number Placeholder 9"/>
          <p:cNvSpPr txBox="1">
            <a:spLocks noGrp="1"/>
          </p:cNvSpPr>
          <p:nvPr/>
        </p:nvSpPr>
        <p:spPr bwMode="auto">
          <a:xfrm>
            <a:off x="7010400" y="5001816"/>
            <a:ext cx="2133600" cy="14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BA5E97E-E9F2-412D-8570-47591C928DD5}" type="slidenum">
              <a:rPr lang="en-US" sz="1000"/>
              <a:pPr algn="r" eaLnBrk="1" hangingPunct="1"/>
              <a:t>15</a:t>
            </a:fld>
            <a:endParaRPr lang="en-US" sz="1000"/>
          </a:p>
        </p:txBody>
      </p:sp>
      <p:pic>
        <p:nvPicPr>
          <p:cNvPr id="3077" name="Picture 4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800101"/>
            <a:ext cx="1143000" cy="45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456128" y="563166"/>
            <a:ext cx="8973696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1: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120671" y="1543050"/>
            <a:ext cx="7146801" cy="39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gồm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: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bà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con.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119479" y="2171701"/>
            <a:ext cx="714680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gồm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: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gốc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con.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142108" y="2822973"/>
            <a:ext cx="7146801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gồm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: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cháu</a:t>
            </a:r>
            <a:r>
              <a:rPr lang="en-US" altLang="en-US" sz="2100" b="1" dirty="0">
                <a:latin typeface="Times New Roman" pitchFamily="18" charset="0"/>
              </a:rPr>
              <a:t>.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142108" y="3371851"/>
            <a:ext cx="7146801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gồm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: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ông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,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con.</a:t>
            </a:r>
          </a:p>
        </p:txBody>
      </p:sp>
      <p:sp>
        <p:nvSpPr>
          <p:cNvPr id="8" name="Oval 7"/>
          <p:cNvSpPr/>
          <p:nvPr/>
        </p:nvSpPr>
        <p:spPr>
          <a:xfrm>
            <a:off x="604995" y="1445419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604995" y="205740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604995" y="2701529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604995" y="331470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D</a:t>
            </a:r>
          </a:p>
        </p:txBody>
      </p:sp>
      <p:sp>
        <p:nvSpPr>
          <p:cNvPr id="25" name="AutoShape 2"/>
          <p:cNvSpPr>
            <a:spLocks noChangeArrowheads="1"/>
          </p:cNvSpPr>
          <p:nvPr/>
        </p:nvSpPr>
        <p:spPr bwMode="auto">
          <a:xfrm>
            <a:off x="8001894" y="426244"/>
            <a:ext cx="857473" cy="74295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084068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00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80495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02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084068" y="478632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03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8080495" y="4762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10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080495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04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8080495" y="47982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08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8080495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05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8084068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09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8084068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06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8080495" y="4726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07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080495" y="4762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01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8116223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11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8059058" y="49411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12</a:t>
            </a: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13</a:t>
            </a: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14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8059058" y="49411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15</a:t>
            </a:r>
          </a:p>
        </p:txBody>
      </p: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16</a:t>
            </a: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17</a:t>
            </a:r>
          </a:p>
        </p:txBody>
      </p:sp>
      <p:sp>
        <p:nvSpPr>
          <p:cNvPr id="44" name="Text Box 22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18</a:t>
            </a: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19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8059058" y="4833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1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7" grpId="0"/>
      <p:bldP spid="8" grpId="0" animBg="1"/>
      <p:bldP spid="9" grpId="0" animBg="1"/>
      <p:bldP spid="9" grpId="1" animBg="1"/>
      <p:bldP spid="10" grpId="0" animBg="1"/>
      <p:bldP spid="11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6"/>
          <p:cNvSpPr txBox="1">
            <a:spLocks noChangeArrowheads="1"/>
          </p:cNvSpPr>
          <p:nvPr/>
        </p:nvSpPr>
        <p:spPr bwMode="auto">
          <a:xfrm>
            <a:off x="341799" y="665560"/>
            <a:ext cx="8973696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2: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086133" y="1771651"/>
            <a:ext cx="769463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 </a:t>
            </a:r>
            <a:r>
              <a:rPr lang="en-US" altLang="en-US" sz="2100" b="1" dirty="0" err="1">
                <a:latin typeface="Times New Roman" pitchFamily="18" charset="0"/>
              </a:rPr>
              <a:t>cùng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một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phải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khác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nhau</a:t>
            </a:r>
            <a:r>
              <a:rPr lang="en-US" altLang="en-US" sz="2100" b="1" dirty="0">
                <a:latin typeface="Times New Roman" pitchFamily="18" charset="0"/>
              </a:rPr>
              <a:t>.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84942" y="2400301"/>
            <a:ext cx="769463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 </a:t>
            </a:r>
            <a:r>
              <a:rPr lang="en-US" altLang="en-US" sz="2100" b="1" dirty="0" err="1">
                <a:latin typeface="Times New Roman" pitchFamily="18" charset="0"/>
              </a:rPr>
              <a:t>cùng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một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không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phải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khác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nhau</a:t>
            </a:r>
            <a:r>
              <a:rPr lang="en-US" altLang="en-US" sz="2100" b="1" dirty="0">
                <a:latin typeface="Times New Roman" pitchFamily="18" charset="0"/>
              </a:rPr>
              <a:t>.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107570" y="3051573"/>
            <a:ext cx="769463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just"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con </a:t>
            </a:r>
            <a:r>
              <a:rPr lang="en-US" altLang="en-US" sz="2100" b="1" dirty="0" err="1">
                <a:latin typeface="Times New Roman" pitchFamily="18" charset="0"/>
              </a:rPr>
              <a:t>cùng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một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mẹ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đặt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tùy</a:t>
            </a:r>
            <a:r>
              <a:rPr lang="en-US" altLang="en-US" sz="2100" b="1" dirty="0">
                <a:latin typeface="Times New Roman" pitchFamily="18" charset="0"/>
              </a:rPr>
              <a:t> ý </a:t>
            </a:r>
            <a:r>
              <a:rPr lang="en-US" altLang="en-US" sz="2100" b="1" dirty="0" err="1">
                <a:latin typeface="Times New Roman" pitchFamily="18" charset="0"/>
              </a:rPr>
              <a:t>thích</a:t>
            </a:r>
            <a:r>
              <a:rPr lang="en-US" altLang="en-US" sz="2100" b="1" dirty="0">
                <a:latin typeface="Times New Roman" pitchFamily="18" charset="0"/>
              </a:rPr>
              <a:t>.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thể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giống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nhau</a:t>
            </a:r>
            <a:r>
              <a:rPr lang="en-US" altLang="en-US" sz="2100" b="1" dirty="0">
                <a:latin typeface="Times New Roman" pitchFamily="18" charset="0"/>
              </a:rPr>
              <a:t>.</a:t>
            </a:r>
          </a:p>
        </p:txBody>
      </p:sp>
      <p:sp>
        <p:nvSpPr>
          <p:cNvPr id="8" name="Oval 7"/>
          <p:cNvSpPr/>
          <p:nvPr/>
        </p:nvSpPr>
        <p:spPr>
          <a:xfrm>
            <a:off x="570459" y="1674019"/>
            <a:ext cx="5537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570459" y="2286000"/>
            <a:ext cx="5537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570459" y="2930129"/>
            <a:ext cx="5537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7716069" y="428625"/>
            <a:ext cx="857473" cy="74295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798243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00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794671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02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7798243" y="481013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03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794671" y="478632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10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794671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04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794671" y="482204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08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7794671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05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7798243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09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798243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06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7794671" y="47506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07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7794671" y="478632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01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830399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11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7773234" y="496491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12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13</a:t>
            </a: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14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7773234" y="496491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15</a:t>
            </a: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16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17</a:t>
            </a:r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18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19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7773234" y="48577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5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7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8" grpId="0" animBg="1"/>
      <p:bldP spid="8" grpId="1" animBg="1"/>
      <p:bldP spid="9" grpId="0" animBg="1"/>
      <p:bldP spid="10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6"/>
          <p:cNvSpPr txBox="1">
            <a:spLocks noChangeArrowheads="1"/>
          </p:cNvSpPr>
          <p:nvPr/>
        </p:nvSpPr>
        <p:spPr bwMode="auto">
          <a:xfrm>
            <a:off x="570458" y="453629"/>
            <a:ext cx="674545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3: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714947" y="1314450"/>
            <a:ext cx="7146802" cy="39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chỉ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thể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là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chữ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hoa</a:t>
            </a:r>
            <a:r>
              <a:rPr lang="en-US" altLang="en-US" sz="2100" b="1" dirty="0">
                <a:latin typeface="Times New Roman" pitchFamily="18" charset="0"/>
              </a:rPr>
              <a:t>. 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713757" y="1943101"/>
            <a:ext cx="7146801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chỉ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có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thể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là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chữ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thường</a:t>
            </a:r>
            <a:r>
              <a:rPr lang="en-US" altLang="en-US" sz="2100" b="1" dirty="0">
                <a:latin typeface="Times New Roman" pitchFamily="18" charset="0"/>
              </a:rPr>
              <a:t>. 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736384" y="2514601"/>
            <a:ext cx="714680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Tên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mục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không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phân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biệt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chữ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hoa</a:t>
            </a:r>
            <a:r>
              <a:rPr lang="en-US" altLang="en-US" sz="2100" b="1" dirty="0">
                <a:latin typeface="Times New Roman" pitchFamily="18" charset="0"/>
              </a:rPr>
              <a:t> hay </a:t>
            </a:r>
            <a:r>
              <a:rPr lang="en-US" altLang="en-US" sz="2100" b="1" dirty="0" err="1">
                <a:latin typeface="Times New Roman" pitchFamily="18" charset="0"/>
              </a:rPr>
              <a:t>chữ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thường</a:t>
            </a:r>
            <a:r>
              <a:rPr lang="en-US" altLang="en-US" sz="2100" b="1" dirty="0">
                <a:latin typeface="Times New Roman" pitchFamily="18" charset="0"/>
              </a:rPr>
              <a:t>. 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736384" y="3086100"/>
            <a:ext cx="7146802" cy="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100" b="1" dirty="0" err="1">
                <a:latin typeface="Times New Roman" pitchFamily="18" charset="0"/>
              </a:rPr>
              <a:t>Cả</a:t>
            </a:r>
            <a:r>
              <a:rPr lang="en-US" altLang="en-US" sz="2100" b="1" dirty="0">
                <a:latin typeface="Times New Roman" pitchFamily="18" charset="0"/>
              </a:rPr>
              <a:t> 3 ý </a:t>
            </a:r>
            <a:r>
              <a:rPr lang="en-US" altLang="en-US" sz="2100" b="1" dirty="0" err="1">
                <a:latin typeface="Times New Roman" pitchFamily="18" charset="0"/>
              </a:rPr>
              <a:t>trên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đều</a:t>
            </a:r>
            <a:r>
              <a:rPr lang="en-US" altLang="en-US" sz="2100" b="1" dirty="0">
                <a:latin typeface="Times New Roman" pitchFamily="18" charset="0"/>
              </a:rPr>
              <a:t> </a:t>
            </a:r>
            <a:r>
              <a:rPr lang="en-US" altLang="en-US" sz="2100" b="1" dirty="0" err="1">
                <a:latin typeface="Times New Roman" pitchFamily="18" charset="0"/>
              </a:rPr>
              <a:t>sai</a:t>
            </a:r>
            <a:r>
              <a:rPr lang="en-US" altLang="en-US" sz="2100" b="1" dirty="0">
                <a:latin typeface="Times New Roman" pitchFamily="18" charset="0"/>
              </a:rPr>
              <a:t>.</a:t>
            </a:r>
          </a:p>
        </p:txBody>
      </p:sp>
      <p:sp>
        <p:nvSpPr>
          <p:cNvPr id="8" name="Oval 7"/>
          <p:cNvSpPr/>
          <p:nvPr/>
        </p:nvSpPr>
        <p:spPr>
          <a:xfrm>
            <a:off x="1199272" y="1216819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199272" y="182880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199272" y="245745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1199272" y="302895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D</a:t>
            </a: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7773234" y="388144"/>
            <a:ext cx="857473" cy="74295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7855408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00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7851836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02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855408" y="440532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03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7851836" y="4381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10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7851836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04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851836" y="44172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08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7851836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05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7855408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09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7855408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06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7851836" y="4345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07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7851836" y="4381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01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7887564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11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7830399" y="45601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12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13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14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830399" y="456010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15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16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17</a:t>
            </a: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18</a:t>
            </a: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19</a:t>
            </a: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7830399" y="44529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3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1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3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  <p:bldP spid="8" grpId="0" animBg="1"/>
      <p:bldP spid="9" grpId="0" animBg="1"/>
      <p:bldP spid="10" grpId="0" animBg="1"/>
      <p:bldP spid="10" grpId="1" animBg="1"/>
      <p:bldP spid="11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6"/>
          <p:cNvSpPr txBox="1">
            <a:spLocks noChangeArrowheads="1"/>
          </p:cNvSpPr>
          <p:nvPr/>
        </p:nvSpPr>
        <p:spPr bwMode="auto">
          <a:xfrm>
            <a:off x="21437" y="159544"/>
            <a:ext cx="988833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4: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tự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bước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mục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856283" y="1344217"/>
            <a:ext cx="7146801" cy="392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100" dirty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New</a:t>
            </a:r>
            <a:r>
              <a:rPr lang="en-US" altLang="en-US" sz="2100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 </a:t>
            </a:r>
            <a:r>
              <a:rPr lang="en-US" altLang="en-US" sz="21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họn</a:t>
            </a:r>
            <a:r>
              <a:rPr lang="en-US" altLang="en-US" sz="2100" b="1" dirty="0">
                <a:solidFill>
                  <a:srgbClr val="1B00F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Folder</a:t>
            </a:r>
            <a:endParaRPr 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970613" y="1960960"/>
            <a:ext cx="8173387" cy="71559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  <a:defRPr/>
            </a:pP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70613" y="2563417"/>
            <a:ext cx="7146801" cy="392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VD: Lop3,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</a:p>
        </p:txBody>
      </p:sp>
      <p:sp>
        <p:nvSpPr>
          <p:cNvPr id="8" name="Oval 7"/>
          <p:cNvSpPr/>
          <p:nvPr/>
        </p:nvSpPr>
        <p:spPr>
          <a:xfrm>
            <a:off x="341799" y="124896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331080" y="190381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41799" y="253246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24" name="Oval 23"/>
          <p:cNvSpPr/>
          <p:nvPr/>
        </p:nvSpPr>
        <p:spPr>
          <a:xfrm>
            <a:off x="1177835" y="427791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1845949" y="4287441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28" name="Oval 27"/>
          <p:cNvSpPr/>
          <p:nvPr/>
        </p:nvSpPr>
        <p:spPr>
          <a:xfrm>
            <a:off x="2514064" y="427791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29" name="Oval 28"/>
          <p:cNvSpPr/>
          <p:nvPr/>
        </p:nvSpPr>
        <p:spPr>
          <a:xfrm>
            <a:off x="3657362" y="382071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32" name="Oval 31"/>
          <p:cNvSpPr/>
          <p:nvPr/>
        </p:nvSpPr>
        <p:spPr>
          <a:xfrm>
            <a:off x="4250448" y="3815954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33" name="Oval 32"/>
          <p:cNvSpPr/>
          <p:nvPr/>
        </p:nvSpPr>
        <p:spPr>
          <a:xfrm>
            <a:off x="4857825" y="3815954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6229782" y="324921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35" name="Oval 34"/>
          <p:cNvSpPr/>
          <p:nvPr/>
        </p:nvSpPr>
        <p:spPr>
          <a:xfrm>
            <a:off x="6844305" y="3249216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36" name="Oval 35"/>
          <p:cNvSpPr/>
          <p:nvPr/>
        </p:nvSpPr>
        <p:spPr>
          <a:xfrm>
            <a:off x="7373080" y="3255169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27546" y="3245644"/>
            <a:ext cx="231517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7618413" y="795338"/>
            <a:ext cx="857473" cy="74295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700586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00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697014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02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7700586" y="847725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03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697014" y="84534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10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7697014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04</a:t>
            </a: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7697014" y="848916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08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7697014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05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7700586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09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7700586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06</a:t>
            </a: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7697014" y="841772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07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7697014" y="845344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01</a:t>
            </a: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7732742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11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7675577" y="863204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12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13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14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7675577" y="863204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15</a:t>
            </a: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16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17</a:t>
            </a:r>
          </a:p>
        </p:txBody>
      </p:sp>
      <p:sp>
        <p:nvSpPr>
          <p:cNvPr id="48" name="Text Box 22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18</a:t>
            </a:r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19</a:t>
            </a:r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7675577" y="8524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5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1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9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1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5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  <p:bldP spid="10" grpId="0" animBg="1"/>
      <p:bldP spid="24" grpId="0" animBg="1"/>
      <p:bldP spid="25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/>
      <p:bldP spid="20" grpId="0"/>
      <p:bldP spid="21" grpId="0"/>
      <p:bldP spid="22" grpId="0"/>
      <p:bldP spid="23" grpId="0"/>
      <p:bldP spid="26" grpId="0"/>
      <p:bldP spid="27" grpId="0"/>
      <p:bldP spid="30" grpId="0"/>
      <p:bldP spid="31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0"/>
          <p:cNvSpPr txBox="1">
            <a:spLocks noChangeArrowheads="1"/>
          </p:cNvSpPr>
          <p:nvPr/>
        </p:nvSpPr>
        <p:spPr bwMode="auto">
          <a:xfrm>
            <a:off x="0" y="11430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10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2895600" y="514351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 b="1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76264" y="1014413"/>
            <a:ext cx="3709987" cy="779860"/>
            <a:chOff x="192" y="873"/>
            <a:chExt cx="2630" cy="655"/>
          </a:xfrm>
        </p:grpSpPr>
        <p:grpSp>
          <p:nvGrpSpPr>
            <p:cNvPr id="3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3081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91" cy="75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2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91" cy="755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3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755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4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755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5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755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86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87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88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89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3080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600" b="1">
                  <a:solidFill>
                    <a:srgbClr val="3333FF"/>
                  </a:solidFill>
                  <a:latin typeface="Times New Roman" pitchFamily="18" charset="0"/>
                </a:rPr>
                <a:t>Khởi động</a:t>
              </a:r>
            </a:p>
          </p:txBody>
        </p:sp>
      </p:grpSp>
      <p:sp>
        <p:nvSpPr>
          <p:cNvPr id="3077" name="Text Box 67"/>
          <p:cNvSpPr txBox="1">
            <a:spLocks noChangeArrowheads="1"/>
          </p:cNvSpPr>
          <p:nvPr/>
        </p:nvSpPr>
        <p:spPr bwMode="auto">
          <a:xfrm>
            <a:off x="609600" y="2400300"/>
            <a:ext cx="80010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50000"/>
              </a:lnSpc>
              <a:spcBef>
                <a:spcPts val="600"/>
              </a:spcBef>
            </a:pP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TRÒ CHƠI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</a:p>
          <a:p>
            <a:pPr marL="342900" indent="-342900" algn="ctr">
              <a:lnSpc>
                <a:spcPct val="150000"/>
              </a:lnSpc>
              <a:spcBef>
                <a:spcPts val="6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CHUYỀN THƯ </a:t>
            </a:r>
          </a:p>
        </p:txBody>
      </p:sp>
      <p:pic>
        <p:nvPicPr>
          <p:cNvPr id="3078" name="Picture 16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1295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828800" cy="93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52910" y="3846629"/>
            <a:ext cx="958453" cy="1662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239000" y="4188619"/>
            <a:ext cx="1860550" cy="95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6"/>
          <p:cNvSpPr txBox="1">
            <a:spLocks noChangeArrowheads="1"/>
          </p:cNvSpPr>
          <p:nvPr/>
        </p:nvSpPr>
        <p:spPr bwMode="auto">
          <a:xfrm>
            <a:off x="113139" y="294085"/>
            <a:ext cx="8917722" cy="80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5: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2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3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liên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tiếp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mở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mục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máy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.  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856283" y="1181101"/>
            <a:ext cx="7146801" cy="392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21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Nháy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chuột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thư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mở</a:t>
            </a:r>
            <a:endParaRPr 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970613" y="1797844"/>
            <a:ext cx="8173387" cy="392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thư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mở</a:t>
            </a:r>
            <a:endParaRPr lang="en-US" sz="2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970613" y="2400301"/>
            <a:ext cx="7146801" cy="3924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68589" tIns="34295" rIns="68589" bIns="3429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altLang="en-US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41799" y="108585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331080" y="1740694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41799" y="2369344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24" name="Oval 23"/>
          <p:cNvSpPr/>
          <p:nvPr/>
        </p:nvSpPr>
        <p:spPr>
          <a:xfrm>
            <a:off x="1617290" y="3865960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2285405" y="3875485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32" name="Oval 31"/>
          <p:cNvSpPr/>
          <p:nvPr/>
        </p:nvSpPr>
        <p:spPr>
          <a:xfrm>
            <a:off x="5952294" y="3875485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33" name="Oval 32"/>
          <p:cNvSpPr/>
          <p:nvPr/>
        </p:nvSpPr>
        <p:spPr>
          <a:xfrm>
            <a:off x="5359208" y="3883819"/>
            <a:ext cx="514484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A</a:t>
            </a:r>
          </a:p>
        </p:txBody>
      </p:sp>
      <p:sp>
        <p:nvSpPr>
          <p:cNvPr id="34" name="Oval 33"/>
          <p:cNvSpPr/>
          <p:nvPr/>
        </p:nvSpPr>
        <p:spPr>
          <a:xfrm>
            <a:off x="3483486" y="3361135"/>
            <a:ext cx="535921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36" name="Oval 35"/>
          <p:cNvSpPr/>
          <p:nvPr/>
        </p:nvSpPr>
        <p:spPr>
          <a:xfrm>
            <a:off x="4055135" y="3361135"/>
            <a:ext cx="535921" cy="51435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anchor="ctr"/>
          <a:lstStyle/>
          <a:p>
            <a:pPr algn="ctr">
              <a:defRPr/>
            </a:pPr>
            <a:r>
              <a:rPr lang="en-US" sz="2100" b="1" dirty="0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27546" y="3082529"/>
            <a:ext cx="22580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án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7374271" y="1028700"/>
            <a:ext cx="857473" cy="74295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lIns="68589" tIns="34295" rIns="68589" bIns="34295" anchor="ctr"/>
          <a:lstStyle/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7456445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00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452872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02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7456445" y="1081088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03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7452872" y="1078706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10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452872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04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7452872" y="1082279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08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452872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05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7456445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09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456445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06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7452872" y="1075135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07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7452872" y="1078706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01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7488600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11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7431435" y="1096566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12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13</a:t>
            </a: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14</a:t>
            </a: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7431435" y="1096566"/>
            <a:ext cx="685979" cy="617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15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16</a:t>
            </a: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17</a:t>
            </a: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18</a:t>
            </a: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19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31435" y="1085850"/>
            <a:ext cx="685979" cy="6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latin typeface=".VnTimeH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8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6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8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2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0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4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2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6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4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 animBg="1"/>
      <p:bldP spid="9" grpId="0" animBg="1"/>
      <p:bldP spid="10" grpId="0" animBg="1"/>
      <p:bldP spid="24" grpId="0" animBg="1"/>
      <p:bldP spid="25" grpId="0" animBg="1"/>
      <p:bldP spid="32" grpId="0" animBg="1"/>
      <p:bldP spid="33" grpId="0" animBg="1"/>
      <p:bldP spid="34" grpId="0" animBg="1"/>
      <p:bldP spid="34" grpId="1" animBg="1"/>
      <p:bldP spid="36" grpId="0" animBg="1"/>
      <p:bldP spid="36" grpId="1" animBg="1"/>
      <p:bldP spid="37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8357" y="0"/>
            <a:ext cx="9009424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</p:spPr>
        <p:txBody>
          <a:bodyPr wrap="none" lIns="68589" tIns="34295" rIns="68589" bIns="34295" anchor="ctr"/>
          <a:lstStyle/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738" y="1143000"/>
            <a:ext cx="6933624" cy="4229100"/>
          </a:xfrm>
          <a:prstGeom prst="rect">
            <a:avLst/>
          </a:prstGeom>
        </p:spPr>
        <p:txBody>
          <a:bodyPr spcFirstLastPara="1" wrap="none" lIns="68589" tIns="34295" rIns="68589" bIns="34295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 dirty="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484" name="Picture 15" descr="67088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022" y="3600450"/>
            <a:ext cx="144817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2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1829276" cy="93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4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943671" y="-171629"/>
            <a:ext cx="1028700" cy="13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138541">
            <a:off x="158520" y="4030101"/>
            <a:ext cx="958453" cy="127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22062" y="4188619"/>
            <a:ext cx="1277874" cy="95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9" name="TextBox 1"/>
          <p:cNvSpPr txBox="1">
            <a:spLocks noChangeArrowheads="1"/>
          </p:cNvSpPr>
          <p:nvPr/>
        </p:nvSpPr>
        <p:spPr bwMode="auto">
          <a:xfrm>
            <a:off x="0" y="133351"/>
            <a:ext cx="9144000" cy="34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GD – ĐT HUYỆN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ĐẠI LỘC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0" name="TextBox 16"/>
          <p:cNvSpPr txBox="1">
            <a:spLocks noChangeArrowheads="1"/>
          </p:cNvSpPr>
          <p:nvPr/>
        </p:nvSpPr>
        <p:spPr bwMode="auto">
          <a:xfrm>
            <a:off x="-1191" y="400051"/>
            <a:ext cx="9144001" cy="34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9" tIns="34295" rIns="68589" bIns="34295">
            <a:spAutoFit/>
          </a:bodyPr>
          <a:lstStyle/>
          <a:p>
            <a:pPr algn="ctr" eaLnBrk="1" hangingPunct="1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HỨA TẠO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1" name="WordArt 19"/>
          <p:cNvSpPr>
            <a:spLocks noChangeArrowheads="1" noChangeShapeType="1" noTextEdit="1"/>
          </p:cNvSpPr>
          <p:nvPr/>
        </p:nvSpPr>
        <p:spPr bwMode="auto">
          <a:xfrm>
            <a:off x="3085713" y="4514851"/>
            <a:ext cx="3258399" cy="392906"/>
          </a:xfrm>
          <a:prstGeom prst="rect">
            <a:avLst/>
          </a:prstGeom>
        </p:spPr>
        <p:txBody>
          <a:bodyPr wrap="none" lIns="68589" tIns="34295" rIns="68589" bIns="34295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Giáo</a:t>
            </a:r>
            <a:r>
              <a:rPr lang="en-US" sz="27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viên</a:t>
            </a:r>
            <a:r>
              <a:rPr lang="en-US" sz="27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: </a:t>
            </a:r>
            <a:r>
              <a:rPr lang="en-US" sz="27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Nguyễn</a:t>
            </a:r>
            <a:r>
              <a:rPr lang="en-US" sz="27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Thị</a:t>
            </a:r>
            <a:r>
              <a:rPr lang="en-US" sz="27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27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Bích</a:t>
            </a:r>
            <a:endParaRPr lang="en-US" sz="2700" b="1" kern="10" dirty="0">
              <a:ln w="9525">
                <a:noFill/>
                <a:round/>
                <a:headEnd/>
                <a:tailEnd/>
              </a:ln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49" y="1600200"/>
            <a:ext cx="8803393" cy="1223233"/>
            <a:chOff x="218804" y="2133600"/>
            <a:chExt cx="11734800" cy="1630977"/>
          </a:xfrm>
        </p:grpSpPr>
        <p:sp>
          <p:nvSpPr>
            <p:cNvPr id="2049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/>
                  <a:cs typeface="Arial"/>
                </a:rPr>
                <a:t>CHÚC QUÝ THẤY CÔ 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677108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Chúc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7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81000" y="457201"/>
            <a:ext cx="7620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600" b="1" dirty="0">
                <a:solidFill>
                  <a:srgbClr val="006666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latin typeface="Times New Roman" pitchFamily="18" charset="0"/>
              </a:rPr>
              <a:t>Câu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duyệt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b="1" dirty="0">
                <a:latin typeface="Times New Roman" pitchFamily="18" charset="0"/>
              </a:rPr>
              <a:t>?</a:t>
            </a:r>
          </a:p>
          <a:p>
            <a:pPr marL="342900" indent="-342900"/>
            <a:endParaRPr lang="en-US" sz="3200" b="1" dirty="0">
              <a:latin typeface="Times New Roman" pitchFamily="18" charset="0"/>
            </a:endParaRPr>
          </a:p>
          <a:p>
            <a:pPr marL="342900" indent="-342900">
              <a:buFontTx/>
              <a:buAutoNum type="alphaUcPeriod"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buFontTx/>
              <a:buAutoNum type="alphaUcPeriod"/>
            </a:pP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buFontTx/>
              <a:buAutoNum type="alphaUcPeriod"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buFontTx/>
              <a:buAutoNum type="alphaUcPeriod"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buFontTx/>
              <a:buAutoNum type="alphaUcPeriod"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489326" y="3813570"/>
            <a:ext cx="2174875" cy="612321"/>
            <a:chOff x="2383" y="3216"/>
            <a:chExt cx="1896" cy="720"/>
          </a:xfrm>
        </p:grpSpPr>
        <p:sp>
          <p:nvSpPr>
            <p:cNvPr id="15390" name="AutoShape 9"/>
            <p:cNvSpPr>
              <a:spLocks noChangeArrowheads="1"/>
            </p:cNvSpPr>
            <p:nvPr/>
          </p:nvSpPr>
          <p:spPr bwMode="gray">
            <a:xfrm>
              <a:off x="2383" y="3216"/>
              <a:ext cx="1896" cy="67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vi-VN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gray">
            <a:xfrm>
              <a:off x="2653" y="3321"/>
              <a:ext cx="1141" cy="61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Đáp án:</a:t>
              </a: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6708775" y="4572001"/>
            <a:ext cx="838200" cy="413147"/>
          </a:xfrm>
          <a:prstGeom prst="ellipse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28575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auto">
          <a:xfrm>
            <a:off x="2914650" y="4437460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2917825" y="4442222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2895600" y="4442222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2895600" y="4442222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2895600" y="4442222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2895600" y="4442222"/>
            <a:ext cx="1143000" cy="6858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33CC"/>
                </a:solidFill>
              </a:rPr>
              <a:t>5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657601" y="2170510"/>
            <a:ext cx="2409825" cy="1485900"/>
            <a:chOff x="2114" y="2600"/>
            <a:chExt cx="3072" cy="960"/>
          </a:xfrm>
        </p:grpSpPr>
        <p:sp>
          <p:nvSpPr>
            <p:cNvPr id="4113" name="Oval 35"/>
            <p:cNvSpPr>
              <a:spLocks noChangeArrowheads="1"/>
            </p:cNvSpPr>
            <p:nvPr/>
          </p:nvSpPr>
          <p:spPr bwMode="auto">
            <a:xfrm>
              <a:off x="2114" y="2600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2503" y="2896"/>
              <a:ext cx="2331" cy="3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.VnTime"/>
                </a:rPr>
                <a:t>HÕt giê</a:t>
              </a:r>
            </a:p>
          </p:txBody>
        </p:sp>
      </p:grp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2532063" y="3833813"/>
            <a:ext cx="5454650" cy="5715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400" b="1">
                <a:solidFill>
                  <a:srgbClr val="FF1D1D"/>
                </a:solidFill>
              </a:rPr>
              <a:t>B. </a:t>
            </a:r>
            <a:endParaRPr lang="en-US" sz="36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" name="AutoShape 38"/>
          <p:cNvSpPr>
            <a:spLocks noChangeArrowheads="1"/>
          </p:cNvSpPr>
          <p:nvPr/>
        </p:nvSpPr>
        <p:spPr bwMode="auto">
          <a:xfrm>
            <a:off x="4776788" y="4572000"/>
            <a:ext cx="1128712" cy="41791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rgbClr val="FF0000"/>
                </a:solidFill>
                <a:latin typeface=".VnArial Narrow" pitchFamily="34" charset="0"/>
                <a:cs typeface="Arial" pitchFamily="34" charset="0"/>
              </a:rPr>
              <a:t>Thêi gian</a:t>
            </a:r>
          </a:p>
        </p:txBody>
      </p:sp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801" y="1657350"/>
            <a:ext cx="7223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2457450"/>
            <a:ext cx="685800" cy="4631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3257550"/>
            <a:ext cx="736600" cy="51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" name="Picture 21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828800" cy="93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4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6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8949" y="4030068"/>
            <a:ext cx="95845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4" y="4188619"/>
            <a:ext cx="1277937" cy="95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5900"/>
            <a:ext cx="3657600" cy="25717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0576" y="1496616"/>
            <a:ext cx="4086225" cy="256103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" y="4229100"/>
            <a:ext cx="3962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Hình 1: </a:t>
            </a:r>
            <a:r>
              <a:rPr lang="en-US" altLang="en-US" sz="2800" b="1">
                <a:solidFill>
                  <a:srgbClr val="FF00FF"/>
                </a:solidFill>
              </a:rPr>
              <a:t>Sách để lộn xộn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495800" y="4114800"/>
            <a:ext cx="4343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</a:rPr>
              <a:t>Hình 2: </a:t>
            </a:r>
            <a:r>
              <a:rPr lang="en-US" altLang="en-US" sz="2800" b="1">
                <a:solidFill>
                  <a:srgbClr val="FF00FF"/>
                </a:solidFill>
              </a:rPr>
              <a:t>Sách để từng loại trong từng ngăn riêng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28600" y="522685"/>
            <a:ext cx="8382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Quan sát tranh ở hai hình vẽ sau đây, sách vở ở hình nào dễ tìm hơn?</a:t>
            </a:r>
          </a:p>
        </p:txBody>
      </p:sp>
      <p:pic>
        <p:nvPicPr>
          <p:cNvPr id="4103" name="Picture 4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86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41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8949" y="4030068"/>
            <a:ext cx="95845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6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4" y="4188619"/>
            <a:ext cx="1277937" cy="95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0" descr="bar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3025" y="-14287"/>
            <a:ext cx="3975100" cy="41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24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Picture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65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295400" y="971551"/>
            <a:ext cx="716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10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alt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1600200" y="2743200"/>
            <a:ext cx="5676900" cy="9572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 dirty="0" smtClean="0"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ea typeface="+mn-lt"/>
                <a:cs typeface="Times New Roman" pitchFamily="18" charset="0"/>
              </a:rPr>
              <a:t>THƯ MỤC</a:t>
            </a:r>
            <a:endParaRPr lang="en-US" sz="4400" b="1" kern="10" dirty="0"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ea typeface="+mn-lt"/>
              <a:cs typeface="Times New Roman" pitchFamily="18" charset="0"/>
            </a:endParaRPr>
          </a:p>
        </p:txBody>
      </p:sp>
      <p:sp>
        <p:nvSpPr>
          <p:cNvPr id="18439" name="AutoShape 7">
            <a:extLst>
              <a:ext uri="{FF2B5EF4-FFF2-40B4-BE49-F238E27FC236}">
                <a16:creationId xmlns="" xmlns:a16="http://schemas.microsoft.com/office/drawing/2014/main" id="{37F5DCF7-4B97-4AEE-A113-46456CF50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771" y="1943100"/>
            <a:ext cx="1066800" cy="628650"/>
          </a:xfrm>
          <a:prstGeom prst="horizontalScroll">
            <a:avLst>
              <a:gd name="adj" fmla="val 12500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2800" b="1" i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en-US" altLang="en-US" sz="2800" b="1" i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3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6"/>
          <p:cNvSpPr txBox="1">
            <a:spLocks noChangeArrowheads="1"/>
          </p:cNvSpPr>
          <p:nvPr/>
        </p:nvSpPr>
        <p:spPr bwMode="auto">
          <a:xfrm>
            <a:off x="150814" y="228601"/>
            <a:ext cx="4573587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A.Hoạt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động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cơ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303214" y="857251"/>
            <a:ext cx="4878387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969857"/>
            <a:ext cx="844032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</a:t>
            </a:r>
            <a:r>
              <a:rPr lang="en-US" sz="3200" dirty="0" err="1" smtClean="0"/>
              <a:t>giống</a:t>
            </a:r>
            <a:r>
              <a:rPr lang="en-US" sz="3200" dirty="0" smtClean="0"/>
              <a:t> </a:t>
            </a:r>
            <a:r>
              <a:rPr lang="en-US" sz="3200" dirty="0" err="1" smtClean="0"/>
              <a:t>như</a:t>
            </a:r>
            <a:r>
              <a:rPr lang="en-US" sz="3200" dirty="0" smtClean="0"/>
              <a:t> </a:t>
            </a:r>
            <a:r>
              <a:rPr lang="en-US" sz="3200" dirty="0" err="1" smtClean="0"/>
              <a:t>kệ</a:t>
            </a:r>
            <a:r>
              <a:rPr lang="en-US" sz="3200" dirty="0" smtClean="0"/>
              <a:t> </a:t>
            </a:r>
            <a:r>
              <a:rPr lang="en-US" sz="3200" dirty="0" err="1" smtClean="0"/>
              <a:t>sách</a:t>
            </a:r>
            <a:r>
              <a:rPr lang="en-US" sz="3200" dirty="0" smtClean="0"/>
              <a:t>,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lưu</a:t>
            </a:r>
            <a:r>
              <a:rPr lang="en-US" sz="3200" dirty="0" smtClean="0"/>
              <a:t> </a:t>
            </a:r>
            <a:r>
              <a:rPr lang="en-US" sz="3200" dirty="0" err="1" smtClean="0"/>
              <a:t>trữ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phẩm</a:t>
            </a:r>
            <a:r>
              <a:rPr lang="en-US" sz="3200" dirty="0" smtClean="0"/>
              <a:t> </a:t>
            </a:r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làm</a:t>
            </a:r>
            <a:r>
              <a:rPr lang="en-US" sz="3200" dirty="0" smtClean="0"/>
              <a:t> </a:t>
            </a:r>
            <a:r>
              <a:rPr lang="en-US" sz="3200" dirty="0" err="1" smtClean="0"/>
              <a:t>việc</a:t>
            </a:r>
            <a:r>
              <a:rPr lang="en-US" sz="3200" dirty="0" smtClean="0"/>
              <a:t>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máy</a:t>
            </a:r>
            <a:r>
              <a:rPr lang="en-US" sz="3200" dirty="0" smtClean="0"/>
              <a:t> </a:t>
            </a:r>
            <a:r>
              <a:rPr lang="en-US" sz="3200" dirty="0" err="1" smtClean="0"/>
              <a:t>tính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giúp</a:t>
            </a:r>
            <a:r>
              <a:rPr lang="en-US" sz="3200" dirty="0" smtClean="0"/>
              <a:t> </a:t>
            </a:r>
            <a:r>
              <a:rPr lang="en-US" sz="3200" dirty="0" err="1" smtClean="0"/>
              <a:t>việc</a:t>
            </a:r>
            <a:r>
              <a:rPr lang="en-US" sz="3200" dirty="0" smtClean="0"/>
              <a:t> </a:t>
            </a:r>
            <a:r>
              <a:rPr lang="en-US" sz="3200" dirty="0" err="1" smtClean="0"/>
              <a:t>quản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lí</a:t>
            </a:r>
            <a:r>
              <a:rPr lang="en-US" sz="3200" dirty="0" smtClean="0"/>
              <a:t>, </a:t>
            </a:r>
            <a:r>
              <a:rPr lang="en-US" sz="3200" dirty="0" err="1" smtClean="0"/>
              <a:t>tìm</a:t>
            </a:r>
            <a:r>
              <a:rPr lang="en-US" sz="3200" dirty="0" smtClean="0"/>
              <a:t> </a:t>
            </a:r>
            <a:r>
              <a:rPr lang="en-US" sz="3200" dirty="0" err="1" smtClean="0"/>
              <a:t>kiếm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sản</a:t>
            </a:r>
            <a:r>
              <a:rPr lang="en-US" sz="3200" dirty="0" smtClean="0"/>
              <a:t> </a:t>
            </a:r>
            <a:r>
              <a:rPr lang="en-US" sz="3200" dirty="0" err="1" smtClean="0"/>
              <a:t>phẩm</a:t>
            </a:r>
            <a:r>
              <a:rPr lang="en-US" sz="3200" dirty="0" smtClean="0"/>
              <a:t> </a:t>
            </a:r>
            <a:r>
              <a:rPr lang="en-US" sz="3200" dirty="0" err="1" smtClean="0"/>
              <a:t>này</a:t>
            </a:r>
            <a:r>
              <a:rPr lang="en-US" sz="3200" dirty="0" smtClean="0"/>
              <a:t> </a:t>
            </a:r>
            <a:r>
              <a:rPr lang="en-US" sz="3200" dirty="0" err="1" smtClean="0"/>
              <a:t>dễ</a:t>
            </a:r>
            <a:r>
              <a:rPr lang="en-US" sz="3200" dirty="0" smtClean="0"/>
              <a:t> </a:t>
            </a:r>
            <a:r>
              <a:rPr lang="en-US" sz="3200" dirty="0" err="1" smtClean="0"/>
              <a:t>dàng</a:t>
            </a:r>
            <a:r>
              <a:rPr lang="en-US" sz="3200" dirty="0" smtClean="0"/>
              <a:t> </a:t>
            </a:r>
            <a:r>
              <a:rPr lang="en-US" sz="3200" dirty="0" err="1" smtClean="0"/>
              <a:t>hơn</a:t>
            </a:r>
            <a:r>
              <a:rPr lang="en-US" sz="3200" dirty="0" smtClean="0"/>
              <a:t> </a:t>
            </a:r>
            <a:r>
              <a:rPr lang="en-US" sz="3200" dirty="0" err="1" smtClean="0"/>
              <a:t>người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ra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thư</a:t>
            </a:r>
            <a:r>
              <a:rPr lang="en-US" sz="3200" dirty="0" smtClean="0"/>
              <a:t> </a:t>
            </a:r>
            <a:r>
              <a:rPr lang="en-US" sz="3200" dirty="0" err="1" smtClean="0"/>
              <a:t>mục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0286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0" y="89297"/>
            <a:ext cx="4356100" cy="30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28601" y="740569"/>
            <a:ext cx="70707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buFont typeface="Wingdings" pitchFamily="2" charset="2"/>
              <a:buChar char="Ø"/>
            </a:pPr>
            <a:r>
              <a:rPr lang="vi-VN" altLang="en-US" sz="2800" b="1">
                <a:latin typeface="Times New Roman" pitchFamily="18" charset="0"/>
                <a:cs typeface="Times New Roman" pitchFamily="18" charset="0"/>
              </a:rPr>
              <a:t>Mỗi thư mục có một biểu tượng và tên.</a:t>
            </a:r>
            <a:endParaRPr lang="en-US" alt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52" t="7272" r="64647" b="73531"/>
          <a:stretch>
            <a:fillRect/>
          </a:stretch>
        </p:blipFill>
        <p:spPr bwMode="auto">
          <a:xfrm>
            <a:off x="3416300" y="1185863"/>
            <a:ext cx="666750" cy="63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189" name="Group 21"/>
          <p:cNvGrpSpPr>
            <a:grpSpLocks/>
          </p:cNvGrpSpPr>
          <p:nvPr/>
        </p:nvGrpSpPr>
        <p:grpSpPr bwMode="auto">
          <a:xfrm>
            <a:off x="31751" y="1483519"/>
            <a:ext cx="3414713" cy="1298972"/>
            <a:chOff x="0" y="252"/>
            <a:chExt cx="2151" cy="1091"/>
          </a:xfrm>
        </p:grpSpPr>
        <p:sp>
          <p:nvSpPr>
            <p:cNvPr id="11277" name="Rectangle 18" descr="Blue tissue paper"/>
            <p:cNvSpPr>
              <a:spLocks noChangeArrowheads="1"/>
            </p:cNvSpPr>
            <p:nvPr/>
          </p:nvSpPr>
          <p:spPr bwMode="auto">
            <a:xfrm>
              <a:off x="0" y="890"/>
              <a:ext cx="2132" cy="453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sz="2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 tượng của thư mục</a:t>
              </a:r>
              <a:endPara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8" name="Line 20"/>
            <p:cNvSpPr>
              <a:spLocks noChangeShapeType="1"/>
            </p:cNvSpPr>
            <p:nvPr/>
          </p:nvSpPr>
          <p:spPr bwMode="auto">
            <a:xfrm flipH="1">
              <a:off x="1228" y="252"/>
              <a:ext cx="923" cy="63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1" name="Group 23"/>
          <p:cNvGrpSpPr>
            <a:grpSpLocks/>
          </p:cNvGrpSpPr>
          <p:nvPr/>
        </p:nvGrpSpPr>
        <p:grpSpPr bwMode="auto">
          <a:xfrm>
            <a:off x="4800601" y="1914526"/>
            <a:ext cx="2767013" cy="812006"/>
            <a:chOff x="3286" y="3371"/>
            <a:chExt cx="1640" cy="638"/>
          </a:xfrm>
        </p:grpSpPr>
        <p:sp>
          <p:nvSpPr>
            <p:cNvPr id="11275" name="Rectangle 19" descr="Blue tissue paper"/>
            <p:cNvSpPr>
              <a:spLocks noChangeArrowheads="1"/>
            </p:cNvSpPr>
            <p:nvPr/>
          </p:nvSpPr>
          <p:spPr bwMode="auto">
            <a:xfrm>
              <a:off x="3286" y="3602"/>
              <a:ext cx="1640" cy="407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sz="2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Tên của thư mục</a:t>
              </a:r>
              <a:endPara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6" name="Line 22"/>
            <p:cNvSpPr>
              <a:spLocks noChangeShapeType="1"/>
            </p:cNvSpPr>
            <p:nvPr/>
          </p:nvSpPr>
          <p:spPr bwMode="auto">
            <a:xfrm>
              <a:off x="3319" y="3371"/>
              <a:ext cx="478" cy="23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9" name="Rectangle 2"/>
          <p:cNvSpPr>
            <a:spLocks noChangeArrowheads="1"/>
          </p:cNvSpPr>
          <p:nvPr/>
        </p:nvSpPr>
        <p:spPr bwMode="auto">
          <a:xfrm>
            <a:off x="242888" y="3402806"/>
            <a:ext cx="7324725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b="1" i="1" dirty="0" err="1"/>
              <a:t>Biểu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tượng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của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thư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mục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có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hình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dạng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một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cây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kẹp</a:t>
            </a:r>
            <a:r>
              <a:rPr lang="en-US" altLang="en-US" sz="2800" b="1" i="1" dirty="0"/>
              <a:t> </a:t>
            </a:r>
            <a:r>
              <a:rPr lang="en-US" altLang="en-US" sz="2800" b="1" i="1" dirty="0" err="1"/>
              <a:t>giấy</a:t>
            </a:r>
            <a:r>
              <a:rPr lang="en-US" altLang="en-US" sz="2800" b="1" i="1" dirty="0"/>
              <a:t>: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en-US" altLang="en-US" sz="2800" b="1" i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28601" y="201052"/>
            <a:ext cx="4878387" cy="646331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38601" y="1543050"/>
            <a:ext cx="2241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Thư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mục</a:t>
            </a:r>
            <a:r>
              <a:rPr lang="en-US" sz="2800" b="1" dirty="0" smtClean="0"/>
              <a:t> lop3</a:t>
            </a:r>
            <a:endParaRPr lang="en-US" sz="2800" b="1" dirty="0"/>
          </a:p>
        </p:txBody>
      </p:sp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52" t="7272" r="64647" b="73531"/>
          <a:stretch>
            <a:fillRect/>
          </a:stretch>
        </p:blipFill>
        <p:spPr bwMode="auto">
          <a:xfrm>
            <a:off x="1844675" y="3771901"/>
            <a:ext cx="666750" cy="631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1980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7176" grpId="0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57401" y="2295525"/>
            <a:ext cx="2994025" cy="2014538"/>
            <a:chOff x="1474" y="1335"/>
            <a:chExt cx="1886" cy="1692"/>
          </a:xfrm>
        </p:grpSpPr>
        <p:pic>
          <p:nvPicPr>
            <p:cNvPr id="12292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5152" t="7272" r="64647" b="73531"/>
            <a:stretch>
              <a:fillRect/>
            </a:stretch>
          </p:blipFill>
          <p:spPr bwMode="auto">
            <a:xfrm>
              <a:off x="1474" y="1335"/>
              <a:ext cx="415" cy="4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2293" name="Text Box 8"/>
            <p:cNvSpPr txBox="1">
              <a:spLocks noChangeArrowheads="1"/>
            </p:cNvSpPr>
            <p:nvPr/>
          </p:nvSpPr>
          <p:spPr bwMode="auto">
            <a:xfrm>
              <a:off x="1927" y="1380"/>
              <a:ext cx="1316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Truong em</a:t>
              </a:r>
              <a:endParaRPr lang="en-US" altLang="en-US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294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5152" t="7272" r="64647" b="73531"/>
            <a:stretch>
              <a:fillRect/>
            </a:stretch>
          </p:blipFill>
          <p:spPr bwMode="auto">
            <a:xfrm>
              <a:off x="2109" y="1843"/>
              <a:ext cx="227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295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5152" t="7272" r="64647" b="73531"/>
            <a:stretch>
              <a:fillRect/>
            </a:stretch>
          </p:blipFill>
          <p:spPr bwMode="auto">
            <a:xfrm>
              <a:off x="2109" y="2115"/>
              <a:ext cx="227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296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5152" t="7272" r="64647" b="73531"/>
            <a:stretch>
              <a:fillRect/>
            </a:stretch>
          </p:blipFill>
          <p:spPr bwMode="auto">
            <a:xfrm>
              <a:off x="2381" y="2432"/>
              <a:ext cx="227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2297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5152" t="7272" r="64647" b="73531"/>
            <a:stretch>
              <a:fillRect/>
            </a:stretch>
          </p:blipFill>
          <p:spPr bwMode="auto">
            <a:xfrm>
              <a:off x="2373" y="2721"/>
              <a:ext cx="227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2298" name="Text Box 15"/>
            <p:cNvSpPr txBox="1">
              <a:spLocks noChangeArrowheads="1"/>
            </p:cNvSpPr>
            <p:nvPr/>
          </p:nvSpPr>
          <p:spPr bwMode="auto">
            <a:xfrm>
              <a:off x="2381" y="1797"/>
              <a:ext cx="6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Khoi </a:t>
              </a:r>
              <a:r>
                <a:rPr lang="en-US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99" name="Text Box 16"/>
            <p:cNvSpPr txBox="1">
              <a:spLocks noChangeArrowheads="1"/>
            </p:cNvSpPr>
            <p:nvPr/>
          </p:nvSpPr>
          <p:spPr bwMode="auto">
            <a:xfrm>
              <a:off x="2391" y="2113"/>
              <a:ext cx="6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Khoi </a:t>
              </a:r>
              <a:r>
                <a:rPr lang="en-US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00" name="Text Box 17"/>
            <p:cNvSpPr txBox="1">
              <a:spLocks noChangeArrowheads="1"/>
            </p:cNvSpPr>
            <p:nvPr/>
          </p:nvSpPr>
          <p:spPr bwMode="auto">
            <a:xfrm>
              <a:off x="2680" y="2428"/>
              <a:ext cx="6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Lop </a:t>
              </a:r>
              <a:r>
                <a:rPr lang="en-US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vi-VN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01" name="Text Box 18"/>
            <p:cNvSpPr txBox="1">
              <a:spLocks noChangeArrowheads="1"/>
            </p:cNvSpPr>
            <p:nvPr/>
          </p:nvSpPr>
          <p:spPr bwMode="auto">
            <a:xfrm>
              <a:off x="2672" y="2717"/>
              <a:ext cx="6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404040"/>
                  </a:solidFill>
                  <a:latin typeface="Trebuchet MS" pitchFamily="34" charset="0"/>
                </a:defRPr>
              </a:lvl1pPr>
              <a:lvl2pPr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2pPr>
              <a:lvl3pPr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3pPr>
              <a:lvl4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4pPr>
              <a:lvl5pPr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3" pitchFamily="18" charset="2"/>
                <a:defRPr sz="12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Lop </a:t>
              </a:r>
              <a:r>
                <a:rPr lang="en-US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vi-VN" alt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alt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02" name="Rectangle 19"/>
            <p:cNvSpPr>
              <a:spLocks noChangeArrowheads="1"/>
            </p:cNvSpPr>
            <p:nvPr/>
          </p:nvSpPr>
          <p:spPr bwMode="auto">
            <a:xfrm>
              <a:off x="1655" y="1888"/>
              <a:ext cx="137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>
                  <a:latin typeface="Arial" charset="0"/>
                  <a:cs typeface="Arial" charset="0"/>
                </a:rPr>
                <a:t>+</a:t>
              </a:r>
              <a:endParaRPr lang="en-US" altLang="en-US">
                <a:latin typeface="Arial" charset="0"/>
                <a:cs typeface="Arial" charset="0"/>
              </a:endParaRPr>
            </a:p>
          </p:txBody>
        </p:sp>
        <p:sp>
          <p:nvSpPr>
            <p:cNvPr id="12303" name="Rectangle 20"/>
            <p:cNvSpPr>
              <a:spLocks noChangeArrowheads="1"/>
            </p:cNvSpPr>
            <p:nvPr/>
          </p:nvSpPr>
          <p:spPr bwMode="auto">
            <a:xfrm>
              <a:off x="1656" y="2141"/>
              <a:ext cx="137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>
                  <a:latin typeface="Arial" charset="0"/>
                  <a:cs typeface="Arial" charset="0"/>
                </a:rPr>
                <a:t>-</a:t>
              </a:r>
              <a:endParaRPr lang="en-US" altLang="en-US">
                <a:latin typeface="Arial" charset="0"/>
                <a:cs typeface="Arial" charset="0"/>
              </a:endParaRPr>
            </a:p>
          </p:txBody>
        </p:sp>
        <p:sp>
          <p:nvSpPr>
            <p:cNvPr id="12304" name="Line 21"/>
            <p:cNvSpPr>
              <a:spLocks noChangeShapeType="1"/>
            </p:cNvSpPr>
            <p:nvPr/>
          </p:nvSpPr>
          <p:spPr bwMode="auto">
            <a:xfrm>
              <a:off x="1791" y="1933"/>
              <a:ext cx="31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22"/>
            <p:cNvSpPr>
              <a:spLocks noChangeShapeType="1"/>
            </p:cNvSpPr>
            <p:nvPr/>
          </p:nvSpPr>
          <p:spPr bwMode="auto">
            <a:xfrm flipV="1">
              <a:off x="1701" y="1752"/>
              <a:ext cx="0" cy="1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23"/>
            <p:cNvSpPr>
              <a:spLocks noChangeShapeType="1"/>
            </p:cNvSpPr>
            <p:nvPr/>
          </p:nvSpPr>
          <p:spPr bwMode="auto">
            <a:xfrm>
              <a:off x="1791" y="2205"/>
              <a:ext cx="318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Line 26"/>
            <p:cNvSpPr>
              <a:spLocks noChangeShapeType="1"/>
            </p:cNvSpPr>
            <p:nvPr/>
          </p:nvSpPr>
          <p:spPr bwMode="auto">
            <a:xfrm flipV="1">
              <a:off x="2245" y="2341"/>
              <a:ext cx="0" cy="45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Line 27"/>
            <p:cNvSpPr>
              <a:spLocks noChangeShapeType="1"/>
            </p:cNvSpPr>
            <p:nvPr/>
          </p:nvSpPr>
          <p:spPr bwMode="auto">
            <a:xfrm>
              <a:off x="2245" y="2523"/>
              <a:ext cx="13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Line 28"/>
            <p:cNvSpPr>
              <a:spLocks noChangeShapeType="1"/>
            </p:cNvSpPr>
            <p:nvPr/>
          </p:nvSpPr>
          <p:spPr bwMode="auto">
            <a:xfrm>
              <a:off x="2245" y="2795"/>
              <a:ext cx="13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Line 29"/>
            <p:cNvSpPr>
              <a:spLocks noChangeShapeType="1"/>
            </p:cNvSpPr>
            <p:nvPr/>
          </p:nvSpPr>
          <p:spPr bwMode="auto">
            <a:xfrm flipV="1">
              <a:off x="1711" y="2015"/>
              <a:ext cx="0" cy="1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7" name="TextBox 24"/>
          <p:cNvSpPr txBox="1">
            <a:spLocks noChangeArrowheads="1"/>
          </p:cNvSpPr>
          <p:nvPr/>
        </p:nvSpPr>
        <p:spPr bwMode="auto">
          <a:xfrm>
            <a:off x="381000" y="914401"/>
            <a:ext cx="7924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vi-VN" altLang="en-US" sz="2800" b="1" i="1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Thư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mục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giống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như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một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ngăn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sách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ngăn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sách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chứa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các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ngăn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nhỏ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hơn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còn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thư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mục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chứa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các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thư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mục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nhỏ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hơn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 (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gọi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là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thư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b="1" i="1" dirty="0" err="1">
                <a:solidFill>
                  <a:schemeClr val="tx1"/>
                </a:solidFill>
                <a:latin typeface="+mj-lt"/>
              </a:rPr>
              <a:t>mục</a:t>
            </a:r>
            <a:r>
              <a:rPr lang="en-US" altLang="en-US" sz="2800" b="1" i="1" dirty="0">
                <a:solidFill>
                  <a:schemeClr val="tx1"/>
                </a:solidFill>
                <a:latin typeface="+mj-lt"/>
              </a:rPr>
              <a:t> con)</a:t>
            </a:r>
            <a:endParaRPr lang="en-US" altLang="en-US" sz="2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420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15741"/>
            <a:ext cx="6477000" cy="2684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340" name="Straight Connector 13"/>
          <p:cNvCxnSpPr>
            <a:cxnSpLocks noChangeShapeType="1"/>
          </p:cNvCxnSpPr>
          <p:nvPr/>
        </p:nvCxnSpPr>
        <p:spPr bwMode="auto">
          <a:xfrm rot="10800000">
            <a:off x="1066800" y="3771900"/>
            <a:ext cx="990600" cy="4572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42" name="Straight Connector 18"/>
          <p:cNvCxnSpPr>
            <a:cxnSpLocks noChangeShapeType="1"/>
          </p:cNvCxnSpPr>
          <p:nvPr/>
        </p:nvCxnSpPr>
        <p:spPr bwMode="auto">
          <a:xfrm flipV="1">
            <a:off x="5105400" y="2057400"/>
            <a:ext cx="1295400" cy="3429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43" name="TextBox 19"/>
          <p:cNvSpPr txBox="1">
            <a:spLocks noChangeArrowheads="1"/>
          </p:cNvSpPr>
          <p:nvPr/>
        </p:nvSpPr>
        <p:spPr bwMode="auto">
          <a:xfrm>
            <a:off x="6400800" y="1828800"/>
            <a:ext cx="2018501" cy="369332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rgbClr val="1B00FE"/>
                </a:solidFill>
                <a:latin typeface="Arial" charset="0"/>
                <a:cs typeface="Arial" charset="0"/>
              </a:rPr>
              <a:t> B3: </a:t>
            </a:r>
            <a:r>
              <a:rPr lang="en-US" altLang="en-US" sz="1800" b="1" dirty="0" err="1">
                <a:solidFill>
                  <a:srgbClr val="1B00FE"/>
                </a:solidFill>
                <a:latin typeface="Arial" charset="0"/>
                <a:cs typeface="Arial" charset="0"/>
              </a:rPr>
              <a:t>Nháy</a:t>
            </a:r>
            <a:r>
              <a:rPr lang="en-US" altLang="en-US" sz="1800" b="1" dirty="0">
                <a:solidFill>
                  <a:srgbClr val="1B00FE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Folder</a:t>
            </a:r>
          </a:p>
        </p:txBody>
      </p:sp>
      <p:pic>
        <p:nvPicPr>
          <p:cNvPr id="143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68416"/>
            <a:ext cx="25241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345" name="Straight Connector 22"/>
          <p:cNvCxnSpPr>
            <a:cxnSpLocks noChangeShapeType="1"/>
          </p:cNvCxnSpPr>
          <p:nvPr/>
        </p:nvCxnSpPr>
        <p:spPr bwMode="auto">
          <a:xfrm rot="10800000" flipV="1">
            <a:off x="5181600" y="4629150"/>
            <a:ext cx="1143000" cy="342900"/>
          </a:xfrm>
          <a:prstGeom prst="lin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46" name="TextBox 23"/>
          <p:cNvSpPr txBox="1">
            <a:spLocks noChangeArrowheads="1"/>
          </p:cNvSpPr>
          <p:nvPr/>
        </p:nvSpPr>
        <p:spPr bwMode="auto">
          <a:xfrm>
            <a:off x="685800" y="4868466"/>
            <a:ext cx="4583306" cy="369332"/>
          </a:xfrm>
          <a:prstGeom prst="rect">
            <a:avLst/>
          </a:prstGeom>
          <a:solidFill>
            <a:srgbClr val="66FF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rgbClr val="1B00FE"/>
                </a:solidFill>
                <a:latin typeface="Arial" charset="0"/>
                <a:cs typeface="Arial" charset="0"/>
              </a:rPr>
              <a:t>B4: Gõ tên thư mục,rồi nhấn phím </a:t>
            </a:r>
            <a:r>
              <a:rPr lang="en-US" altLang="en-US" sz="1800" b="1">
                <a:solidFill>
                  <a:srgbClr val="FF0000"/>
                </a:solidFill>
                <a:latin typeface="Arial" charset="0"/>
                <a:cs typeface="Arial" charset="0"/>
              </a:rPr>
              <a:t>Enter</a:t>
            </a:r>
          </a:p>
        </p:txBody>
      </p:sp>
      <p:sp>
        <p:nvSpPr>
          <p:cNvPr id="64561" name="Text Box 49"/>
          <p:cNvSpPr txBox="1">
            <a:spLocks noChangeArrowheads="1"/>
          </p:cNvSpPr>
          <p:nvPr/>
        </p:nvSpPr>
        <p:spPr bwMode="auto">
          <a:xfrm>
            <a:off x="0" y="1553766"/>
            <a:ext cx="5867400" cy="830997"/>
          </a:xfrm>
          <a:prstGeom prst="rect">
            <a:avLst/>
          </a:prstGeom>
          <a:solidFill>
            <a:srgbClr val="66FF33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B1: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Nháy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chuột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phải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vào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vùng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trống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tại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nơi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cần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thư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mục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64562" name="Text Box 50"/>
          <p:cNvSpPr txBox="1">
            <a:spLocks noChangeArrowheads="1"/>
          </p:cNvSpPr>
          <p:nvPr/>
        </p:nvSpPr>
        <p:spPr bwMode="auto">
          <a:xfrm>
            <a:off x="0" y="2868217"/>
            <a:ext cx="1676400" cy="1200329"/>
          </a:xfrm>
          <a:prstGeom prst="rect">
            <a:avLst/>
          </a:prstGeom>
          <a:solidFill>
            <a:srgbClr val="66FF33"/>
          </a:solidFill>
          <a:ln w="9525">
            <a:solidFill>
              <a:srgbClr val="9933FF"/>
            </a:solidFill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B2: Trỏ chuột vào </a:t>
            </a:r>
            <a:r>
              <a:rPr lang="en-US" altLang="en-US" sz="2400" b="1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152401" y="245269"/>
            <a:ext cx="83931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fontAlgn="base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600" b="1" u="sng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en-US" sz="3600" b="1" u="sng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r>
              <a:rPr lang="en-US" altLang="en-US" sz="3600" b="1" u="sng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0000FF"/>
                </a:solidFill>
                <a:latin typeface="Times New Roman" pitchFamily="18" charset="0"/>
              </a:rPr>
              <a:t>thư</a:t>
            </a:r>
            <a:r>
              <a:rPr lang="en-US" altLang="en-US" sz="3600" b="1" i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mục</a:t>
            </a:r>
            <a:endParaRPr lang="en-US" altLang="en-US" sz="3600" b="1" i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86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  <p:bldP spid="14346" grpId="0" animBg="1"/>
      <p:bldP spid="64561" grpId="0" animBg="1"/>
      <p:bldP spid="6456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975</Words>
  <Application>Microsoft Office PowerPoint</Application>
  <PresentationFormat>On-screen Show (16:9)</PresentationFormat>
  <Paragraphs>267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17</cp:revision>
  <dcterms:created xsi:type="dcterms:W3CDTF">2017-10-06T08:41:39Z</dcterms:created>
  <dcterms:modified xsi:type="dcterms:W3CDTF">2019-10-31T02:34:20Z</dcterms:modified>
</cp:coreProperties>
</file>