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25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A21C3-DDCB-43B7-ACDC-F3DFCDC36092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3C139-E9FB-4093-A89C-A1845B2E7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1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05D3C-19A3-4644-93CE-0F3816B8E73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559A4-6DE1-40E8-82DD-70ED63EE70E6}" type="slidenum">
              <a:rPr lang="en-US"/>
              <a:pPr/>
              <a:t>2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F0BD235-906E-47C3-AB3F-25161E6861E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>
              <a:latin typeface="+mn-lt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60995-979F-4547-8B7F-2091F951DF1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7196863-BDC5-4C97-BE46-EFBA338350F4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latin typeface="+mn-lt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02DE86-E7CB-46BD-80B2-C23BA3B62AFC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109CF-6CBC-4655-B944-26C3FA25581D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latin typeface="+mn-lt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10BD2F-D667-497A-B76E-EE7355764BD4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5492467-28EC-418D-A5DE-CC150C390A39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latin typeface="+mn-lt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A19C1-3686-4CB8-9C9B-51C4443A9991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23391FC-75AB-4CA5-B470-0979BF2A6CE2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latin typeface="+mn-lt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0C695-9F7A-4AEA-B673-6EB179B02EF1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1FF62B6-E83E-4709-A864-4674E63C7D31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latin typeface="+mn-lt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5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4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4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8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5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8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9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5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3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3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7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DC9C-89E0-4592-B16E-19B7466F44F0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E94F8-B5B3-4417-B655-6B5129E47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2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gif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438"/>
            <a:ext cx="9372600" cy="702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WordArt 3" descr="Green marble"/>
          <p:cNvSpPr>
            <a:spLocks noChangeArrowheads="1" noChangeShapeType="1" noTextEdit="1"/>
          </p:cNvSpPr>
          <p:nvPr/>
        </p:nvSpPr>
        <p:spPr bwMode="auto">
          <a:xfrm>
            <a:off x="1523999" y="5638800"/>
            <a:ext cx="677227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40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sz="4000" b="1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</a:t>
            </a:r>
            <a:r>
              <a:rPr lang="id-ID" sz="4000" b="1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Nguyễn Thị Thu Thảo</a:t>
            </a:r>
            <a:endParaRPr lang="en-US" sz="4000" b="1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blipFill dpi="0" rotWithShape="1">
                <a:blip r:embed="rId4"/>
                <a:srcRect/>
                <a:tile tx="0" ty="0" sx="100000" sy="100000" flip="none" algn="tl"/>
              </a:blip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143000" y="1143000"/>
            <a:ext cx="7315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993366">
                    <a:alpha val="86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TRƯỜNG TIỂU HỌC HỨA TẠO</a:t>
            </a:r>
            <a:endParaRPr lang="en-US" sz="3600" b="1" kern="10">
              <a:ln w="12700">
                <a:solidFill>
                  <a:srgbClr val="993366"/>
                </a:solidFill>
                <a:round/>
                <a:headEnd/>
                <a:tailEnd/>
              </a:ln>
              <a:solidFill>
                <a:srgbClr val="993366">
                  <a:alpha val="86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2133600" y="2819400"/>
            <a:ext cx="4495800" cy="990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Môn : Tiếng Việt</a:t>
            </a:r>
          </a:p>
        </p:txBody>
      </p:sp>
      <p:sp>
        <p:nvSpPr>
          <p:cNvPr id="3078" name="WordArt 6" descr="Walnut"/>
          <p:cNvSpPr>
            <a:spLocks noChangeArrowheads="1" noChangeShapeType="1" noTextEdit="1"/>
          </p:cNvSpPr>
          <p:nvPr/>
        </p:nvSpPr>
        <p:spPr bwMode="auto">
          <a:xfrm>
            <a:off x="3276600" y="4648200"/>
            <a:ext cx="2514600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blipFill dpi="0" rotWithShape="0">
                  <a:blip r:embed="rId6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blipFill dpi="0" rotWithShape="0">
                  <a:blip r:embed="rId6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5B</a:t>
            </a:r>
          </a:p>
        </p:txBody>
      </p:sp>
      <p:sp>
        <p:nvSpPr>
          <p:cNvPr id="3079" name="WordArt 7" descr="Bouquet"/>
          <p:cNvSpPr>
            <a:spLocks noChangeArrowheads="1" noChangeShapeType="1" noTextEdit="1"/>
          </p:cNvSpPr>
          <p:nvPr/>
        </p:nvSpPr>
        <p:spPr bwMode="auto">
          <a:xfrm>
            <a:off x="1295400" y="304800"/>
            <a:ext cx="7000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7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PHÒNG GIÁO DỤC VÀ ĐÀO TẠO ĐẠI LỘC</a:t>
            </a:r>
          </a:p>
        </p:txBody>
      </p:sp>
    </p:spTree>
    <p:extLst>
      <p:ext uri="{BB962C8B-B14F-4D97-AF65-F5344CB8AC3E}">
        <p14:creationId xmlns:p14="http://schemas.microsoft.com/office/powerpoint/2010/main" val="370583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  <p:bldP spid="3077" grpId="0" animBg="1"/>
      <p:bldP spid="3078" grpId="0" animBg="1"/>
      <p:bldP spid="30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18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201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9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828800" y="6096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Arial" charset="0"/>
              </a:rPr>
              <a:t>Tiếng Việt</a:t>
            </a:r>
            <a:r>
              <a:rPr lang="en-US" sz="2800" b="1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1066800" y="1600200"/>
            <a:ext cx="4038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97689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18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201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9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7200" y="533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Arial" charset="0"/>
              </a:rPr>
              <a:t>Tiếng Việt</a:t>
            </a:r>
            <a:r>
              <a:rPr lang="en-US" sz="2800" b="1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667000" y="533400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</a:rPr>
              <a:t> 16A  </a:t>
            </a:r>
            <a:r>
              <a:rPr lang="en-US" sz="2800" dirty="0" err="1" smtClean="0">
                <a:latin typeface="Times New Roman" pitchFamily="18" charset="0"/>
              </a:rPr>
              <a:t>Tấm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lòng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thuốc</a:t>
            </a:r>
            <a:r>
              <a:rPr lang="en-US" sz="2800" dirty="0" smtClean="0">
                <a:latin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</a:rPr>
              <a:t> 1)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accent2"/>
                </a:solidFill>
                <a:latin typeface="Times New Roman" pitchFamily="18" charset="0"/>
              </a:rPr>
              <a:t>A.HOẠT ĐỘNG CƠ BẢN</a:t>
            </a:r>
            <a:r>
              <a:rPr lang="en-US" sz="2800">
                <a:solidFill>
                  <a:schemeClr val="accent2"/>
                </a:solidFill>
                <a:latin typeface="Times New Roman" pitchFamily="18" charset="0"/>
              </a:rPr>
              <a:t> :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17557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590800" y="2133600"/>
            <a:ext cx="5791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-Việc 1 :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Đọc yêu cầu.</a:t>
            </a:r>
          </a:p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- Việc 2: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Nhóm trưởng tổ chức các bạn quan sát tranh.</a:t>
            </a:r>
          </a:p>
          <a:p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Việc 3: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Tổ chức các bạn báo cáo kết quả trước nhóm. </a:t>
            </a:r>
          </a:p>
          <a:p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 Việc 4: 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Trình bày ý kiến trước lớp.</a:t>
            </a:r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6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18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201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9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57200" y="533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Arial" charset="0"/>
              </a:rPr>
              <a:t>Tiếng Việt</a:t>
            </a:r>
            <a:r>
              <a:rPr lang="en-US" sz="2800" b="1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667000" y="533400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</a:rPr>
              <a:t> 16A </a:t>
            </a:r>
            <a:r>
              <a:rPr lang="en-US" sz="2800" dirty="0" err="1" smtClean="0">
                <a:latin typeface="Times New Roman" pitchFamily="18" charset="0"/>
              </a:rPr>
              <a:t>Tấm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lòng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thuốc</a:t>
            </a:r>
            <a:r>
              <a:rPr lang="en-US" sz="2800" dirty="0" smtClean="0">
                <a:latin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</a:rPr>
              <a:t> 1)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accent2"/>
                </a:solidFill>
                <a:latin typeface="Times New Roman" pitchFamily="18" charset="0"/>
              </a:rPr>
              <a:t>A.HOẠT ĐỘNG CƠ BẢN</a:t>
            </a:r>
            <a:r>
              <a:rPr lang="en-US" sz="2800">
                <a:solidFill>
                  <a:schemeClr val="accent2"/>
                </a:solidFill>
                <a:latin typeface="Times New Roman" pitchFamily="18" charset="0"/>
              </a:rPr>
              <a:t> :</a:t>
            </a:r>
          </a:p>
        </p:txBody>
      </p:sp>
      <p:pic>
        <p:nvPicPr>
          <p:cNvPr id="10249" name="Picture 9" descr="IMG (2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168116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971800" y="2209800"/>
            <a:ext cx="3978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u="sng">
                <a:latin typeface="Times New Roman" pitchFamily="18" charset="0"/>
              </a:rPr>
              <a:t>Hoạt động 2</a:t>
            </a:r>
            <a:r>
              <a:rPr lang="en-US" sz="2800">
                <a:latin typeface="Times New Roman" pitchFamily="18" charset="0"/>
              </a:rPr>
              <a:t> :</a:t>
            </a:r>
          </a:p>
          <a:p>
            <a:r>
              <a:rPr lang="en-US" sz="2800">
                <a:latin typeface="Times New Roman" pitchFamily="18" charset="0"/>
              </a:rPr>
              <a:t>Nghe cô đọc bài.</a:t>
            </a:r>
          </a:p>
        </p:txBody>
      </p:sp>
    </p:spTree>
    <p:extLst>
      <p:ext uri="{BB962C8B-B14F-4D97-AF65-F5344CB8AC3E}">
        <p14:creationId xmlns:p14="http://schemas.microsoft.com/office/powerpoint/2010/main" val="26048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18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201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9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7200" y="533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Arial" charset="0"/>
              </a:rPr>
              <a:t>Tiếng Việt</a:t>
            </a:r>
            <a:r>
              <a:rPr lang="en-US" sz="2800" b="1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667000" y="533400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</a:rPr>
              <a:t> 16A  </a:t>
            </a:r>
            <a:r>
              <a:rPr lang="en-US" sz="2800" dirty="0" err="1" smtClean="0">
                <a:latin typeface="Times New Roman" pitchFamily="18" charset="0"/>
              </a:rPr>
              <a:t>Tấm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lòng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thuốc</a:t>
            </a:r>
            <a:r>
              <a:rPr lang="en-US" sz="2800" dirty="0" smtClean="0">
                <a:latin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</a:rPr>
              <a:t> 1)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accent2"/>
                </a:solidFill>
                <a:latin typeface="Times New Roman" pitchFamily="18" charset="0"/>
              </a:rPr>
              <a:t>A.HOẠT ĐỘNG CƠ BẢN</a:t>
            </a:r>
            <a:r>
              <a:rPr lang="en-US" sz="2800">
                <a:solidFill>
                  <a:schemeClr val="accent2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743200" y="2362200"/>
            <a:ext cx="6553200" cy="1752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>
                <a:latin typeface="Times New Roman" pitchFamily="18" charset="0"/>
              </a:rPr>
              <a:t> Hoạt động 3 :</a:t>
            </a:r>
          </a:p>
          <a:p>
            <a:r>
              <a:rPr lang="en-US" sz="2400">
                <a:latin typeface="Times New Roman" pitchFamily="18" charset="0"/>
              </a:rPr>
              <a:t>Việc 1 : Đọc yêu cầu</a:t>
            </a:r>
          </a:p>
          <a:p>
            <a:r>
              <a:rPr lang="en-US" sz="2400">
                <a:latin typeface="Times New Roman" pitchFamily="18" charset="0"/>
              </a:rPr>
              <a:t>Việc 2 : Thay nhau hỏi đáp.</a:t>
            </a:r>
          </a:p>
          <a:p>
            <a:r>
              <a:rPr lang="en-US" sz="2400">
                <a:latin typeface="Times New Roman" pitchFamily="18" charset="0"/>
              </a:rPr>
              <a:t>Việc 3 : Báo cáo kết quả trước lớp.</a:t>
            </a:r>
          </a:p>
        </p:txBody>
      </p:sp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204311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7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18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201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9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57200" y="533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Arial" charset="0"/>
              </a:rPr>
              <a:t>Tiếng Việt</a:t>
            </a:r>
            <a:r>
              <a:rPr lang="en-US" sz="2800" b="1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667000" y="533400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</a:rPr>
              <a:t> 16A  </a:t>
            </a:r>
            <a:r>
              <a:rPr lang="en-US" sz="2800" dirty="0" err="1" smtClean="0">
                <a:latin typeface="Times New Roman" pitchFamily="18" charset="0"/>
              </a:rPr>
              <a:t>Tấm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lòng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thuốc</a:t>
            </a:r>
            <a:r>
              <a:rPr lang="en-US" sz="2800" dirty="0" smtClean="0">
                <a:latin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</a:rPr>
              <a:t> 1)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accent2"/>
                </a:solidFill>
                <a:latin typeface="Times New Roman" pitchFamily="18" charset="0"/>
              </a:rPr>
              <a:t>A.HOẠT ĐỘNG CƠ BẢN</a:t>
            </a:r>
            <a:r>
              <a:rPr lang="en-US" sz="2800">
                <a:solidFill>
                  <a:schemeClr val="accent2"/>
                </a:solidFill>
                <a:latin typeface="Times New Roman" pitchFamily="18" charset="0"/>
              </a:rPr>
              <a:t> :</a:t>
            </a: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17557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819400" y="2209800"/>
            <a:ext cx="5486400" cy="2286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Hoạt động 4 : Cùng luyện đọc</a:t>
            </a:r>
          </a:p>
          <a:p>
            <a:r>
              <a:rPr lang="en-US" sz="2400">
                <a:latin typeface="Times New Roman" pitchFamily="18" charset="0"/>
              </a:rPr>
              <a:t> Việc 1 : NT cho các bạn đọc yêu cầu.</a:t>
            </a:r>
          </a:p>
          <a:p>
            <a:r>
              <a:rPr lang="en-US" sz="2400">
                <a:latin typeface="Times New Roman" pitchFamily="18" charset="0"/>
              </a:rPr>
              <a:t> Việc 2 : Luyện đọc câu.</a:t>
            </a:r>
          </a:p>
          <a:p>
            <a:r>
              <a:rPr lang="en-US" sz="2400">
                <a:latin typeface="Times New Roman" pitchFamily="18" charset="0"/>
              </a:rPr>
              <a:t> Việc 3 :Luyện đọc đoạn.</a:t>
            </a:r>
          </a:p>
          <a:p>
            <a:r>
              <a:rPr lang="en-US" sz="2400">
                <a:latin typeface="Times New Roman" pitchFamily="18" charset="0"/>
              </a:rPr>
              <a:t> Việc 4 :Trình bày trước lớp.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5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0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0650"/>
            <a:ext cx="1676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1" descr="CS0007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543800" y="5257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Thứ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ngày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18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tháng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năm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</a:rPr>
              <a:t>201</a:t>
            </a:r>
            <a:r>
              <a:rPr lang="id-ID" sz="2800" b="1" dirty="0" smtClean="0">
                <a:solidFill>
                  <a:schemeClr val="tx2"/>
                </a:solidFill>
                <a:latin typeface="Times New Roman" pitchFamily="18" charset="0"/>
              </a:rPr>
              <a:t>9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057400" y="7620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57200" y="5334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Arial" charset="0"/>
              </a:rPr>
              <a:t>Tiếng Việt</a:t>
            </a:r>
            <a:r>
              <a:rPr lang="en-US" sz="2800" b="1">
                <a:latin typeface="Times New Roman" pitchFamily="18" charset="0"/>
                <a:cs typeface="Arial" charset="0"/>
              </a:rPr>
              <a:t> :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667000" y="533400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</a:rPr>
              <a:t> 16A </a:t>
            </a:r>
            <a:r>
              <a:rPr lang="en-US" sz="2800" dirty="0" err="1" smtClean="0">
                <a:latin typeface="Times New Roman" pitchFamily="18" charset="0"/>
              </a:rPr>
              <a:t>Tấm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lòng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thuốc</a:t>
            </a:r>
            <a:r>
              <a:rPr lang="en-US" sz="2800" dirty="0" smtClean="0">
                <a:latin typeface="Times New Roman" pitchFamily="18" charset="0"/>
              </a:rPr>
              <a:t>( </a:t>
            </a:r>
            <a:r>
              <a:rPr lang="en-US" sz="2800" dirty="0" err="1">
                <a:latin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</a:rPr>
              <a:t> 1)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accent2"/>
                </a:solidFill>
                <a:latin typeface="Times New Roman" pitchFamily="18" charset="0"/>
              </a:rPr>
              <a:t>A.HOẠT ĐỘNG CƠ BẢN</a:t>
            </a:r>
            <a:r>
              <a:rPr lang="en-US" sz="2800">
                <a:solidFill>
                  <a:schemeClr val="accent2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743200" y="2286000"/>
            <a:ext cx="6096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="1">
                <a:latin typeface="Times New Roman" pitchFamily="18" charset="0"/>
              </a:rPr>
              <a:t>Hoạt động 5</a:t>
            </a:r>
            <a:r>
              <a:rPr lang="en-US" sz="2400">
                <a:latin typeface="Times New Roman" pitchFamily="18" charset="0"/>
              </a:rPr>
              <a:t> : Thảo luận trả lời câu hỏi.</a:t>
            </a:r>
          </a:p>
          <a:p>
            <a:r>
              <a:rPr lang="en-US" sz="2400">
                <a:latin typeface="Times New Roman" pitchFamily="18" charset="0"/>
              </a:rPr>
              <a:t>- Việc 1 :NT Cho các bạn đọc yêu cầu.</a:t>
            </a:r>
          </a:p>
          <a:p>
            <a:r>
              <a:rPr lang="en-US" sz="2400">
                <a:latin typeface="Times New Roman" pitchFamily="18" charset="0"/>
              </a:rPr>
              <a:t>- Việc 2 : Trình bày ý kiến trước nhóm.</a:t>
            </a:r>
          </a:p>
          <a:p>
            <a:r>
              <a:rPr lang="en-US" sz="2400">
                <a:latin typeface="Times New Roman" pitchFamily="18" charset="0"/>
              </a:rPr>
              <a:t>- Việc 3.  Báo cáo kết quả trước lớp.     </a:t>
            </a:r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17557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24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RBS0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7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2081">
            <a:off x="6270625" y="2819400"/>
            <a:ext cx="28733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8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4745">
            <a:off x="4724400" y="32766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9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19400"/>
            <a:ext cx="19780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0" descr="image04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148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WordArt 7"/>
          <p:cNvSpPr>
            <a:spLocks noChangeArrowheads="1" noChangeShapeType="1" noTextEdit="1"/>
          </p:cNvSpPr>
          <p:nvPr/>
        </p:nvSpPr>
        <p:spPr bwMode="auto">
          <a:xfrm>
            <a:off x="1143000" y="1905000"/>
            <a:ext cx="661035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BÌNH CHỌN TRONG NHÓM</a:t>
            </a:r>
          </a:p>
        </p:txBody>
      </p:sp>
    </p:spTree>
    <p:extLst>
      <p:ext uri="{BB962C8B-B14F-4D97-AF65-F5344CB8AC3E}">
        <p14:creationId xmlns:p14="http://schemas.microsoft.com/office/powerpoint/2010/main" val="41122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14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tuden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4365625"/>
            <a:ext cx="467677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068469" y="4407694"/>
            <a:ext cx="1612900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7" descr="bird3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5" y="4048125"/>
            <a:ext cx="180816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242300" y="456565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2647">
            <a:off x="6943726" y="5176837"/>
            <a:ext cx="1611312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415338" y="472440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WordArt 11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29615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THẦY CÔ VÀ CÁC EM SỨC KHỎE !</a:t>
            </a:r>
          </a:p>
        </p:txBody>
      </p:sp>
    </p:spTree>
    <p:extLst>
      <p:ext uri="{BB962C8B-B14F-4D97-AF65-F5344CB8AC3E}">
        <p14:creationId xmlns:p14="http://schemas.microsoft.com/office/powerpoint/2010/main" val="1168309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44444E-6 C 0.00191 -0.00116 -0.24618 -0.00232 -0.24583 -0.00556 C -0.24548 -0.0088 0.25348 -0.01575 0.25209 -0.01945 C 0.2507 -0.02315 -0.21111 -0.02639 -0.25416 -0.02778 C -0.29722 -0.02917 -0.15173 -0.02848 -0.00625 -0.02778 " pathEditMode="relative" ptsTypes="aaaaA">
                                      <p:cBhvr>
                                        <p:cTn id="13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387</Words>
  <Application>Microsoft Office PowerPoint</Application>
  <PresentationFormat>On-screen Show (4:3)</PresentationFormat>
  <Paragraphs>64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TUNG</dc:creator>
  <cp:lastModifiedBy>ACER</cp:lastModifiedBy>
  <cp:revision>15</cp:revision>
  <dcterms:created xsi:type="dcterms:W3CDTF">2017-03-12T18:52:51Z</dcterms:created>
  <dcterms:modified xsi:type="dcterms:W3CDTF">2019-11-13T07:27:28Z</dcterms:modified>
</cp:coreProperties>
</file>