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9" r:id="rId11"/>
    <p:sldId id="271" r:id="rId12"/>
    <p:sldId id="273" r:id="rId13"/>
    <p:sldId id="274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22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54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90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2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6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655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17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2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37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05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96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8C2E0-8294-44DB-824B-58B765FD89E1}" type="datetimeFigureOut">
              <a:rPr lang="en-US" smtClean="0"/>
              <a:t>10/16/2019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FB684-04DB-4232-9092-A38D90F2A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39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10giay(ailatrieuphu).WA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10giay(ailatrieuphu).WA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10giay(ailatrieuphu).WA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1.xml"/><Relationship Id="rId1" Type="http://schemas.openxmlformats.org/officeDocument/2006/relationships/audio" Target="10giay(ailatrieuphu).WAV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76200"/>
            <a:ext cx="9144000" cy="1446550"/>
          </a:xfrm>
          <a:prstGeom prst="rect">
            <a:avLst/>
          </a:prstGeom>
          <a:noFill/>
        </p:spPr>
        <p:txBody>
          <a:bodyPr wrap="square" rtlCol="0">
            <a:prstTxWarp prst="textWave2">
              <a:avLst/>
            </a:prstTxWarp>
            <a:spAutoFit/>
          </a:bodyPr>
          <a:lstStyle/>
          <a:p>
            <a:pPr algn="ctr"/>
            <a:r>
              <a:rPr lang="en-US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CHÀO MỪNG QUÝ THẦY CÔ VỀ DỰ GIỜ THĂM LỚP</a:t>
            </a:r>
            <a:endParaRPr lang="en-US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115233"/>
            <a:ext cx="27420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600" b="1" dirty="0">
              <a:ln w="17780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5950" y="4093141"/>
            <a:ext cx="5372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GV: </a:t>
            </a:r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Nguyễn</a:t>
            </a:r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Liên</a:t>
            </a:r>
            <a:endParaRPr lang="en-US" sz="3600" b="1" dirty="0">
              <a:ln w="17780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7825"/>
            <a:ext cx="9144000" cy="14001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8014" y="3109415"/>
            <a:ext cx="2009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3600" b="1" dirty="0" smtClean="0">
                <a:ln w="17780" cmpd="sng">
                  <a:solidFill>
                    <a:schemeClr val="tx1">
                      <a:lumMod val="65000"/>
                      <a:lumOff val="35000"/>
                    </a:schemeClr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: 1D</a:t>
            </a:r>
            <a:endParaRPr lang="en-US" sz="3600" b="1" dirty="0">
              <a:ln w="17780" cmpd="sng">
                <a:solidFill>
                  <a:schemeClr val="tx1">
                    <a:lumMod val="65000"/>
                    <a:lumOff val="35000"/>
                  </a:schemeClr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757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33974" y="153088"/>
            <a:ext cx="1980973" cy="1827769"/>
            <a:chOff x="3024" y="2016"/>
            <a:chExt cx="766" cy="768"/>
          </a:xfrm>
        </p:grpSpPr>
        <p:pic>
          <p:nvPicPr>
            <p:cNvPr id="18458" name="Picture 3" descr="5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016"/>
              <a:ext cx="76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4516" name="Oval 4"/>
            <p:cNvSpPr>
              <a:spLocks noChangeArrowheads="1"/>
            </p:cNvSpPr>
            <p:nvPr/>
          </p:nvSpPr>
          <p:spPr bwMode="auto">
            <a:xfrm>
              <a:off x="3168" y="2258"/>
              <a:ext cx="461" cy="461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113376" tIns="56688" rIns="113376" bIns="56688" anchor="ctr"/>
            <a:lstStyle/>
            <a:p>
              <a:pPr algn="ctr" defTabSz="914034" eaLnBrk="0" hangingPunct="0">
                <a:defRPr/>
              </a:pPr>
              <a:endParaRPr lang="vi-VN" sz="36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64517" name="10giay(ailatrieuphu)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200"/>
            <a:ext cx="305027" cy="30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-342446" y="-1048415"/>
            <a:ext cx="183696" cy="59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>
            <a:spAutoFit/>
          </a:bodyPr>
          <a:lstStyle/>
          <a:p>
            <a:pPr algn="ctr" defTabSz="914034"/>
            <a:endParaRPr lang="vi-VN" sz="3300">
              <a:solidFill>
                <a:srgbClr val="F0FB89"/>
              </a:solidFill>
              <a:latin typeface="Times New Roman" pitchFamily="18" charset="0"/>
            </a:endParaRPr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532946" y="304629"/>
            <a:ext cx="6437313" cy="64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 dirty="0" err="1">
                <a:solidFill>
                  <a:srgbClr val="3333FF"/>
                </a:solidFill>
                <a:cs typeface="Arial" charset="0"/>
              </a:rPr>
              <a:t>Đúng</a:t>
            </a:r>
            <a:r>
              <a:rPr lang="en-US" sz="3600" b="1" dirty="0">
                <a:solidFill>
                  <a:srgbClr val="3333FF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cs typeface="Arial" charset="0"/>
              </a:rPr>
              <a:t>chọn</a:t>
            </a:r>
            <a:r>
              <a:rPr lang="en-US" sz="3600" b="1" dirty="0">
                <a:solidFill>
                  <a:srgbClr val="3333FF"/>
                </a:solidFill>
                <a:cs typeface="Arial" charset="0"/>
              </a:rPr>
              <a:t> </a:t>
            </a:r>
            <a:r>
              <a:rPr lang="en-US" sz="3600" b="1" dirty="0" smtClean="0">
                <a:solidFill>
                  <a:srgbClr val="3333FF"/>
                </a:solidFill>
                <a:cs typeface="Arial" charset="0"/>
              </a:rPr>
              <a:t>Đ, </a:t>
            </a:r>
            <a:r>
              <a:rPr lang="en-US" sz="3600" b="1" dirty="0" err="1">
                <a:solidFill>
                  <a:srgbClr val="3333FF"/>
                </a:solidFill>
                <a:cs typeface="Arial" charset="0"/>
              </a:rPr>
              <a:t>sai</a:t>
            </a:r>
            <a:r>
              <a:rPr lang="en-US" sz="3600" b="1" dirty="0">
                <a:solidFill>
                  <a:srgbClr val="3333FF"/>
                </a:solidFill>
                <a:cs typeface="Arial" charset="0"/>
              </a:rPr>
              <a:t> </a:t>
            </a:r>
            <a:r>
              <a:rPr lang="en-US" sz="3600" b="1" dirty="0" err="1">
                <a:solidFill>
                  <a:srgbClr val="3333FF"/>
                </a:solidFill>
                <a:cs typeface="Arial" charset="0"/>
              </a:rPr>
              <a:t>chọn</a:t>
            </a:r>
            <a:r>
              <a:rPr lang="en-US" sz="3600" b="1" dirty="0">
                <a:solidFill>
                  <a:srgbClr val="3333FF"/>
                </a:solidFill>
                <a:cs typeface="Arial" charset="0"/>
              </a:rPr>
              <a:t> S</a:t>
            </a:r>
            <a:endParaRPr lang="vi-VN" sz="3600" b="1" dirty="0">
              <a:solidFill>
                <a:srgbClr val="3333FF"/>
              </a:solidFill>
              <a:cs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flipV="1">
            <a:off x="837974" y="5549800"/>
            <a:ext cx="1043214" cy="1308200"/>
            <a:chOff x="194" y="1653"/>
            <a:chExt cx="465" cy="864"/>
          </a:xfrm>
        </p:grpSpPr>
        <p:sp>
          <p:nvSpPr>
            <p:cNvPr id="64521" name="AutoShape 9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57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5790974" y="2438572"/>
            <a:ext cx="915080" cy="83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CC0000"/>
                </a:solidFill>
              </a:rPr>
              <a:t>Đ</a:t>
            </a:r>
            <a:endParaRPr lang="vi-VN" sz="4800" b="1">
              <a:solidFill>
                <a:srgbClr val="CC0000"/>
              </a:solidFill>
            </a:endParaRPr>
          </a:p>
        </p:txBody>
      </p:sp>
      <p:grpSp>
        <p:nvGrpSpPr>
          <p:cNvPr id="18440" name="Group 12"/>
          <p:cNvGrpSpPr>
            <a:grpSpLocks/>
          </p:cNvGrpSpPr>
          <p:nvPr/>
        </p:nvGrpSpPr>
        <p:grpSpPr bwMode="auto">
          <a:xfrm flipV="1">
            <a:off x="3048000" y="4724057"/>
            <a:ext cx="1043214" cy="1308200"/>
            <a:chOff x="194" y="1653"/>
            <a:chExt cx="465" cy="864"/>
          </a:xfrm>
        </p:grpSpPr>
        <p:sp>
          <p:nvSpPr>
            <p:cNvPr id="64525" name="AutoShape 13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8455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4527" name="AutoShape 15"/>
          <p:cNvSpPr>
            <a:spLocks noChangeArrowheads="1"/>
          </p:cNvSpPr>
          <p:nvPr/>
        </p:nvSpPr>
        <p:spPr bwMode="auto">
          <a:xfrm>
            <a:off x="3429001" y="2133943"/>
            <a:ext cx="2253116" cy="1368508"/>
          </a:xfrm>
          <a:prstGeom prst="flowChartAlternateProcess">
            <a:avLst/>
          </a:prstGeom>
          <a:gradFill rotWithShape="1">
            <a:gsLst>
              <a:gs pos="0">
                <a:srgbClr val="F01414"/>
              </a:gs>
              <a:gs pos="100000">
                <a:srgbClr val="6F0909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3" rIns="91426" bIns="45713" anchor="ctr"/>
          <a:lstStyle/>
          <a:p>
            <a:pPr algn="ctr" defTabSz="914034"/>
            <a:r>
              <a:rPr lang="en-US" sz="4400" b="1">
                <a:solidFill>
                  <a:srgbClr val="F0FB89"/>
                </a:solidFill>
                <a:latin typeface="Times New Roman" pitchFamily="18" charset="0"/>
              </a:rPr>
              <a:t>9  &gt; 8</a:t>
            </a:r>
          </a:p>
        </p:txBody>
      </p:sp>
      <p:sp>
        <p:nvSpPr>
          <p:cNvPr id="64528" name="Oval 16"/>
          <p:cNvSpPr>
            <a:spLocks noChangeArrowheads="1"/>
          </p:cNvSpPr>
          <p:nvPr/>
        </p:nvSpPr>
        <p:spPr bwMode="auto">
          <a:xfrm>
            <a:off x="7390947" y="838114"/>
            <a:ext cx="915081" cy="870588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Bắt đầu</a:t>
            </a:r>
          </a:p>
        </p:txBody>
      </p:sp>
      <p:sp>
        <p:nvSpPr>
          <p:cNvPr id="64529" name="Oval 17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64530" name="Oval 18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64531" name="Oval 19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64532" name="Oval 20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4533" name="Oval 21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4534" name="Oval 22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4535" name="Oval 23"/>
          <p:cNvSpPr>
            <a:spLocks noChangeArrowheads="1"/>
          </p:cNvSpPr>
          <p:nvPr/>
        </p:nvSpPr>
        <p:spPr bwMode="auto">
          <a:xfrm>
            <a:off x="7620000" y="991202"/>
            <a:ext cx="731384" cy="731416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4536" name="Oval 24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4537" name="Oval 25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4538" name="Oval 26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 </a:t>
            </a:r>
          </a:p>
        </p:txBody>
      </p:sp>
      <p:sp>
        <p:nvSpPr>
          <p:cNvPr id="64539" name="Text Box 27"/>
          <p:cNvSpPr txBox="1">
            <a:spLocks noChangeArrowheads="1"/>
          </p:cNvSpPr>
          <p:nvPr/>
        </p:nvSpPr>
        <p:spPr bwMode="auto">
          <a:xfrm>
            <a:off x="7390946" y="1066972"/>
            <a:ext cx="1143000" cy="39740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Hết giờ</a:t>
            </a:r>
            <a:endParaRPr lang="vi-VN" sz="2000"/>
          </a:p>
        </p:txBody>
      </p:sp>
    </p:spTree>
    <p:extLst>
      <p:ext uri="{BB962C8B-B14F-4D97-AF65-F5344CB8AC3E}">
        <p14:creationId xmlns:p14="http://schemas.microsoft.com/office/powerpoint/2010/main" val="2903768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0409" fill="hold"/>
                                        <p:tgtEl>
                                          <p:spTgt spid="645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409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109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4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4517"/>
                </p:tgtEl>
              </p:cMediaNode>
            </p:audio>
          </p:childTnLst>
        </p:cTn>
      </p:par>
    </p:tnLst>
    <p:bldLst>
      <p:bldP spid="64523" grpId="0"/>
      <p:bldP spid="645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33974" y="153088"/>
            <a:ext cx="1980973" cy="1827769"/>
            <a:chOff x="3024" y="2016"/>
            <a:chExt cx="766" cy="768"/>
          </a:xfrm>
        </p:grpSpPr>
        <p:pic>
          <p:nvPicPr>
            <p:cNvPr id="19482" name="Picture 3" descr="5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016"/>
              <a:ext cx="76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5540" name="Oval 4"/>
            <p:cNvSpPr>
              <a:spLocks noChangeArrowheads="1"/>
            </p:cNvSpPr>
            <p:nvPr/>
          </p:nvSpPr>
          <p:spPr bwMode="auto">
            <a:xfrm>
              <a:off x="3168" y="2258"/>
              <a:ext cx="461" cy="461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113376" tIns="56688" rIns="113376" bIns="56688" anchor="ctr"/>
            <a:lstStyle/>
            <a:p>
              <a:pPr algn="ctr" defTabSz="914034" eaLnBrk="0" hangingPunct="0">
                <a:defRPr/>
              </a:pPr>
              <a:endParaRPr lang="vi-VN" sz="36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65541" name="10giay(ailatrieuphu)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200"/>
            <a:ext cx="305027" cy="30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-342446" y="-1048415"/>
            <a:ext cx="183696" cy="59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>
            <a:spAutoFit/>
          </a:bodyPr>
          <a:lstStyle/>
          <a:p>
            <a:pPr algn="ctr" defTabSz="914034"/>
            <a:endParaRPr lang="vi-VN" sz="3300">
              <a:solidFill>
                <a:srgbClr val="F0FB89"/>
              </a:solidFill>
              <a:latin typeface="Times New Roman" pitchFamily="18" charset="0"/>
            </a:endParaRPr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532946" y="304629"/>
            <a:ext cx="6437313" cy="64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cs typeface="Arial" charset="0"/>
              </a:rPr>
              <a:t>Đúng chọn Đ sai chọn S</a:t>
            </a:r>
            <a:endParaRPr lang="vi-VN" sz="3600" b="1">
              <a:solidFill>
                <a:srgbClr val="3333FF"/>
              </a:solidFill>
              <a:cs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flipV="1">
            <a:off x="837974" y="5549800"/>
            <a:ext cx="1043214" cy="1308200"/>
            <a:chOff x="194" y="1653"/>
            <a:chExt cx="465" cy="864"/>
          </a:xfrm>
        </p:grpSpPr>
        <p:sp>
          <p:nvSpPr>
            <p:cNvPr id="65545" name="AutoShape 9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81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5790974" y="2438572"/>
            <a:ext cx="915080" cy="824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CC0000"/>
                </a:solidFill>
              </a:rPr>
              <a:t>s</a:t>
            </a:r>
            <a:endParaRPr lang="vi-VN" sz="4800" b="1">
              <a:solidFill>
                <a:srgbClr val="CC0000"/>
              </a:solidFill>
            </a:endParaRPr>
          </a:p>
        </p:txBody>
      </p:sp>
      <p:grpSp>
        <p:nvGrpSpPr>
          <p:cNvPr id="19464" name="Group 12"/>
          <p:cNvGrpSpPr>
            <a:grpSpLocks/>
          </p:cNvGrpSpPr>
          <p:nvPr/>
        </p:nvGrpSpPr>
        <p:grpSpPr bwMode="auto">
          <a:xfrm flipV="1">
            <a:off x="3048000" y="4724057"/>
            <a:ext cx="1043214" cy="1308200"/>
            <a:chOff x="194" y="1653"/>
            <a:chExt cx="465" cy="864"/>
          </a:xfrm>
        </p:grpSpPr>
        <p:sp>
          <p:nvSpPr>
            <p:cNvPr id="65549" name="AutoShape 13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19479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5551" name="AutoShape 15"/>
          <p:cNvSpPr>
            <a:spLocks noChangeArrowheads="1"/>
          </p:cNvSpPr>
          <p:nvPr/>
        </p:nvSpPr>
        <p:spPr bwMode="auto">
          <a:xfrm>
            <a:off x="3429001" y="2133943"/>
            <a:ext cx="2253116" cy="1368508"/>
          </a:xfrm>
          <a:prstGeom prst="flowChartAlternateProcess">
            <a:avLst/>
          </a:prstGeom>
          <a:gradFill rotWithShape="1">
            <a:gsLst>
              <a:gs pos="0">
                <a:srgbClr val="F01414"/>
              </a:gs>
              <a:gs pos="100000">
                <a:srgbClr val="6F0909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3" rIns="91426" bIns="45713" anchor="ctr"/>
          <a:lstStyle/>
          <a:p>
            <a:pPr algn="ctr" defTabSz="914034"/>
            <a:r>
              <a:rPr lang="en-US" sz="4400" b="1">
                <a:solidFill>
                  <a:srgbClr val="F0FB89"/>
                </a:solidFill>
                <a:latin typeface="Times New Roman" pitchFamily="18" charset="0"/>
              </a:rPr>
              <a:t>9  &lt;  5</a:t>
            </a:r>
          </a:p>
        </p:txBody>
      </p:sp>
      <p:sp>
        <p:nvSpPr>
          <p:cNvPr id="65552" name="Oval 16"/>
          <p:cNvSpPr>
            <a:spLocks noChangeArrowheads="1"/>
          </p:cNvSpPr>
          <p:nvPr/>
        </p:nvSpPr>
        <p:spPr bwMode="auto">
          <a:xfrm>
            <a:off x="7390947" y="838114"/>
            <a:ext cx="915081" cy="870588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Bắt đầu</a:t>
            </a:r>
          </a:p>
        </p:txBody>
      </p:sp>
      <p:sp>
        <p:nvSpPr>
          <p:cNvPr id="65553" name="Oval 17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65554" name="Oval 18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65555" name="Oval 19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65556" name="Oval 20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5557" name="Oval 21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5558" name="Oval 22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5559" name="Oval 23"/>
          <p:cNvSpPr>
            <a:spLocks noChangeArrowheads="1"/>
          </p:cNvSpPr>
          <p:nvPr/>
        </p:nvSpPr>
        <p:spPr bwMode="auto">
          <a:xfrm>
            <a:off x="7620000" y="991202"/>
            <a:ext cx="731384" cy="731416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5560" name="Oval 24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5561" name="Oval 25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5562" name="Oval 26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 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7390946" y="1066972"/>
            <a:ext cx="1143000" cy="39740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Hết giờ</a:t>
            </a:r>
            <a:endParaRPr lang="vi-VN" sz="2000"/>
          </a:p>
        </p:txBody>
      </p:sp>
    </p:spTree>
    <p:extLst>
      <p:ext uri="{BB962C8B-B14F-4D97-AF65-F5344CB8AC3E}">
        <p14:creationId xmlns:p14="http://schemas.microsoft.com/office/powerpoint/2010/main" val="841505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5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0409" fill="hold"/>
                                        <p:tgtEl>
                                          <p:spTgt spid="655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409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109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5541"/>
                </p:tgtEl>
              </p:cMediaNode>
            </p:audio>
          </p:childTnLst>
        </p:cTn>
      </p:par>
    </p:tnLst>
    <p:bldLst>
      <p:bldP spid="65547" grpId="0"/>
      <p:bldP spid="6556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33974" y="153088"/>
            <a:ext cx="1980973" cy="1827769"/>
            <a:chOff x="3024" y="2016"/>
            <a:chExt cx="766" cy="768"/>
          </a:xfrm>
        </p:grpSpPr>
        <p:pic>
          <p:nvPicPr>
            <p:cNvPr id="20506" name="Picture 3" descr="5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016"/>
              <a:ext cx="76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6564" name="Oval 4"/>
            <p:cNvSpPr>
              <a:spLocks noChangeArrowheads="1"/>
            </p:cNvSpPr>
            <p:nvPr/>
          </p:nvSpPr>
          <p:spPr bwMode="auto">
            <a:xfrm>
              <a:off x="3168" y="2258"/>
              <a:ext cx="461" cy="461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113376" tIns="56688" rIns="113376" bIns="56688" anchor="ctr"/>
            <a:lstStyle/>
            <a:p>
              <a:pPr algn="ctr" defTabSz="914034" eaLnBrk="0" hangingPunct="0">
                <a:defRPr/>
              </a:pPr>
              <a:endParaRPr lang="vi-VN" sz="36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66565" name="10giay(ailatrieuphu)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200"/>
            <a:ext cx="305027" cy="30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-342446" y="-1048415"/>
            <a:ext cx="183696" cy="59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>
            <a:spAutoFit/>
          </a:bodyPr>
          <a:lstStyle/>
          <a:p>
            <a:pPr algn="ctr" defTabSz="914034"/>
            <a:endParaRPr lang="vi-VN" sz="3300">
              <a:solidFill>
                <a:srgbClr val="F0FB89"/>
              </a:solidFill>
              <a:latin typeface="Times New Roman" pitchFamily="18" charset="0"/>
            </a:endParaRP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532946" y="304629"/>
            <a:ext cx="6437313" cy="64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cs typeface="Arial" charset="0"/>
              </a:rPr>
              <a:t>Đúng chọn Đ sai chọn S</a:t>
            </a:r>
            <a:endParaRPr lang="vi-VN" sz="3600" b="1">
              <a:solidFill>
                <a:srgbClr val="3333FF"/>
              </a:solidFill>
              <a:cs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flipV="1">
            <a:off x="837974" y="5549800"/>
            <a:ext cx="1043214" cy="1308200"/>
            <a:chOff x="194" y="1653"/>
            <a:chExt cx="465" cy="864"/>
          </a:xfrm>
        </p:grpSpPr>
        <p:sp>
          <p:nvSpPr>
            <p:cNvPr id="66569" name="AutoShape 9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05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6571" name="Text Box 11"/>
          <p:cNvSpPr txBox="1">
            <a:spLocks noChangeArrowheads="1"/>
          </p:cNvSpPr>
          <p:nvPr/>
        </p:nvSpPr>
        <p:spPr bwMode="auto">
          <a:xfrm>
            <a:off x="5790974" y="2438572"/>
            <a:ext cx="915080" cy="83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CC0000"/>
                </a:solidFill>
              </a:rPr>
              <a:t>Đ</a:t>
            </a:r>
            <a:endParaRPr lang="vi-VN" sz="4800" b="1">
              <a:solidFill>
                <a:srgbClr val="CC0000"/>
              </a:solidFill>
            </a:endParaRPr>
          </a:p>
        </p:txBody>
      </p:sp>
      <p:grpSp>
        <p:nvGrpSpPr>
          <p:cNvPr id="20488" name="Group 12"/>
          <p:cNvGrpSpPr>
            <a:grpSpLocks/>
          </p:cNvGrpSpPr>
          <p:nvPr/>
        </p:nvGrpSpPr>
        <p:grpSpPr bwMode="auto">
          <a:xfrm flipV="1">
            <a:off x="3048000" y="4724057"/>
            <a:ext cx="1043214" cy="1308200"/>
            <a:chOff x="194" y="1653"/>
            <a:chExt cx="465" cy="864"/>
          </a:xfrm>
        </p:grpSpPr>
        <p:sp>
          <p:nvSpPr>
            <p:cNvPr id="66573" name="AutoShape 13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0503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6575" name="AutoShape 15"/>
          <p:cNvSpPr>
            <a:spLocks noChangeArrowheads="1"/>
          </p:cNvSpPr>
          <p:nvPr/>
        </p:nvSpPr>
        <p:spPr bwMode="auto">
          <a:xfrm>
            <a:off x="3320143" y="2316412"/>
            <a:ext cx="1654402" cy="1147381"/>
          </a:xfrm>
          <a:prstGeom prst="flowChartAlternateProcess">
            <a:avLst/>
          </a:prstGeom>
          <a:gradFill rotWithShape="1">
            <a:gsLst>
              <a:gs pos="0">
                <a:srgbClr val="F01414"/>
              </a:gs>
              <a:gs pos="100000">
                <a:srgbClr val="6F0909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3" rIns="91426" bIns="45713" anchor="ctr"/>
          <a:lstStyle/>
          <a:p>
            <a:pPr algn="ctr" defTabSz="914034"/>
            <a:r>
              <a:rPr lang="en-US" sz="4400" b="1">
                <a:solidFill>
                  <a:srgbClr val="F0FB89"/>
                </a:solidFill>
                <a:latin typeface="Times New Roman" pitchFamily="18" charset="0"/>
              </a:rPr>
              <a:t> 9 &gt; 6 </a:t>
            </a:r>
          </a:p>
        </p:txBody>
      </p:sp>
      <p:sp>
        <p:nvSpPr>
          <p:cNvPr id="66576" name="Oval 16"/>
          <p:cNvSpPr>
            <a:spLocks noChangeArrowheads="1"/>
          </p:cNvSpPr>
          <p:nvPr/>
        </p:nvSpPr>
        <p:spPr bwMode="auto">
          <a:xfrm>
            <a:off x="7468054" y="838114"/>
            <a:ext cx="913946" cy="870588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Bắt đầu</a:t>
            </a:r>
          </a:p>
        </p:txBody>
      </p:sp>
      <p:sp>
        <p:nvSpPr>
          <p:cNvPr id="66577" name="Oval 17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66578" name="Oval 18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66579" name="Oval 19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66580" name="Oval 20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6581" name="Oval 21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6582" name="Oval 22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6583" name="Oval 23"/>
          <p:cNvSpPr>
            <a:spLocks noChangeArrowheads="1"/>
          </p:cNvSpPr>
          <p:nvPr/>
        </p:nvSpPr>
        <p:spPr bwMode="auto">
          <a:xfrm>
            <a:off x="7620000" y="991202"/>
            <a:ext cx="731384" cy="731416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6584" name="Oval 24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6585" name="Oval 25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6586" name="Oval 26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 </a:t>
            </a:r>
          </a:p>
        </p:txBody>
      </p:sp>
      <p:sp>
        <p:nvSpPr>
          <p:cNvPr id="66587" name="Text Box 27"/>
          <p:cNvSpPr txBox="1">
            <a:spLocks noChangeArrowheads="1"/>
          </p:cNvSpPr>
          <p:nvPr/>
        </p:nvSpPr>
        <p:spPr bwMode="auto">
          <a:xfrm>
            <a:off x="7314974" y="1066972"/>
            <a:ext cx="1143000" cy="39740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Hết giờ</a:t>
            </a:r>
            <a:endParaRPr lang="vi-VN" sz="2000"/>
          </a:p>
        </p:txBody>
      </p:sp>
    </p:spTree>
    <p:extLst>
      <p:ext uri="{BB962C8B-B14F-4D97-AF65-F5344CB8AC3E}">
        <p14:creationId xmlns:p14="http://schemas.microsoft.com/office/powerpoint/2010/main" val="161983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0409" fill="hold"/>
                                        <p:tgtEl>
                                          <p:spTgt spid="6656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409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109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6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6565"/>
                </p:tgtEl>
              </p:cMediaNode>
            </p:audio>
          </p:childTnLst>
        </p:cTn>
      </p:par>
    </p:tnLst>
    <p:bldLst>
      <p:bldP spid="66571" grpId="0"/>
      <p:bldP spid="6658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933974" y="153088"/>
            <a:ext cx="1980973" cy="1827769"/>
            <a:chOff x="3024" y="2016"/>
            <a:chExt cx="766" cy="768"/>
          </a:xfrm>
        </p:grpSpPr>
        <p:pic>
          <p:nvPicPr>
            <p:cNvPr id="21530" name="Picture 3" descr="5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2016"/>
              <a:ext cx="766" cy="7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7588" name="Oval 4"/>
            <p:cNvSpPr>
              <a:spLocks noChangeArrowheads="1"/>
            </p:cNvSpPr>
            <p:nvPr/>
          </p:nvSpPr>
          <p:spPr bwMode="auto">
            <a:xfrm>
              <a:off x="3168" y="2258"/>
              <a:ext cx="461" cy="461"/>
            </a:xfrm>
            <a:prstGeom prst="ellipse">
              <a:avLst/>
            </a:prstGeom>
            <a:gradFill rotWithShape="1">
              <a:gsLst>
                <a:gs pos="0">
                  <a:srgbClr val="FF6600"/>
                </a:gs>
                <a:gs pos="50000">
                  <a:schemeClr val="bg1"/>
                </a:gs>
                <a:gs pos="100000">
                  <a:srgbClr val="FF660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lIns="113376" tIns="56688" rIns="113376" bIns="56688" anchor="ctr"/>
            <a:lstStyle/>
            <a:p>
              <a:pPr algn="ctr" defTabSz="914034" eaLnBrk="0" hangingPunct="0">
                <a:defRPr/>
              </a:pPr>
              <a:endParaRPr lang="vi-VN" sz="3600" b="1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pic>
        <p:nvPicPr>
          <p:cNvPr id="67589" name="10giay(ailatrieuphu).WAV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4495200"/>
            <a:ext cx="305027" cy="30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-342446" y="-1048415"/>
            <a:ext cx="183696" cy="59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26" tIns="45713" rIns="91426" bIns="45713">
            <a:spAutoFit/>
          </a:bodyPr>
          <a:lstStyle/>
          <a:p>
            <a:pPr algn="ctr" defTabSz="914034"/>
            <a:endParaRPr lang="vi-VN" sz="3300">
              <a:solidFill>
                <a:srgbClr val="F0FB89"/>
              </a:solidFill>
              <a:latin typeface="Times New Roman" pitchFamily="18" charset="0"/>
            </a:endParaRPr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532946" y="304629"/>
            <a:ext cx="6437313" cy="641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600" b="1">
                <a:solidFill>
                  <a:srgbClr val="3333FF"/>
                </a:solidFill>
                <a:cs typeface="Arial" charset="0"/>
              </a:rPr>
              <a:t>Đúng chọn Đ sai chọn S</a:t>
            </a:r>
            <a:endParaRPr lang="vi-VN" sz="3600" b="1">
              <a:solidFill>
                <a:srgbClr val="3333FF"/>
              </a:solidFill>
              <a:cs typeface="Arial" charset="0"/>
            </a:endParaRPr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 flipV="1">
            <a:off x="837974" y="5549800"/>
            <a:ext cx="1043214" cy="1308200"/>
            <a:chOff x="194" y="1653"/>
            <a:chExt cx="465" cy="864"/>
          </a:xfrm>
        </p:grpSpPr>
        <p:sp>
          <p:nvSpPr>
            <p:cNvPr id="67593" name="AutoShape 9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29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7595" name="Text Box 11"/>
          <p:cNvSpPr txBox="1">
            <a:spLocks noChangeArrowheads="1"/>
          </p:cNvSpPr>
          <p:nvPr/>
        </p:nvSpPr>
        <p:spPr bwMode="auto">
          <a:xfrm>
            <a:off x="5790974" y="2438572"/>
            <a:ext cx="915080" cy="830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800" b="1">
                <a:solidFill>
                  <a:srgbClr val="CC0000"/>
                </a:solidFill>
              </a:rPr>
              <a:t>Đ</a:t>
            </a:r>
            <a:endParaRPr lang="vi-VN" sz="4800" b="1">
              <a:solidFill>
                <a:srgbClr val="CC0000"/>
              </a:solidFill>
            </a:endParaRPr>
          </a:p>
        </p:txBody>
      </p:sp>
      <p:grpSp>
        <p:nvGrpSpPr>
          <p:cNvPr id="21512" name="Group 12"/>
          <p:cNvGrpSpPr>
            <a:grpSpLocks/>
          </p:cNvGrpSpPr>
          <p:nvPr/>
        </p:nvGrpSpPr>
        <p:grpSpPr bwMode="auto">
          <a:xfrm flipV="1">
            <a:off x="3048000" y="4724057"/>
            <a:ext cx="1043214" cy="1308200"/>
            <a:chOff x="194" y="1653"/>
            <a:chExt cx="465" cy="864"/>
          </a:xfrm>
        </p:grpSpPr>
        <p:sp>
          <p:nvSpPr>
            <p:cNvPr id="67597" name="AutoShape 13"/>
            <p:cNvSpPr>
              <a:spLocks noChangeArrowheads="1"/>
            </p:cNvSpPr>
            <p:nvPr/>
          </p:nvSpPr>
          <p:spPr bwMode="auto">
            <a:xfrm>
              <a:off x="194" y="1653"/>
              <a:ext cx="465" cy="864"/>
            </a:xfrm>
            <a:prstGeom prst="flowChartOnlineStorage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rot="10800000" wrap="none" lIns="113376" tIns="56688" rIns="113376" bIns="56688" anchor="ctr"/>
            <a:lstStyle/>
            <a:p>
              <a:pPr algn="ctr" defTabSz="914034">
                <a:defRPr/>
              </a:pPr>
              <a:endParaRPr lang="vi-VN" sz="4000" b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  <p:sp>
          <p:nvSpPr>
            <p:cNvPr id="2152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4" y="1907"/>
              <a:ext cx="245" cy="357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2900" kern="10"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latin typeface="Arial"/>
                  <a:cs typeface="Arial"/>
                </a:rPr>
                <a:t>đ</a:t>
              </a:r>
              <a:endParaRPr lang="en-US" sz="2900" kern="10">
                <a:ln w="952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67599" name="AutoShape 15"/>
          <p:cNvSpPr>
            <a:spLocks noChangeArrowheads="1"/>
          </p:cNvSpPr>
          <p:nvPr/>
        </p:nvSpPr>
        <p:spPr bwMode="auto">
          <a:xfrm>
            <a:off x="2210028" y="2133943"/>
            <a:ext cx="3472089" cy="1368508"/>
          </a:xfrm>
          <a:prstGeom prst="flowChartAlternateProcess">
            <a:avLst/>
          </a:prstGeom>
          <a:gradFill rotWithShape="1">
            <a:gsLst>
              <a:gs pos="0">
                <a:srgbClr val="F01414"/>
              </a:gs>
              <a:gs pos="100000">
                <a:srgbClr val="6F0909"/>
              </a:gs>
            </a:gsLst>
            <a:path path="shape">
              <a:fillToRect l="50000" t="50000" r="50000" b="50000"/>
            </a:path>
          </a:gra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3" rIns="91426" bIns="45713" anchor="ctr"/>
          <a:lstStyle/>
          <a:p>
            <a:pPr algn="ctr" defTabSz="914034"/>
            <a:r>
              <a:rPr lang="en-US" sz="4400" b="1">
                <a:solidFill>
                  <a:srgbClr val="F0FB89"/>
                </a:solidFill>
                <a:latin typeface="Times New Roman" pitchFamily="18" charset="0"/>
              </a:rPr>
              <a:t> 7 &lt; 9  </a:t>
            </a:r>
          </a:p>
        </p:txBody>
      </p:sp>
      <p:sp>
        <p:nvSpPr>
          <p:cNvPr id="67600" name="Oval 16"/>
          <p:cNvSpPr>
            <a:spLocks noChangeArrowheads="1"/>
          </p:cNvSpPr>
          <p:nvPr/>
        </p:nvSpPr>
        <p:spPr bwMode="auto">
          <a:xfrm>
            <a:off x="7468054" y="838114"/>
            <a:ext cx="913946" cy="870588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Bắt đầu</a:t>
            </a:r>
          </a:p>
        </p:txBody>
      </p:sp>
      <p:sp>
        <p:nvSpPr>
          <p:cNvPr id="67601" name="Oval 17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67602" name="Oval 18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67603" name="Oval 19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67604" name="Oval 20"/>
          <p:cNvSpPr>
            <a:spLocks noChangeArrowheads="1"/>
          </p:cNvSpPr>
          <p:nvPr/>
        </p:nvSpPr>
        <p:spPr bwMode="auto">
          <a:xfrm>
            <a:off x="7468054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67605" name="Oval 21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67606" name="Oval 22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67607" name="Oval 23"/>
          <p:cNvSpPr>
            <a:spLocks noChangeArrowheads="1"/>
          </p:cNvSpPr>
          <p:nvPr/>
        </p:nvSpPr>
        <p:spPr bwMode="auto">
          <a:xfrm>
            <a:off x="7620000" y="991202"/>
            <a:ext cx="731384" cy="731416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67608" name="Oval 24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7609" name="Oval 25"/>
          <p:cNvSpPr>
            <a:spLocks noChangeArrowheads="1"/>
          </p:cNvSpPr>
          <p:nvPr/>
        </p:nvSpPr>
        <p:spPr bwMode="auto">
          <a:xfrm>
            <a:off x="7620000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67610" name="Oval 26"/>
          <p:cNvSpPr>
            <a:spLocks noChangeArrowheads="1"/>
          </p:cNvSpPr>
          <p:nvPr/>
        </p:nvSpPr>
        <p:spPr bwMode="auto">
          <a:xfrm>
            <a:off x="7544027" y="913886"/>
            <a:ext cx="731384" cy="732963"/>
          </a:xfrm>
          <a:prstGeom prst="ellipse">
            <a:avLst/>
          </a:prstGeom>
          <a:gradFill rotWithShape="1">
            <a:gsLst>
              <a:gs pos="0">
                <a:srgbClr val="FF6600"/>
              </a:gs>
              <a:gs pos="50000">
                <a:schemeClr val="bg1"/>
              </a:gs>
              <a:gs pos="100000">
                <a:srgbClr val="FF6600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lIns="91426" tIns="45713" rIns="91426" bIns="45713" anchor="ctr"/>
          <a:lstStyle/>
          <a:p>
            <a:pPr algn="ctr" defTabSz="914034" eaLnBrk="0" hangingPunct="0">
              <a:defRPr/>
            </a:pPr>
            <a:r>
              <a:rPr lang="en-US" sz="3600" b="1">
                <a:solidFill>
                  <a:srgbClr val="000000"/>
                </a:solidFill>
                <a:latin typeface="Times New Roman" pitchFamily="18" charset="0"/>
              </a:rPr>
              <a:t>1 </a:t>
            </a:r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7314974" y="1066972"/>
            <a:ext cx="1143000" cy="39740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6" tIns="45713" rIns="91426" bIns="45713">
            <a:spAutoFit/>
          </a:bodyPr>
          <a:lstStyle>
            <a:lvl1pPr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33475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33475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/>
              <a:t>Hết giờ</a:t>
            </a:r>
            <a:endParaRPr lang="vi-VN" sz="2000"/>
          </a:p>
        </p:txBody>
      </p:sp>
    </p:spTree>
    <p:extLst>
      <p:ext uri="{BB962C8B-B14F-4D97-AF65-F5344CB8AC3E}">
        <p14:creationId xmlns:p14="http://schemas.microsoft.com/office/powerpoint/2010/main" val="1554486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75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0409" fill="hold"/>
                                        <p:tgtEl>
                                          <p:spTgt spid="675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104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409"/>
                            </p:stCondLst>
                            <p:childTnLst>
                              <p:par>
                                <p:cTn id="40" presetID="2" presetClass="entr" presetSubtype="8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2109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67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2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00000" showWhenStopped="0">
                <p:cTn id="5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7589"/>
                </p:tgtEl>
              </p:cMediaNode>
            </p:audio>
          </p:childTnLst>
        </p:cTn>
      </p:par>
    </p:tnLst>
    <p:bldLst>
      <p:bldP spid="67595" grpId="0"/>
      <p:bldP spid="676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xplosion 1 4"/>
          <p:cNvSpPr/>
          <p:nvPr/>
        </p:nvSpPr>
        <p:spPr>
          <a:xfrm>
            <a:off x="0" y="-228600"/>
            <a:ext cx="5410200" cy="3429000"/>
          </a:xfrm>
          <a:prstGeom prst="irregularSeal1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Củng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cố-Dặn</a:t>
            </a:r>
            <a:r>
              <a:rPr lang="en-US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dò</a:t>
            </a:r>
            <a:endParaRPr lang="en-US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05100" y="3733800"/>
            <a:ext cx="419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Về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nhà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xem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lại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các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bài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tập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đã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làm</a:t>
            </a:r>
            <a:endParaRPr lang="en-US" sz="4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Xem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bài</a:t>
            </a:r>
            <a:r>
              <a:rPr lang="en-US" sz="4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40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mới</a:t>
            </a:r>
            <a:endParaRPr lang="en-US" sz="40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52400"/>
            <a:ext cx="3362325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162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549" y="152400"/>
            <a:ext cx="9067800" cy="175432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Cảm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Ơn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Quý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Thầy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Cô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Đã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Chú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Ý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Lắng</a:t>
            </a:r>
            <a:r>
              <a:rPr lang="en-US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C0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Nghe</a:t>
            </a:r>
            <a:endParaRPr lang="en-US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C0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334" y="1869742"/>
            <a:ext cx="2854372" cy="376905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164" y="1843584"/>
            <a:ext cx="2891051" cy="376905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906726"/>
            <a:ext cx="4807424" cy="37684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1" y="6027003"/>
            <a:ext cx="8910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Quý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Thầy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Cô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Sức</a:t>
            </a:r>
            <a:r>
              <a:rPr lang="en-US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Khỏe</a:t>
            </a:r>
            <a:endParaRPr lang="en-US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7108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228600" y="838200"/>
            <a:ext cx="4876800" cy="3276600"/>
          </a:xfrm>
          <a:prstGeom prst="cloud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Kiểm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bài</a:t>
            </a:r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cũ</a:t>
            </a: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2400"/>
            <a:ext cx="3827345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2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52600" y="1524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Thứ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tư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</a:t>
            </a:r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ngày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16 </a:t>
            </a:r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tháng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10 </a:t>
            </a:r>
            <a:r>
              <a:rPr lang="en-US" sz="2800" b="1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năm</a:t>
            </a:r>
            <a:r>
              <a:rPr lang="en-US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 2019</a:t>
            </a:r>
            <a:endParaRPr lang="en-US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7254" y="762000"/>
            <a:ext cx="1613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Toán</a:t>
            </a:r>
            <a:endParaRPr lang="en-US" sz="48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71600" y="1712794"/>
            <a:ext cx="6324600" cy="2021006"/>
          </a:xfrm>
          <a:prstGeom prst="rect">
            <a:avLst/>
          </a:prstGeom>
          <a:noFill/>
        </p:spPr>
        <p:txBody>
          <a:bodyPr wrap="square" rtlCol="0">
            <a:prstTxWarp prst="textStop">
              <a:avLst/>
            </a:prstTxWarp>
            <a:spAutoFit/>
          </a:bodyPr>
          <a:lstStyle/>
          <a:p>
            <a:pPr algn="ctr"/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Luyện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tập</a:t>
            </a:r>
            <a:r>
              <a:rPr lang="en-US" sz="6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6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chung</a:t>
            </a:r>
            <a:endParaRPr lang="en-US" sz="6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33800"/>
            <a:ext cx="9143999" cy="3078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239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533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Số</a:t>
            </a:r>
            <a:r>
              <a:rPr lang="en-US" sz="3200" b="1" dirty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305937" y="1524000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0</a:t>
            </a:r>
            <a:endParaRPr lang="en-US" sz="2400" dirty="0"/>
          </a:p>
        </p:txBody>
      </p:sp>
      <p:cxnSp>
        <p:nvCxnSpPr>
          <p:cNvPr id="8" name="Straight Arrow Connector 7"/>
          <p:cNvCxnSpPr>
            <a:stCxn id="6" idx="3"/>
          </p:cNvCxnSpPr>
          <p:nvPr/>
        </p:nvCxnSpPr>
        <p:spPr>
          <a:xfrm>
            <a:off x="763137" y="1752600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143569" y="1529687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600769" y="1777621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80632" y="1549020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2</a:t>
            </a:r>
            <a:endParaRPr lang="en-US" sz="2400" dirty="0"/>
          </a:p>
        </p:txBody>
      </p:sp>
      <p:sp>
        <p:nvSpPr>
          <p:cNvPr id="12" name="Oval 11"/>
          <p:cNvSpPr/>
          <p:nvPr/>
        </p:nvSpPr>
        <p:spPr>
          <a:xfrm>
            <a:off x="3048000" y="1450643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57600" y="1777621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037463" y="1475664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647063" y="1783307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026926" y="1485899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248400" y="154503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8</a:t>
            </a:r>
            <a:endParaRPr lang="en-US" sz="24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705600" y="1776482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085463" y="1529687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7542663" y="1769656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7922526" y="1559255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10</a:t>
            </a:r>
            <a:endParaRPr lang="en-US" sz="2000" dirty="0"/>
          </a:p>
        </p:txBody>
      </p:sp>
      <p:sp>
        <p:nvSpPr>
          <p:cNvPr id="22" name="Rectangle 21"/>
          <p:cNvSpPr/>
          <p:nvPr/>
        </p:nvSpPr>
        <p:spPr>
          <a:xfrm>
            <a:off x="305937" y="2590800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763137" y="2821675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1143569" y="2602174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1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1928884" y="2602174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549021" y="2830774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386084" y="2841011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765947" y="263401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223147" y="2862619"/>
            <a:ext cx="3798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607559" y="2634019"/>
            <a:ext cx="457200" cy="457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</a:t>
            </a:r>
            <a:endParaRPr lang="en-US" sz="2400" dirty="0"/>
          </a:p>
        </p:txBody>
      </p:sp>
      <p:sp>
        <p:nvSpPr>
          <p:cNvPr id="31" name="Oval 30"/>
          <p:cNvSpPr/>
          <p:nvPr/>
        </p:nvSpPr>
        <p:spPr>
          <a:xfrm>
            <a:off x="4772168" y="2560662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95668" y="2544171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37" name="Oval 36"/>
          <p:cNvSpPr/>
          <p:nvPr/>
        </p:nvSpPr>
        <p:spPr>
          <a:xfrm>
            <a:off x="6689677" y="2553270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7679140" y="2536779"/>
            <a:ext cx="609600" cy="60391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5</a:t>
            </a:r>
            <a:endParaRPr lang="en-US" sz="2400" dirty="0"/>
          </a:p>
        </p:txBody>
      </p:sp>
      <p:cxnSp>
        <p:nvCxnSpPr>
          <p:cNvPr id="41" name="Straight Arrow Connector 40"/>
          <p:cNvCxnSpPr>
            <a:stCxn id="39" idx="2"/>
            <a:endCxn id="37" idx="6"/>
          </p:cNvCxnSpPr>
          <p:nvPr/>
        </p:nvCxnSpPr>
        <p:spPr>
          <a:xfrm flipH="1">
            <a:off x="7299277" y="2838736"/>
            <a:ext cx="379863" cy="164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7" idx="2"/>
            <a:endCxn id="33" idx="6"/>
          </p:cNvCxnSpPr>
          <p:nvPr/>
        </p:nvCxnSpPr>
        <p:spPr>
          <a:xfrm flipH="1" flipV="1">
            <a:off x="6305268" y="2846128"/>
            <a:ext cx="384409" cy="9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31" idx="6"/>
          </p:cNvCxnSpPr>
          <p:nvPr/>
        </p:nvCxnSpPr>
        <p:spPr>
          <a:xfrm flipH="1">
            <a:off x="5381768" y="2855795"/>
            <a:ext cx="310490" cy="68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212375" y="1527454"/>
            <a:ext cx="41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193417" y="1544555"/>
            <a:ext cx="2976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2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187573" y="1559255"/>
            <a:ext cx="349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111052" y="1529687"/>
            <a:ext cx="406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9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1430" y="2588567"/>
            <a:ext cx="35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980632" y="2602174"/>
            <a:ext cx="35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817552" y="2624393"/>
            <a:ext cx="35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3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817482" y="2624392"/>
            <a:ext cx="35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899973" y="2617042"/>
            <a:ext cx="3539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19681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81000" y="533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2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95400" y="190500"/>
            <a:ext cx="457200" cy="1295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&gt;</a:t>
            </a:r>
          </a:p>
          <a:p>
            <a:pPr algn="ctr"/>
            <a:r>
              <a:rPr lang="en-US" sz="3200" dirty="0" smtClean="0">
                <a:solidFill>
                  <a:srgbClr val="0070C0"/>
                </a:solidFill>
              </a:rPr>
              <a:t>&lt;</a:t>
            </a:r>
          </a:p>
          <a:p>
            <a:pPr algn="ctr"/>
            <a:r>
              <a:rPr lang="en-US" sz="3200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51630" y="558225"/>
            <a:ext cx="30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?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2057400"/>
            <a:ext cx="9067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4 … 5     2 … 5       8 … 10     7 … 7       3 … 2</a:t>
            </a:r>
          </a:p>
          <a:p>
            <a:endParaRPr lang="en-US" sz="4000" b="1" dirty="0"/>
          </a:p>
          <a:p>
            <a:r>
              <a:rPr lang="en-US" sz="4000" b="1" dirty="0" smtClean="0"/>
              <a:t>7 … 5     4 … 4      10 … 9      7 … 9       1 … 0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9391" y="18288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08496" y="18288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984578" y="18288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88642" y="2988228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&gt;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7400" y="3039406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&lt;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1000" y="3026896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&gt;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72400" y="1828799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&gt;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79009" y="3097367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872518" y="1828800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72400" y="3039405"/>
            <a:ext cx="533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&gt;</a:t>
            </a:r>
            <a:endParaRPr 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778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533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99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Số</a:t>
            </a:r>
            <a:r>
              <a:rPr lang="en-US" sz="3200" b="1" dirty="0"/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157785" y="2113872"/>
            <a:ext cx="6477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98461" y="2138697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&lt; 1</a:t>
            </a:r>
            <a:endParaRPr lang="en-US" sz="3600" dirty="0"/>
          </a:p>
        </p:txBody>
      </p:sp>
      <p:sp>
        <p:nvSpPr>
          <p:cNvPr id="8" name="Rectangle 7"/>
          <p:cNvSpPr/>
          <p:nvPr/>
        </p:nvSpPr>
        <p:spPr>
          <a:xfrm>
            <a:off x="3701387" y="2101460"/>
            <a:ext cx="6477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19600" y="2101460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&gt; 9</a:t>
            </a:r>
            <a:endParaRPr lang="en-US" sz="3600" dirty="0"/>
          </a:p>
        </p:txBody>
      </p:sp>
      <p:sp>
        <p:nvSpPr>
          <p:cNvPr id="10" name="Rectangle 9"/>
          <p:cNvSpPr/>
          <p:nvPr/>
        </p:nvSpPr>
        <p:spPr>
          <a:xfrm>
            <a:off x="6757916" y="2138191"/>
            <a:ext cx="6477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19716" y="2097009"/>
            <a:ext cx="83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3 &lt;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7543800" y="2072184"/>
            <a:ext cx="83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&lt; 5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1246780" y="2127520"/>
            <a:ext cx="495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56605" y="2072184"/>
            <a:ext cx="7372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89133" y="2112833"/>
            <a:ext cx="368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79111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533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4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523164"/>
            <a:ext cx="434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Viết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các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số</a:t>
            </a:r>
            <a:r>
              <a:rPr lang="en-US" sz="3200" b="1" dirty="0" smtClean="0"/>
              <a:t> 8, 5, 2, 9, 6: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1600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a) Theo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tự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bé</a:t>
            </a:r>
            <a:r>
              <a:rPr lang="en-US" sz="3200" dirty="0" smtClean="0"/>
              <a:t>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</a:t>
            </a:r>
            <a:r>
              <a:rPr lang="en-US" sz="3200" dirty="0" err="1" smtClean="0"/>
              <a:t>lớn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833349" y="3886200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b</a:t>
            </a:r>
            <a:r>
              <a:rPr lang="en-US" sz="3200" dirty="0" smtClean="0"/>
              <a:t>) Theo </a:t>
            </a:r>
            <a:r>
              <a:rPr lang="en-US" sz="3200" dirty="0" err="1" smtClean="0"/>
              <a:t>thứ</a:t>
            </a:r>
            <a:r>
              <a:rPr lang="en-US" sz="3200" dirty="0" smtClean="0"/>
              <a:t> </a:t>
            </a:r>
            <a:r>
              <a:rPr lang="en-US" sz="3200" dirty="0" err="1" smtClean="0"/>
              <a:t>tự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lớn</a:t>
            </a:r>
            <a:r>
              <a:rPr lang="en-US" sz="3200" dirty="0" smtClean="0"/>
              <a:t> </a:t>
            </a:r>
            <a:r>
              <a:rPr lang="en-US" sz="3200" dirty="0" err="1" smtClean="0"/>
              <a:t>đến</a:t>
            </a:r>
            <a:r>
              <a:rPr lang="en-US" sz="3200" dirty="0" smtClean="0"/>
              <a:t> </a:t>
            </a:r>
            <a:r>
              <a:rPr lang="en-US" sz="3200" dirty="0" err="1" smtClean="0"/>
              <a:t>bé</a:t>
            </a:r>
            <a:r>
              <a:rPr lang="en-US" sz="3200" dirty="0" smtClean="0"/>
              <a:t>:</a:t>
            </a:r>
            <a:endParaRPr lang="en-US" sz="3200" dirty="0"/>
          </a:p>
        </p:txBody>
      </p:sp>
      <p:sp>
        <p:nvSpPr>
          <p:cNvPr id="9" name="Right Arrow 8"/>
          <p:cNvSpPr/>
          <p:nvPr/>
        </p:nvSpPr>
        <p:spPr>
          <a:xfrm>
            <a:off x="1857233" y="2819399"/>
            <a:ext cx="685800" cy="3048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667000" y="2587078"/>
            <a:ext cx="2895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2, 5, 6, 8, 9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857233" y="5029200"/>
            <a:ext cx="685800" cy="304800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735807" y="4796879"/>
            <a:ext cx="28267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9, 8, 6, 5, 2</a:t>
            </a:r>
            <a:endParaRPr 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96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1000" y="533400"/>
            <a:ext cx="609600" cy="6096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533400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Hình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dưới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đây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có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mấy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hình</a:t>
            </a:r>
            <a:r>
              <a:rPr lang="en-US" sz="3200" b="1" dirty="0" smtClean="0"/>
              <a:t> tam </a:t>
            </a:r>
            <a:r>
              <a:rPr lang="en-US" sz="3200" b="1" dirty="0" err="1" smtClean="0"/>
              <a:t>giác</a:t>
            </a:r>
            <a:r>
              <a:rPr lang="en-US" sz="3200" b="1" dirty="0" smtClean="0"/>
              <a:t>?</a:t>
            </a:r>
            <a:endParaRPr lang="en-US" sz="3200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828800" y="2971800"/>
            <a:ext cx="3581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828800" y="1219200"/>
            <a:ext cx="1295400" cy="175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124200" y="1219200"/>
            <a:ext cx="2286000" cy="175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24200" y="1219200"/>
            <a:ext cx="495300" cy="175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374693" y="3505200"/>
            <a:ext cx="5715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7966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95600" y="762000"/>
            <a:ext cx="3196419" cy="1828800"/>
          </a:xfrm>
          <a:prstGeom prst="rect">
            <a:avLst/>
          </a:prstGeom>
          <a:noFill/>
        </p:spPr>
        <p:txBody>
          <a:bodyPr wrap="square" rtlCol="0">
            <a:prstTxWarp prst="textChevron">
              <a:avLst/>
            </a:prstTxWarp>
            <a:spAutoFit/>
          </a:bodyPr>
          <a:lstStyle/>
          <a:p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Trò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chơi</a:t>
            </a:r>
            <a:endParaRPr lang="en-US" sz="5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95600"/>
            <a:ext cx="8305800" cy="3962400"/>
          </a:xfrm>
          <a:prstGeom prst="rect">
            <a:avLst/>
          </a:prstGeom>
          <a:noFill/>
        </p:spPr>
        <p:txBody>
          <a:bodyPr wrap="square" rtlCol="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Ai 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nhanh</a:t>
            </a:r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Ai </a:t>
            </a:r>
            <a:r>
              <a:rPr lang="en-US" sz="66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Đúng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988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326</Words>
  <Application>Microsoft Office PowerPoint</Application>
  <PresentationFormat>On-screen Show (4:3)</PresentationFormat>
  <Paragraphs>139</Paragraphs>
  <Slides>15</Slides>
  <Notes>0</Notes>
  <HiddenSlides>0</HiddenSlides>
  <MMClips>4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</cp:revision>
  <dcterms:created xsi:type="dcterms:W3CDTF">2019-10-12T03:05:18Z</dcterms:created>
  <dcterms:modified xsi:type="dcterms:W3CDTF">2019-10-16T02:32:01Z</dcterms:modified>
</cp:coreProperties>
</file>