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2" r:id="rId4"/>
    <p:sldId id="281" r:id="rId5"/>
    <p:sldId id="280" r:id="rId6"/>
    <p:sldId id="283" r:id="rId7"/>
    <p:sldId id="284" r:id="rId8"/>
    <p:sldId id="287" r:id="rId9"/>
    <p:sldId id="288" r:id="rId10"/>
    <p:sldId id="289" r:id="rId11"/>
    <p:sldId id="290" r:id="rId12"/>
    <p:sldId id="301" r:id="rId13"/>
    <p:sldId id="302" r:id="rId14"/>
    <p:sldId id="306" r:id="rId15"/>
    <p:sldId id="309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362CD-898F-4C79-A1B2-7A7CA5CEAE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DD132-07D2-4FB9-B608-07DD11B0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DD132-07D2-4FB9-B608-07DD11B096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DD132-07D2-4FB9-B608-07DD11B096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DD132-07D2-4FB9-B608-07DD11B096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6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0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4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8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5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3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8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8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2C3A-2D53-4C94-BA2C-070906B57B5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hyperlink" Target="../../Admin/My%20Documents/Downloads/LT&amp;C.doc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6.jpe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slide" Target="slide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0" y="2012156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MÔN: </a:t>
            </a:r>
            <a:r>
              <a:rPr lang="en-US" sz="2800" b="1" smtClean="0">
                <a:latin typeface="Times New Roman" pitchFamily="18" charset="0"/>
              </a:rPr>
              <a:t>TOÁN- </a:t>
            </a:r>
            <a:r>
              <a:rPr lang="en-US" sz="2800" b="1">
                <a:latin typeface="Times New Roman" pitchFamily="18" charset="0"/>
              </a:rPr>
              <a:t>LỚP </a:t>
            </a:r>
            <a:r>
              <a:rPr lang="en-US" sz="2800" b="1" smtClean="0">
                <a:latin typeface="Times New Roman" pitchFamily="18" charset="0"/>
              </a:rPr>
              <a:t>3</a:t>
            </a:r>
            <a:endParaRPr lang="en-US" sz="2800" b="1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-45243"/>
            <a:ext cx="9144000" cy="6948488"/>
            <a:chOff x="0" y="0"/>
            <a:chExt cx="5760" cy="4377"/>
          </a:xfrm>
        </p:grpSpPr>
        <p:pic>
          <p:nvPicPr>
            <p:cNvPr id="2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8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7400" y="488156"/>
            <a:ext cx="55626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PHÒNG GIÁO DỤC VÀ ĐÀO TẠO ĐẠI LỘC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855102" y="2783542"/>
            <a:ext cx="37881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u="sng" smtClean="0">
                <a:solidFill>
                  <a:srgbClr val="800000"/>
                </a:solidFill>
                <a:latin typeface="Times New Roman" pitchFamily="18" charset="0"/>
              </a:rPr>
              <a:t>BÀI 22</a:t>
            </a:r>
            <a:r>
              <a:rPr lang="en-US" sz="2800" b="1" smtClean="0">
                <a:solidFill>
                  <a:srgbClr val="800000"/>
                </a:solidFill>
                <a:latin typeface="Times New Roman" pitchFamily="18" charset="0"/>
              </a:rPr>
              <a:t>: TÌM SỐ CHIA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09800" y="3548856"/>
            <a:ext cx="1752600" cy="1033463"/>
            <a:chOff x="4656" y="3216"/>
            <a:chExt cx="1104" cy="651"/>
          </a:xfrm>
        </p:grpSpPr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23" name="Picture 22" descr="!hp8ls2l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3" descr="!dk8_1la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1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486400" y="3306762"/>
            <a:ext cx="1752600" cy="1065213"/>
            <a:chOff x="96" y="3553"/>
            <a:chExt cx="1104" cy="671"/>
          </a:xfrm>
        </p:grpSpPr>
        <p:pic>
          <p:nvPicPr>
            <p:cNvPr id="18" name="Picture 17" descr="!hp8ls2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 descr="Book-03-june[1]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479800"/>
            <a:ext cx="9715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71600" y="5517356"/>
            <a:ext cx="6096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Giáo viên : Lê Thị Kim Lê</a:t>
            </a:r>
          </a:p>
        </p:txBody>
      </p:sp>
    </p:spTree>
    <p:extLst>
      <p:ext uri="{BB962C8B-B14F-4D97-AF65-F5344CB8AC3E}">
        <p14:creationId xmlns:p14="http://schemas.microsoft.com/office/powerpoint/2010/main" val="7677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8600" y="21878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100" y="75260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87452"/>
            <a:ext cx="880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Bài 22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Tìm số chia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7591"/>
            <a:ext cx="1371599" cy="14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5950" y="1964346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 a/Đọc kĩ nội dung sau và viết vào vở: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71699" y="2549121"/>
            <a:ext cx="6781801" cy="1569660"/>
          </a:xfrm>
          <a:prstGeom prst="rect">
            <a:avLst/>
          </a:prstGeom>
          <a:solidFill>
            <a:srgbClr val="FFFF99"/>
          </a:solidFill>
          <a:ln w="57150">
            <a:pattFill prst="solidDmnd">
              <a:fgClr>
                <a:srgbClr val="66FFFF"/>
              </a:fgClr>
              <a:bgClr>
                <a:srgbClr val="FF33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smtClean="0"/>
              <a:t>    Trong </a:t>
            </a:r>
            <a:r>
              <a:rPr lang="en-US" sz="3200"/>
              <a:t>phÐp chia hÕt, muèn t×m sè chia ta lÊy sè bÞ chia chia cho th­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/>
              <a:t>¬ng.</a:t>
            </a:r>
          </a:p>
          <a:p>
            <a:pPr eaLnBrk="1" hangingPunct="1"/>
            <a:endParaRPr lang="en-US" sz="3200"/>
          </a:p>
        </p:txBody>
      </p:sp>
      <p:sp>
        <p:nvSpPr>
          <p:cNvPr id="12" name="TextBox 11"/>
          <p:cNvSpPr txBox="1"/>
          <p:nvPr/>
        </p:nvSpPr>
        <p:spPr>
          <a:xfrm>
            <a:off x="1724025" y="4701570"/>
            <a:ext cx="7067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b/ Nói với bạn cách tìm số chia trong các phép chia sau: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10: x = 5                        8 : x = 4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4267200"/>
            <a:ext cx="137159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4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8600" y="21878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100" y="75260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87452"/>
            <a:ext cx="880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Bài 22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Tìm số chia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950" y="1964346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Hoạt động thực hành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50" y="2743199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Tính nhẩm: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883727"/>
            <a:ext cx="2291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42 : 7 = 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42 : 6 =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469405"/>
            <a:ext cx="2291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30 : 5 = 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30 : 6 =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1155" y="4876800"/>
            <a:ext cx="2291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28 : 4 = 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28 : 7 =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327975"/>
            <a:ext cx="2291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24 : 6 = 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24 : 4 =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3452" y="3295433"/>
            <a:ext cx="71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1161" y="3820418"/>
            <a:ext cx="71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21161" y="4839886"/>
            <a:ext cx="71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1161" y="5369243"/>
            <a:ext cx="71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1472" y="5415409"/>
            <a:ext cx="71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1473" y="4830634"/>
            <a:ext cx="71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8400" y="3963451"/>
            <a:ext cx="71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8400" y="3442862"/>
            <a:ext cx="71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25" name="Picture 8" descr="IMG_43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84524"/>
            <a:ext cx="1447800" cy="664597"/>
          </a:xfrm>
          <a:prstGeom prst="rect">
            <a:avLst/>
          </a:prstGeom>
          <a:solidFill>
            <a:srgbClr val="FFFF99"/>
          </a:solidFill>
          <a:ln w="9525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8000" b="1" smtClean="0">
                <a:solidFill>
                  <a:srgbClr val="FF3300"/>
                </a:solidFill>
              </a:rPr>
              <a:t>Trò chơi</a:t>
            </a:r>
          </a:p>
        </p:txBody>
      </p:sp>
      <p:sp>
        <p:nvSpPr>
          <p:cNvPr id="12291" name="Rectangle 15" descr="DoReMon (1)"/>
          <p:cNvSpPr>
            <a:spLocks noChangeArrowheads="1"/>
          </p:cNvSpPr>
          <p:nvPr/>
        </p:nvSpPr>
        <p:spPr bwMode="auto">
          <a:xfrm>
            <a:off x="762000" y="1219200"/>
            <a:ext cx="7543800" cy="4495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76200" algn="ctr">
            <a:pattFill prst="trellis">
              <a:fgClr>
                <a:srgbClr val="FF3300"/>
              </a:fgClr>
              <a:bgClr>
                <a:srgbClr val="FFFF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2292" name="Group 16"/>
          <p:cNvGrpSpPr>
            <a:grpSpLocks/>
          </p:cNvGrpSpPr>
          <p:nvPr/>
        </p:nvGrpSpPr>
        <p:grpSpPr bwMode="auto">
          <a:xfrm>
            <a:off x="990600" y="3886200"/>
            <a:ext cx="1828800" cy="1752600"/>
            <a:chOff x="624" y="2592"/>
            <a:chExt cx="1152" cy="1104"/>
          </a:xfrm>
        </p:grpSpPr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624" y="2592"/>
              <a:ext cx="1152" cy="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2306" name="Picture 18" descr="nobita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640"/>
              <a:ext cx="1062" cy="972"/>
            </a:xfrm>
            <a:prstGeom prst="rect">
              <a:avLst/>
            </a:prstGeom>
            <a:noFill/>
            <a:ln w="57150">
              <a:pattFill prst="trellis">
                <a:fgClr>
                  <a:srgbClr val="FF3300"/>
                </a:fgClr>
                <a:bgClr>
                  <a:srgbClr val="FFFF00"/>
                </a:bgClr>
              </a:patt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93" name="Picture 19" descr="xêkô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1914525" cy="1676400"/>
          </a:xfrm>
          <a:prstGeom prst="rect">
            <a:avLst/>
          </a:prstGeom>
          <a:noFill/>
          <a:ln w="57150">
            <a:pattFill prst="trellis">
              <a:fgClr>
                <a:srgbClr val="FF3300"/>
              </a:fgClr>
              <a:bgClr>
                <a:srgbClr val="FFFF99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20" descr="doraem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2209800" cy="2209800"/>
          </a:xfrm>
          <a:prstGeom prst="rect">
            <a:avLst/>
          </a:prstGeom>
          <a:noFill/>
          <a:ln w="57150">
            <a:pattFill prst="trellis">
              <a:fgClr>
                <a:srgbClr val="FF3300"/>
              </a:fgClr>
              <a:bgClr>
                <a:srgbClr val="FFFF99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21" descr="chaie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1752600" cy="1752600"/>
          </a:xfrm>
          <a:prstGeom prst="rect">
            <a:avLst/>
          </a:prstGeom>
          <a:noFill/>
          <a:ln w="57150">
            <a:pattFill prst="trellis">
              <a:fgClr>
                <a:srgbClr val="FF3300"/>
              </a:fgClr>
              <a:bgClr>
                <a:srgbClr val="FFFF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22" descr="xuka3_124145052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1752600" cy="1676400"/>
          </a:xfrm>
          <a:prstGeom prst="rect">
            <a:avLst/>
          </a:prstGeom>
          <a:noFill/>
          <a:ln w="57150">
            <a:pattFill prst="trellis">
              <a:fgClr>
                <a:srgbClr val="FF3300"/>
              </a:fgClr>
              <a:bgClr>
                <a:srgbClr val="FFFF99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4" name="AutoShape 32" descr="images[5]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038600" y="4800600"/>
            <a:ext cx="1143000" cy="838200"/>
          </a:xfrm>
          <a:prstGeom prst="actionButtonBlank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xêk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819400" cy="3200400"/>
          </a:xfrm>
          <a:prstGeom prst="rect">
            <a:avLst/>
          </a:prstGeom>
          <a:noFill/>
          <a:ln w="57150">
            <a:pattFill prst="trellis">
              <a:fgClr>
                <a:srgbClr val="FF3300"/>
              </a:fgClr>
              <a:bgClr>
                <a:srgbClr val="FFFF99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AutoShape 35" descr="images[5]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019800"/>
            <a:ext cx="914400" cy="838200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9844" name="AutoShape 36"/>
          <p:cNvSpPr>
            <a:spLocks noChangeArrowheads="1"/>
          </p:cNvSpPr>
          <p:nvPr/>
        </p:nvSpPr>
        <p:spPr bwMode="auto">
          <a:xfrm>
            <a:off x="3581400" y="457200"/>
            <a:ext cx="5181600" cy="1371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/>
            <a:r>
              <a:rPr lang="en-US" sz="3200"/>
              <a:t>Hoan </a:t>
            </a:r>
            <a:r>
              <a:rPr lang="en-US" sz="3200" smtClean="0"/>
              <a:t>hô, bạn trả lời đúng rồi!</a:t>
            </a:r>
            <a:endParaRPr lang="en-US" sz="3200"/>
          </a:p>
        </p:txBody>
      </p:sp>
      <p:sp>
        <p:nvSpPr>
          <p:cNvPr id="119846" name="AutoShape 38"/>
          <p:cNvSpPr>
            <a:spLocks noChangeArrowheads="1"/>
          </p:cNvSpPr>
          <p:nvPr/>
        </p:nvSpPr>
        <p:spPr bwMode="auto">
          <a:xfrm>
            <a:off x="3581400" y="152400"/>
            <a:ext cx="5257800" cy="2895600"/>
          </a:xfrm>
          <a:prstGeom prst="wedgeEllipseCallout">
            <a:avLst>
              <a:gd name="adj1" fmla="val -56310"/>
              <a:gd name="adj2" fmla="val 3536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/>
            <a:r>
              <a:rPr lang="en-US" sz="2400"/>
              <a:t>   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Trong phép chia hết, muốn tìm số chia ta làm thế nào?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48" name="AutoShape 40"/>
          <p:cNvSpPr>
            <a:spLocks noChangeArrowheads="1"/>
          </p:cNvSpPr>
          <p:nvPr/>
        </p:nvSpPr>
        <p:spPr bwMode="auto">
          <a:xfrm>
            <a:off x="609600" y="4572000"/>
            <a:ext cx="7772400" cy="1066800"/>
          </a:xfrm>
          <a:prstGeom prst="wedgeRoundRectCallout">
            <a:avLst>
              <a:gd name="adj1" fmla="val -29750"/>
              <a:gd name="adj2" fmla="val 50296"/>
              <a:gd name="adj3" fmla="val 16667"/>
            </a:avLst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Trong phép chia hết, muốn tìm số chia ta lấy số bị chia chia cho thương</a:t>
            </a:r>
            <a:r>
              <a:rPr lang="en-US" sz="3200" smtClean="0"/>
              <a:t>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357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44" grpId="0" animBg="1"/>
      <p:bldP spid="119846" grpId="0" animBg="1"/>
      <p:bldP spid="119846" grpId="1" animBg="1"/>
      <p:bldP spid="1198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ha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438400" cy="2819400"/>
          </a:xfrm>
          <a:prstGeom prst="rect">
            <a:avLst/>
          </a:prstGeom>
          <a:noFill/>
          <a:ln w="57150">
            <a:pattFill prst="trellis">
              <a:fgClr>
                <a:srgbClr val="FF3300"/>
              </a:fgClr>
              <a:bgClr>
                <a:srgbClr val="FFFF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AutoShape 5" descr="images[5]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019800"/>
            <a:ext cx="914400" cy="838200"/>
          </a:xfrm>
          <a:prstGeom prst="actionButtonBlank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24939" name="Group 11"/>
          <p:cNvGrpSpPr>
            <a:grpSpLocks/>
          </p:cNvGrpSpPr>
          <p:nvPr/>
        </p:nvGrpSpPr>
        <p:grpSpPr bwMode="auto">
          <a:xfrm>
            <a:off x="3276600" y="187471"/>
            <a:ext cx="5715000" cy="2574925"/>
            <a:chOff x="2064" y="96"/>
            <a:chExt cx="3600" cy="1488"/>
          </a:xfrm>
        </p:grpSpPr>
        <p:sp>
          <p:nvSpPr>
            <p:cNvPr id="17417" name="AutoShape 6"/>
            <p:cNvSpPr>
              <a:spLocks noChangeArrowheads="1"/>
            </p:cNvSpPr>
            <p:nvPr/>
          </p:nvSpPr>
          <p:spPr bwMode="auto">
            <a:xfrm>
              <a:off x="2064" y="96"/>
              <a:ext cx="3600" cy="1488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algn="ctr"/>
              <a:endParaRPr lang="en-US"/>
            </a:p>
          </p:txBody>
        </p:sp>
        <p:sp>
          <p:nvSpPr>
            <p:cNvPr id="17418" name="Text Box 7" descr="images[5]"/>
            <p:cNvSpPr txBox="1">
              <a:spLocks noChangeArrowheads="1"/>
            </p:cNvSpPr>
            <p:nvPr/>
          </p:nvSpPr>
          <p:spPr bwMode="auto">
            <a:xfrm>
              <a:off x="2544" y="432"/>
              <a:ext cx="2640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3200"/>
                <a:t>Khi nµo </a:t>
              </a:r>
              <a:r>
                <a:rPr lang="en-US" sz="3200" smtClean="0"/>
                <a:t>th­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 smtClean="0"/>
                <a:t>¬ng </a:t>
              </a:r>
              <a:r>
                <a:rPr lang="en-US" sz="3200"/>
                <a:t>b»ng 1? B¹n h·y cho vÝ dô? </a:t>
              </a:r>
            </a:p>
          </p:txBody>
        </p:sp>
      </p:grpSp>
      <p:grpSp>
        <p:nvGrpSpPr>
          <p:cNvPr id="124940" name="Group 12"/>
          <p:cNvGrpSpPr>
            <a:grpSpLocks/>
          </p:cNvGrpSpPr>
          <p:nvPr/>
        </p:nvGrpSpPr>
        <p:grpSpPr bwMode="auto">
          <a:xfrm>
            <a:off x="1600200" y="3124200"/>
            <a:ext cx="7010400" cy="3733800"/>
            <a:chOff x="1008" y="1968"/>
            <a:chExt cx="4416" cy="2352"/>
          </a:xfrm>
        </p:grpSpPr>
        <p:sp>
          <p:nvSpPr>
            <p:cNvPr id="17415" name="AutoShape 9"/>
            <p:cNvSpPr>
              <a:spLocks noChangeArrowheads="1"/>
            </p:cNvSpPr>
            <p:nvPr/>
          </p:nvSpPr>
          <p:spPr bwMode="auto">
            <a:xfrm rot="365892">
              <a:off x="1008" y="1968"/>
              <a:ext cx="4416" cy="2352"/>
            </a:xfrm>
            <a:prstGeom prst="irregularSeal2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16" name="Text Box 10" descr="images[5]"/>
            <p:cNvSpPr txBox="1">
              <a:spLocks noChangeArrowheads="1"/>
            </p:cNvSpPr>
            <p:nvPr/>
          </p:nvSpPr>
          <p:spPr bwMode="auto">
            <a:xfrm>
              <a:off x="2016" y="2784"/>
              <a:ext cx="216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3200" smtClean="0"/>
                <a:t>Th­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ươ</a:t>
              </a:r>
              <a:r>
                <a:rPr lang="en-US" sz="3200" smtClean="0"/>
                <a:t>ng </a:t>
              </a:r>
              <a:r>
                <a:rPr lang="en-US" sz="3200"/>
                <a:t>b»ng </a:t>
              </a:r>
              <a:r>
                <a:rPr lang="en-US" sz="3200" smtClean="0"/>
                <a:t>1 khi </a:t>
              </a:r>
              <a:r>
                <a:rPr lang="en-US" sz="3200"/>
                <a:t>sè bÞ chia b»ng sè </a:t>
              </a:r>
              <a:r>
                <a:rPr lang="en-US" sz="3200" smtClean="0"/>
                <a:t>chia.</a:t>
              </a:r>
              <a:endParaRPr lang="en-US" sz="3200"/>
            </a:p>
          </p:txBody>
        </p:sp>
      </p:grpSp>
      <p:sp>
        <p:nvSpPr>
          <p:cNvPr id="124941" name="AutoShape 13"/>
          <p:cNvSpPr>
            <a:spLocks noChangeArrowheads="1"/>
          </p:cNvSpPr>
          <p:nvPr/>
        </p:nvSpPr>
        <p:spPr bwMode="auto">
          <a:xfrm>
            <a:off x="3531292" y="475361"/>
            <a:ext cx="5181600" cy="1752600"/>
          </a:xfrm>
          <a:prstGeom prst="wedgeEllipseCallout">
            <a:avLst>
              <a:gd name="adj1" fmla="val -57722"/>
              <a:gd name="adj2" fmla="val 63495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/>
            <a:r>
              <a:rPr lang="en-US" sz="3200"/>
              <a:t>Hoan </a:t>
            </a:r>
            <a:r>
              <a:rPr lang="en-US" sz="3200" smtClean="0"/>
              <a:t>hô, bạn thật là giỏi!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0082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5"/>
          <p:cNvGrpSpPr>
            <a:grpSpLocks/>
          </p:cNvGrpSpPr>
          <p:nvPr/>
        </p:nvGrpSpPr>
        <p:grpSpPr bwMode="auto">
          <a:xfrm>
            <a:off x="381000" y="381000"/>
            <a:ext cx="2667000" cy="3429000"/>
            <a:chOff x="624" y="2592"/>
            <a:chExt cx="1152" cy="1104"/>
          </a:xfrm>
        </p:grpSpPr>
        <p:sp>
          <p:nvSpPr>
            <p:cNvPr id="15374" name="Rectangle 6"/>
            <p:cNvSpPr>
              <a:spLocks noChangeArrowheads="1"/>
            </p:cNvSpPr>
            <p:nvPr/>
          </p:nvSpPr>
          <p:spPr bwMode="auto">
            <a:xfrm>
              <a:off x="624" y="2592"/>
              <a:ext cx="1152" cy="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5375" name="Picture 7" descr="nobi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640"/>
              <a:ext cx="1062" cy="972"/>
            </a:xfrm>
            <a:prstGeom prst="rect">
              <a:avLst/>
            </a:prstGeom>
            <a:noFill/>
            <a:ln w="57150">
              <a:pattFill prst="trellis">
                <a:fgClr>
                  <a:srgbClr val="FF3300"/>
                </a:fgClr>
                <a:bgClr>
                  <a:srgbClr val="FFFF00"/>
                </a:bgClr>
              </a:patt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2899" name="Group 19"/>
          <p:cNvGrpSpPr>
            <a:grpSpLocks/>
          </p:cNvGrpSpPr>
          <p:nvPr/>
        </p:nvGrpSpPr>
        <p:grpSpPr bwMode="auto">
          <a:xfrm>
            <a:off x="3124200" y="0"/>
            <a:ext cx="5867400" cy="3733800"/>
            <a:chOff x="1968" y="0"/>
            <a:chExt cx="3696" cy="2352"/>
          </a:xfrm>
        </p:grpSpPr>
        <p:sp>
          <p:nvSpPr>
            <p:cNvPr id="15372" name="AutoShape 8"/>
            <p:cNvSpPr>
              <a:spLocks noChangeArrowheads="1"/>
            </p:cNvSpPr>
            <p:nvPr/>
          </p:nvSpPr>
          <p:spPr bwMode="auto">
            <a:xfrm>
              <a:off x="1968" y="0"/>
              <a:ext cx="3696" cy="2352"/>
            </a:xfrm>
            <a:prstGeom prst="horizontalScroll">
              <a:avLst>
                <a:gd name="adj" fmla="val 125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Text Box 9"/>
            <p:cNvSpPr txBox="1">
              <a:spLocks noChangeArrowheads="1"/>
            </p:cNvSpPr>
            <p:nvPr/>
          </p:nvSpPr>
          <p:spPr bwMode="auto">
            <a:xfrm>
              <a:off x="2304" y="624"/>
              <a:ext cx="3312" cy="1210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/>
                <a:t>Dùa vµo phÐp tÝnh thø nhÊt ®iÒn nhanh kÕt qu¶ phÐp tÝnh thø 2 trong cïng cét vµ gi¶i thÝch v× sao?</a:t>
              </a:r>
            </a:p>
            <a:p>
              <a:pPr eaLnBrk="1" hangingPunct="1"/>
              <a:r>
                <a:rPr lang="en-US"/>
                <a:t>a) 54 : 6 = 9	b) 35 : 7 = 5	c) 45 : 5 = 9</a:t>
              </a:r>
            </a:p>
            <a:p>
              <a:pPr eaLnBrk="1" hangingPunct="1"/>
              <a:r>
                <a:rPr lang="en-US"/>
                <a:t>    54 : 9 =  	    35 : 5 = 	     45 : 9 =</a:t>
              </a:r>
            </a:p>
          </p:txBody>
        </p:sp>
      </p:grpSp>
      <p:sp>
        <p:nvSpPr>
          <p:cNvPr id="15364" name="AutoShape 13" descr="images[5]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019800"/>
            <a:ext cx="914400" cy="838200"/>
          </a:xfrm>
          <a:prstGeom prst="actionButtonBlank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894" name="Text Box 14" descr="images[5]"/>
          <p:cNvSpPr txBox="1">
            <a:spLocks noChangeArrowheads="1"/>
          </p:cNvSpPr>
          <p:nvPr/>
        </p:nvSpPr>
        <p:spPr bwMode="auto">
          <a:xfrm>
            <a:off x="4779818" y="22595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22895" name="Text Box 15" descr="images[5]"/>
          <p:cNvSpPr txBox="1">
            <a:spLocks noChangeArrowheads="1"/>
          </p:cNvSpPr>
          <p:nvPr/>
        </p:nvSpPr>
        <p:spPr bwMode="auto">
          <a:xfrm>
            <a:off x="6636327" y="225958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22896" name="Text Box 16" descr="images[5]"/>
          <p:cNvSpPr txBox="1">
            <a:spLocks noChangeArrowheads="1"/>
          </p:cNvSpPr>
          <p:nvPr/>
        </p:nvSpPr>
        <p:spPr bwMode="auto">
          <a:xfrm>
            <a:off x="8575962" y="225958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</a:rPr>
              <a:t>5</a:t>
            </a:r>
          </a:p>
        </p:txBody>
      </p:sp>
      <p:grpSp>
        <p:nvGrpSpPr>
          <p:cNvPr id="122905" name="Group 25"/>
          <p:cNvGrpSpPr>
            <a:grpSpLocks/>
          </p:cNvGrpSpPr>
          <p:nvPr/>
        </p:nvGrpSpPr>
        <p:grpSpPr bwMode="auto">
          <a:xfrm>
            <a:off x="1905000" y="4419600"/>
            <a:ext cx="5715000" cy="1600200"/>
            <a:chOff x="576" y="2352"/>
            <a:chExt cx="3600" cy="1008"/>
          </a:xfrm>
        </p:grpSpPr>
        <p:sp>
          <p:nvSpPr>
            <p:cNvPr id="15370" name="AutoShape 22"/>
            <p:cNvSpPr>
              <a:spLocks noChangeArrowheads="1"/>
            </p:cNvSpPr>
            <p:nvPr/>
          </p:nvSpPr>
          <p:spPr bwMode="auto">
            <a:xfrm>
              <a:off x="576" y="2352"/>
              <a:ext cx="3600" cy="1008"/>
            </a:xfrm>
            <a:prstGeom prst="horizontalScrol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371" name="Text Box 23"/>
            <p:cNvSpPr txBox="1">
              <a:spLocks noChangeArrowheads="1"/>
            </p:cNvSpPr>
            <p:nvPr/>
          </p:nvSpPr>
          <p:spPr bwMode="auto">
            <a:xfrm>
              <a:off x="768" y="2544"/>
              <a:ext cx="3216" cy="6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/>
                <a:t>Dùa vµo phÐp tÝnh thø nhÊt ta cã thÓ ®iÒn nhanh kÕt qu¶ phÐp tÝnh thø 2 v×  lÊy sè bÞ chia chia cho th­¬ng sÏ ®­îc sè chia.</a:t>
              </a:r>
            </a:p>
          </p:txBody>
        </p:sp>
      </p:grpSp>
      <p:sp>
        <p:nvSpPr>
          <p:cNvPr id="122907" name="AutoShape 27"/>
          <p:cNvSpPr>
            <a:spLocks noChangeArrowheads="1"/>
          </p:cNvSpPr>
          <p:nvPr/>
        </p:nvSpPr>
        <p:spPr bwMode="auto">
          <a:xfrm>
            <a:off x="3737264" y="980787"/>
            <a:ext cx="5181600" cy="1752600"/>
          </a:xfrm>
          <a:prstGeom prst="wedgeEllipseCallout">
            <a:avLst>
              <a:gd name="adj1" fmla="val -57722"/>
              <a:gd name="adj2" fmla="val 63495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/>
            <a:r>
              <a:rPr lang="en-US" sz="3200" smtClean="0"/>
              <a:t>Hoan hô, bạn giỏi quá!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33626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4" grpId="0"/>
      <p:bldP spid="122894" grpId="1"/>
      <p:bldP spid="122895" grpId="0"/>
      <p:bldP spid="122895" grpId="1"/>
      <p:bldP spid="122896" grpId="0"/>
      <p:bldP spid="122896" grpId="1"/>
      <p:bldP spid="1229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elicitsh71-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1054100" y="4038600"/>
            <a:ext cx="7059613" cy="1200150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thể lớp </a:t>
            </a:r>
            <a:r>
              <a:rPr lang="en-US" sz="3200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3D</a:t>
            </a:r>
            <a:r>
              <a:rPr lang="vi-VN" sz="3200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 chân thành cám ơn quý thầy cô</a:t>
            </a:r>
            <a:endParaRPr lang="en-US" sz="32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36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8600" y="21878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205" y="1371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tx2"/>
                </a:solidFill>
              </a:rPr>
              <a:t>                </a:t>
            </a:r>
            <a:r>
              <a:rPr lang="en-US" sz="3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Khởi động:</a:t>
            </a:r>
            <a:endParaRPr lang="en-US" sz="36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143000" y="2314575"/>
            <a:ext cx="6096000" cy="1343025"/>
          </a:xfrm>
          <a:prstGeom prst="rect">
            <a:avLst/>
          </a:prstGeom>
          <a:solidFill>
            <a:srgbClr val="CCFFFF"/>
          </a:solidFill>
          <a:ln w="76200">
            <a:pattFill prst="pct5">
              <a:fgClr>
                <a:srgbClr val="FF3300"/>
              </a:fgClr>
              <a:bgClr>
                <a:srgbClr val="FFFF99"/>
              </a:bgClr>
            </a:patt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 chơi : Chuyền hoa</a:t>
            </a:r>
          </a:p>
        </p:txBody>
      </p:sp>
    </p:spTree>
    <p:extLst>
      <p:ext uri="{BB962C8B-B14F-4D97-AF65-F5344CB8AC3E}">
        <p14:creationId xmlns:p14="http://schemas.microsoft.com/office/powerpoint/2010/main" val="16960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8600" y="21878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205" y="1371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tx2"/>
                </a:solidFill>
              </a:rPr>
              <a:t>                </a:t>
            </a:r>
            <a:r>
              <a:rPr lang="en-US" sz="3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Khởi động:</a:t>
            </a:r>
            <a:endParaRPr lang="en-US" sz="36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6200" y="2314575"/>
            <a:ext cx="8839200" cy="1343025"/>
          </a:xfrm>
          <a:prstGeom prst="rect">
            <a:avLst/>
          </a:prstGeom>
          <a:solidFill>
            <a:srgbClr val="CCFFFF"/>
          </a:solidFill>
          <a:ln w="76200">
            <a:pattFill prst="pct5">
              <a:fgClr>
                <a:srgbClr val="FF3300"/>
              </a:fgClr>
              <a:bgClr>
                <a:srgbClr val="FFFF99"/>
              </a:bgClr>
            </a:patt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000066"/>
                </a:solidFill>
                <a:latin typeface=".VnTime" pitchFamily="34" charset="0"/>
              </a:rPr>
              <a:t>1/ Muèn gÊp mét sè lªn nhiÒu lÇn ta lµm­ thÕ nµo?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8037" y="3886200"/>
            <a:ext cx="8153400" cy="1077218"/>
          </a:xfrm>
          <a:prstGeom prst="rect">
            <a:avLst/>
          </a:prstGeom>
          <a:solidFill>
            <a:srgbClr val="FFFF99"/>
          </a:solidFill>
          <a:ln w="57150">
            <a:pattFill prst="solidDmnd">
              <a:fgClr>
                <a:srgbClr val="66FFFF"/>
              </a:fgClr>
              <a:bgClr>
                <a:srgbClr val="FF33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/>
              <a:t> TL: </a:t>
            </a:r>
            <a:r>
              <a:rPr lang="en-US" sz="3200" smtClean="0"/>
              <a:t>Muèn gÊp mét </a:t>
            </a:r>
            <a:r>
              <a:rPr lang="en-US" sz="3200"/>
              <a:t>sè </a:t>
            </a:r>
            <a:r>
              <a:rPr lang="en-US" sz="3200" smtClean="0"/>
              <a:t>lªn </a:t>
            </a:r>
            <a:r>
              <a:rPr lang="en-US" sz="3200"/>
              <a:t>nhiÒu lÇn ta lÊy sè ®ã </a:t>
            </a:r>
            <a:r>
              <a:rPr lang="en-US" sz="3200" smtClean="0"/>
              <a:t> nh©n </a:t>
            </a:r>
            <a:r>
              <a:rPr lang="en-US" sz="3200"/>
              <a:t>víi sè lÇn. </a:t>
            </a:r>
          </a:p>
        </p:txBody>
      </p:sp>
    </p:spTree>
    <p:extLst>
      <p:ext uri="{BB962C8B-B14F-4D97-AF65-F5344CB8AC3E}">
        <p14:creationId xmlns:p14="http://schemas.microsoft.com/office/powerpoint/2010/main" val="40569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8600" y="21878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205" y="1371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tx2"/>
                </a:solidFill>
              </a:rPr>
              <a:t>                </a:t>
            </a:r>
            <a:r>
              <a:rPr lang="en-US" sz="3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Khởi động:</a:t>
            </a:r>
            <a:endParaRPr lang="en-US" sz="36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28600" y="2314575"/>
            <a:ext cx="8423564" cy="1343025"/>
          </a:xfrm>
          <a:prstGeom prst="rect">
            <a:avLst/>
          </a:prstGeom>
          <a:solidFill>
            <a:srgbClr val="CCFFFF"/>
          </a:solidFill>
          <a:ln w="76200">
            <a:pattFill prst="pct5">
              <a:fgClr>
                <a:srgbClr val="FF3300"/>
              </a:fgClr>
              <a:bgClr>
                <a:srgbClr val="FFFF99"/>
              </a:bgClr>
            </a:patt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000066"/>
                </a:solidFill>
                <a:latin typeface=".VnTime" pitchFamily="34" charset="0"/>
              </a:rPr>
              <a:t>2/ Muèn gi¶m mét sè ®i nhiÒu lÇn ta lµm­ thÕ nµo?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98764" y="3886200"/>
            <a:ext cx="8153400" cy="1077218"/>
          </a:xfrm>
          <a:prstGeom prst="rect">
            <a:avLst/>
          </a:prstGeom>
          <a:solidFill>
            <a:srgbClr val="FFFF99"/>
          </a:solidFill>
          <a:ln w="57150">
            <a:pattFill prst="solidDmnd">
              <a:fgClr>
                <a:srgbClr val="66FFFF"/>
              </a:fgClr>
              <a:bgClr>
                <a:srgbClr val="FF33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/>
              <a:t> TL: Muèn </a:t>
            </a:r>
            <a:r>
              <a:rPr lang="en-US" sz="3200" smtClean="0"/>
              <a:t>gi¶m </a:t>
            </a:r>
            <a:r>
              <a:rPr lang="en-US" sz="3200"/>
              <a:t>mét sè ®</a:t>
            </a:r>
            <a:r>
              <a:rPr lang="en-US" sz="3200" smtClean="0"/>
              <a:t>i nhiÒu </a:t>
            </a:r>
            <a:r>
              <a:rPr lang="en-US" sz="3200"/>
              <a:t>lÇn ta lÊy sè ®ã </a:t>
            </a:r>
            <a:r>
              <a:rPr lang="en-US" sz="3200" smtClean="0"/>
              <a:t>chia cho sè </a:t>
            </a:r>
            <a:r>
              <a:rPr lang="en-US" sz="3200"/>
              <a:t>lÇn. </a:t>
            </a:r>
          </a:p>
        </p:txBody>
      </p:sp>
    </p:spTree>
    <p:extLst>
      <p:ext uri="{BB962C8B-B14F-4D97-AF65-F5344CB8AC3E}">
        <p14:creationId xmlns:p14="http://schemas.microsoft.com/office/powerpoint/2010/main" val="8223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8600" y="21878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100" y="75260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87452"/>
            <a:ext cx="880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Bài 22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Tìm số chia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073" y="2363564"/>
            <a:ext cx="488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8300" y="3033875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Chơi trò chơi “ Đố bạn”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Hãy viết một phép chia và đố bạn xác định số bị chia, số chia và thương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82816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809" y="4625726"/>
            <a:ext cx="6639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Việc1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Các cặp đôi thực hiện trò chơi.</a:t>
            </a:r>
          </a:p>
          <a:p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Việc 2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Đại diện 1 cặp đôi thực hiện trước lớp – nhận xét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2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8600" y="21878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100" y="75260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87452"/>
            <a:ext cx="880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Bài 22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Tìm số chia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073" y="2363564"/>
            <a:ext cx="488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3033875"/>
            <a:ext cx="7124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2. Thực hiện các hoạt động sau: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a/ Nêu số bị chia, số chia, thương trong phép chia: 6 : 2 = 3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b/ Viết tiếp vào chỗ chấm: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 2 = 6 : …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c/ Nói với bạn cách tìm số chia trong phép chia 6 : 2 = 3</a:t>
            </a:r>
          </a:p>
          <a:p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33875"/>
            <a:ext cx="1219199" cy="14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5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8600" y="21878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100" y="75260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87452"/>
            <a:ext cx="880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Bài 22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Tìm số chia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8300" y="3033875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Việc 1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Nhóm trưởng tổ chức các bạn thảo luận trong nhóm</a:t>
            </a:r>
          </a:p>
          <a:p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Việc 2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Đại diện nhóm trình bày trước lớp.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33875"/>
            <a:ext cx="1371599" cy="14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1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3300"/>
                </a:solidFill>
              </a:rPr>
              <a:t>NhËn xÐt: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2133600" y="1143000"/>
            <a:ext cx="457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4000">
                <a:solidFill>
                  <a:srgbClr val="000099"/>
                </a:solidFill>
                <a:latin typeface=".VnBahamasBH" pitchFamily="34" charset="0"/>
              </a:rPr>
              <a:t> 6    :     2    =    3</a:t>
            </a:r>
            <a:endParaRPr lang="en-US" sz="4000">
              <a:latin typeface=".VnBahamasBH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/>
              <a:t>   </a:t>
            </a:r>
            <a:endParaRPr lang="en-US" sz="1400"/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1371600" y="2438400"/>
            <a:ext cx="2057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Số bị chia</a:t>
            </a:r>
          </a:p>
        </p:txBody>
      </p:sp>
      <p:sp>
        <p:nvSpPr>
          <p:cNvPr id="80903" name="Oval 7"/>
          <p:cNvSpPr>
            <a:spLocks noChangeArrowheads="1"/>
          </p:cNvSpPr>
          <p:nvPr/>
        </p:nvSpPr>
        <p:spPr bwMode="auto">
          <a:xfrm>
            <a:off x="3733800" y="2438400"/>
            <a:ext cx="1371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32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4" name="Oval 8"/>
          <p:cNvSpPr>
            <a:spLocks noChangeArrowheads="1"/>
          </p:cNvSpPr>
          <p:nvPr/>
        </p:nvSpPr>
        <p:spPr bwMode="auto">
          <a:xfrm>
            <a:off x="5410200" y="2438400"/>
            <a:ext cx="1905000" cy="609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Thươ</a:t>
            </a: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V="1">
            <a:off x="2743200" y="17526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V="1">
            <a:off x="4419600" y="17526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 flipV="1">
            <a:off x="6172200" y="17526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AutoShape 13"/>
          <p:cNvSpPr>
            <a:spLocks noChangeArrowheads="1"/>
          </p:cNvSpPr>
          <p:nvPr/>
        </p:nvSpPr>
        <p:spPr bwMode="auto">
          <a:xfrm>
            <a:off x="2438400" y="3810000"/>
            <a:ext cx="4876800" cy="6096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2    =    6 </a:t>
            </a:r>
            <a:r>
              <a:rPr lang="en-US" sz="3600" b="1" smtClean="0">
                <a:solidFill>
                  <a:schemeClr val="accent2"/>
                </a:solidFill>
                <a:latin typeface=".VnArial" pitchFamily="34" charset="0"/>
              </a:rPr>
              <a:t> :</a:t>
            </a:r>
            <a:endParaRPr lang="en-US" sz="3600" b="1">
              <a:solidFill>
                <a:schemeClr val="accent2"/>
              </a:solidFill>
              <a:latin typeface=".VnArial" pitchFamily="34" charset="0"/>
            </a:endParaRP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228600" y="5181600"/>
            <a:ext cx="8915400" cy="52322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KL:Số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chia trong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bằng số bị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chia chia cho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375941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3600" b="1">
                <a:solidFill>
                  <a:schemeClr val="accent2"/>
                </a:solidFill>
                <a:latin typeface=".Vn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7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2" grpId="0" animBg="1"/>
      <p:bldP spid="80903" grpId="0" animBg="1"/>
      <p:bldP spid="80904" grpId="0" animBg="1"/>
      <p:bldP spid="80906" grpId="0" animBg="1"/>
      <p:bldP spid="80907" grpId="0" animBg="1"/>
      <p:bldP spid="80908" grpId="0" animBg="1"/>
      <p:bldP spid="80909" grpId="0" animBg="1"/>
      <p:bldP spid="809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8600" y="21878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100" y="75260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87452"/>
            <a:ext cx="880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Bài 22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Tìm số chia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7591"/>
            <a:ext cx="1371599" cy="14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5950" y="1964346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3. Trả lời câu hỏi 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5950" y="2549121"/>
            <a:ext cx="7410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Việc 1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Các nhóm thảo luận yêu cầu a,b.</a:t>
            </a:r>
          </a:p>
          <a:p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Việc 2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Đại diện nhóm trình bày trước lớp.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5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493</TotalTime>
  <Words>772</Words>
  <Application>Microsoft Office PowerPoint</Application>
  <PresentationFormat>On-screen Show (4:3)</PresentationFormat>
  <Paragraphs>100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VHL</dc:creator>
  <cp:lastModifiedBy>INTEL</cp:lastModifiedBy>
  <cp:revision>97</cp:revision>
  <cp:lastPrinted>2016-11-23T16:58:28Z</cp:lastPrinted>
  <dcterms:created xsi:type="dcterms:W3CDTF">2016-11-22T08:08:50Z</dcterms:created>
  <dcterms:modified xsi:type="dcterms:W3CDTF">2019-11-10T14:21:52Z</dcterms:modified>
</cp:coreProperties>
</file>