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59" r:id="rId3"/>
    <p:sldId id="290" r:id="rId4"/>
    <p:sldId id="261" r:id="rId5"/>
    <p:sldId id="283" r:id="rId6"/>
    <p:sldId id="284" r:id="rId7"/>
    <p:sldId id="286" r:id="rId8"/>
    <p:sldId id="285" r:id="rId9"/>
    <p:sldId id="287" r:id="rId10"/>
    <p:sldId id="288" r:id="rId11"/>
    <p:sldId id="289" r:id="rId12"/>
    <p:sldId id="273" r:id="rId13"/>
    <p:sldId id="280" r:id="rId14"/>
    <p:sldId id="281" r:id="rId15"/>
    <p:sldId id="277" r:id="rId16"/>
    <p:sldId id="278" r:id="rId17"/>
  </p:sldIdLst>
  <p:sldSz cx="9144000" cy="6858000" type="screen4x3"/>
  <p:notesSz cx="6735763" cy="9869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110184-D6FA-47D9-8601-3AF184E7751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9563" cy="44418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072A7-7F2C-4BB9-8741-F61250C24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6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0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939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8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080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70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749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05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83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076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815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056-3933-4F05-9EBF-7F37A1F6F8A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9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E8056-3933-4F05-9EBF-7F37A1F6F8A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2AF3F-458A-4703-BF1C-F034B61B1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78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.gif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image" Target="../media/image11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audio" Target="../media/audio4.wav"/><Relationship Id="rId11" Type="http://schemas.openxmlformats.org/officeDocument/2006/relationships/image" Target="../media/image10.gif"/><Relationship Id="rId5" Type="http://schemas.openxmlformats.org/officeDocument/2006/relationships/audio" Target="../media/audio3.wav"/><Relationship Id="rId10" Type="http://schemas.openxmlformats.org/officeDocument/2006/relationships/audio" Target="../media/audio6.wav"/><Relationship Id="rId4" Type="http://schemas.openxmlformats.org/officeDocument/2006/relationships/audio" Target="../media/audio2.wav"/><Relationship Id="rId9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.gif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image" Target="../media/image11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audio" Target="../media/audio4.wav"/><Relationship Id="rId11" Type="http://schemas.openxmlformats.org/officeDocument/2006/relationships/image" Target="../media/image10.gif"/><Relationship Id="rId5" Type="http://schemas.openxmlformats.org/officeDocument/2006/relationships/audio" Target="../media/audio3.wav"/><Relationship Id="rId10" Type="http://schemas.openxmlformats.org/officeDocument/2006/relationships/audio" Target="../media/audio6.wav"/><Relationship Id="rId4" Type="http://schemas.openxmlformats.org/officeDocument/2006/relationships/audio" Target="../media/audio2.wav"/><Relationship Id="rId9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609600"/>
            <a:ext cx="7772400" cy="1219200"/>
          </a:xfrm>
        </p:spPr>
        <p:txBody>
          <a:bodyPr/>
          <a:lstStyle/>
          <a:p>
            <a:pPr eaLnBrk="1" hangingPunct="1"/>
            <a:r>
              <a:rPr lang="en-US" altLang="en-US" sz="4000" smtClean="0"/>
              <a:t>  </a:t>
            </a:r>
          </a:p>
        </p:txBody>
      </p:sp>
      <p:pic>
        <p:nvPicPr>
          <p:cNvPr id="2051" name="Picture 4" descr="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4681" name="Group 9"/>
          <p:cNvGrpSpPr>
            <a:grpSpLocks/>
          </p:cNvGrpSpPr>
          <p:nvPr/>
        </p:nvGrpSpPr>
        <p:grpSpPr bwMode="auto">
          <a:xfrm>
            <a:off x="1066800" y="-2590800"/>
            <a:ext cx="6553200" cy="4419600"/>
            <a:chOff x="528" y="-2880"/>
            <a:chExt cx="2362" cy="2880"/>
          </a:xfrm>
        </p:grpSpPr>
        <p:graphicFrame>
          <p:nvGraphicFramePr>
            <p:cNvPr id="2061" name="Object 10"/>
            <p:cNvGraphicFramePr>
              <a:graphicFrameLocks noChangeAspect="1"/>
            </p:cNvGraphicFramePr>
            <p:nvPr/>
          </p:nvGraphicFramePr>
          <p:xfrm>
            <a:off x="1152" y="-2880"/>
            <a:ext cx="1161" cy="1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7" name="Clip" r:id="rId4" imgW="0" imgH="0" progId="MS_ClipArt_Gallery.2">
                    <p:embed/>
                  </p:oleObj>
                </mc:Choice>
                <mc:Fallback>
                  <p:oleObj name="Clip" r:id="rId4" imgW="0" imgH="0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2" y="-2880"/>
                          <a:ext cx="1161" cy="1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62" name="Object 11"/>
            <p:cNvGraphicFramePr>
              <a:graphicFrameLocks noChangeAspect="1"/>
            </p:cNvGraphicFramePr>
            <p:nvPr/>
          </p:nvGraphicFramePr>
          <p:xfrm>
            <a:off x="1728" y="-1675"/>
            <a:ext cx="1162" cy="1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8" name="Clip" r:id="rId5" imgW="0" imgH="0" progId="MS_ClipArt_Gallery.2">
                    <p:embed/>
                  </p:oleObj>
                </mc:Choice>
                <mc:Fallback>
                  <p:oleObj name="Clip" r:id="rId5" imgW="0" imgH="0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8" y="-1675"/>
                          <a:ext cx="1162" cy="1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063" name="Group 12"/>
            <p:cNvGrpSpPr>
              <a:grpSpLocks/>
            </p:cNvGrpSpPr>
            <p:nvPr/>
          </p:nvGrpSpPr>
          <p:grpSpPr bwMode="auto">
            <a:xfrm>
              <a:off x="528" y="-2160"/>
              <a:ext cx="1200" cy="1968"/>
              <a:chOff x="2160" y="-1152"/>
              <a:chExt cx="1434" cy="2231"/>
            </a:xfrm>
          </p:grpSpPr>
          <p:graphicFrame>
            <p:nvGraphicFramePr>
              <p:cNvPr id="2064" name="Object 13"/>
              <p:cNvGraphicFramePr>
                <a:graphicFrameLocks noChangeAspect="1"/>
              </p:cNvGraphicFramePr>
              <p:nvPr/>
            </p:nvGraphicFramePr>
            <p:xfrm>
              <a:off x="2160" y="-1152"/>
              <a:ext cx="1434" cy="20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09" name="Clip" r:id="rId6" imgW="0" imgH="0" progId="MS_ClipArt_Gallery.2">
                      <p:embed/>
                    </p:oleObj>
                  </mc:Choice>
                  <mc:Fallback>
                    <p:oleObj name="Clip" r:id="rId6" imgW="0" imgH="0" progId="MS_ClipArt_Gallery.2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160" y="-1152"/>
                            <a:ext cx="1434" cy="20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84689" name="Group 17"/>
          <p:cNvGrpSpPr>
            <a:grpSpLocks/>
          </p:cNvGrpSpPr>
          <p:nvPr/>
        </p:nvGrpSpPr>
        <p:grpSpPr bwMode="auto">
          <a:xfrm rot="-1055224">
            <a:off x="6565900" y="4857750"/>
            <a:ext cx="2817813" cy="2297113"/>
            <a:chOff x="3718" y="2352"/>
            <a:chExt cx="2064" cy="1968"/>
          </a:xfrm>
        </p:grpSpPr>
        <p:sp>
          <p:nvSpPr>
            <p:cNvPr id="2060" name="Picture 16" descr="FLOWERS4"/>
            <p:cNvSpPr>
              <a:spLocks noChangeAspect="1" noChangeArrowheads="1"/>
            </p:cNvSpPr>
            <p:nvPr/>
          </p:nvSpPr>
          <p:spPr bwMode="auto">
            <a:xfrm>
              <a:off x="3718" y="2736"/>
              <a:ext cx="1036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284700" name="WordArt 28"/>
          <p:cNvSpPr>
            <a:spLocks noChangeArrowheads="1" noChangeShapeType="1" noTextEdit="1"/>
          </p:cNvSpPr>
          <p:nvPr/>
        </p:nvSpPr>
        <p:spPr bwMode="auto">
          <a:xfrm>
            <a:off x="685800" y="685800"/>
            <a:ext cx="8077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KÍNH CHÀO  QUÝ THẦY CÔ GIÁO CÙNG CÁC EM HỌC SINH !</a:t>
            </a:r>
          </a:p>
        </p:txBody>
      </p:sp>
      <p:sp>
        <p:nvSpPr>
          <p:cNvPr id="284701" name="WordArt 29"/>
          <p:cNvSpPr>
            <a:spLocks noChangeArrowheads="1" noChangeShapeType="1" noTextEdit="1"/>
          </p:cNvSpPr>
          <p:nvPr/>
        </p:nvSpPr>
        <p:spPr bwMode="auto">
          <a:xfrm>
            <a:off x="3429000" y="3924300"/>
            <a:ext cx="2590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  Lớp 5B</a:t>
            </a:r>
          </a:p>
        </p:txBody>
      </p:sp>
      <p:sp>
        <p:nvSpPr>
          <p:cNvPr id="284702" name="WordArt 30"/>
          <p:cNvSpPr>
            <a:spLocks noChangeArrowheads="1" noChangeShapeType="1" noTextEdit="1"/>
          </p:cNvSpPr>
          <p:nvPr/>
        </p:nvSpPr>
        <p:spPr bwMode="auto">
          <a:xfrm>
            <a:off x="2286000" y="1993900"/>
            <a:ext cx="51054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GIÁO ÁN MÔN TOÁN</a:t>
            </a:r>
          </a:p>
          <a:p>
            <a:pPr algn="ctr"/>
            <a:r>
              <a:rPr lang="en-US" sz="3600" b="1" kern="10" dirty="0" err="1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Tuần</a:t>
            </a:r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16</a:t>
            </a:r>
            <a:endParaRPr lang="en-US" sz="3600" b="1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4703" name="WordArt 31"/>
          <p:cNvSpPr>
            <a:spLocks noChangeArrowheads="1" noChangeShapeType="1" noTextEdit="1"/>
          </p:cNvSpPr>
          <p:nvPr/>
        </p:nvSpPr>
        <p:spPr bwMode="auto">
          <a:xfrm>
            <a:off x="1562100" y="4381500"/>
            <a:ext cx="6172200" cy="914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Bài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51 :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Giải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toán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về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tỉ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số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phần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trăm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(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tiếp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err="1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theo</a:t>
            </a:r>
            <a:r>
              <a:rPr lang="en-US" sz="3600" b="1" i="1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) </a:t>
            </a:r>
            <a:r>
              <a:rPr lang="en-US" sz="3600" b="1" i="1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( </a:t>
            </a:r>
            <a:r>
              <a:rPr lang="en-US" sz="3600" b="1" i="1" kern="10" dirty="0" err="1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Tiết</a:t>
            </a:r>
            <a:r>
              <a:rPr lang="en-US" sz="3600" b="1" i="1" kern="10" dirty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smtClean="0"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2)</a:t>
            </a:r>
            <a:endParaRPr lang="en-US" sz="3600" b="1" i="1" kern="10" dirty="0">
              <a:solidFill>
                <a:srgbClr val="0000FF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4704" name="WordArt 32"/>
          <p:cNvSpPr>
            <a:spLocks noChangeArrowheads="1" noChangeShapeType="1" noTextEdit="1"/>
          </p:cNvSpPr>
          <p:nvPr/>
        </p:nvSpPr>
        <p:spPr bwMode="auto">
          <a:xfrm>
            <a:off x="2057400" y="6134100"/>
            <a:ext cx="4343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Đơn vị : Trường Tiểu học Hứa Tạo</a:t>
            </a:r>
            <a:endParaRPr lang="en-US" sz="36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84705" name="WordArt 33"/>
          <p:cNvSpPr>
            <a:spLocks noChangeArrowheads="1" noChangeShapeType="1" noTextEdit="1"/>
          </p:cNvSpPr>
          <p:nvPr/>
        </p:nvSpPr>
        <p:spPr bwMode="auto">
          <a:xfrm>
            <a:off x="2057400" y="5600700"/>
            <a:ext cx="43910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Giáo viên : Phan Thị Xuân Trang</a:t>
            </a:r>
          </a:p>
        </p:txBody>
      </p:sp>
    </p:spTree>
    <p:extLst>
      <p:ext uri="{BB962C8B-B14F-4D97-AF65-F5344CB8AC3E}">
        <p14:creationId xmlns:p14="http://schemas.microsoft.com/office/powerpoint/2010/main" val="268713540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28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0"/>
                                        <p:tgtEl>
                                          <p:spTgt spid="28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28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3000"/>
                                        <p:tgtEl>
                                          <p:spTgt spid="284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0"/>
                                        <p:tgtEl>
                                          <p:spTgt spid="284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84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284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28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284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3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700" grpId="0" animBg="1"/>
      <p:bldP spid="284701" grpId="0" animBg="1"/>
      <p:bldP spid="284702" grpId="0" animBg="1"/>
      <p:bldP spid="284703" grpId="0" animBg="1"/>
      <p:bldP spid="284704" grpId="0" animBg="1"/>
      <p:bldP spid="28470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5866"/>
            <a:ext cx="9906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95400" y="38100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HĐ5: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nhẩm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941366"/>
            <a:ext cx="8305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25%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bể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500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bể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………………………………………... b) 10%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245.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……………….. c) 20%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km.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……………………………………………………  d) 50%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31.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………………….....</a:t>
            </a:r>
            <a:endParaRPr lang="en-US" sz="2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62000" y="3880632"/>
                <a:ext cx="7239000" cy="15828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Mẫu: a) 25%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0070C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𝟏𝟎𝟎</m:t>
                        </m:r>
                      </m:den>
                    </m:f>
                    <m:r>
                      <a:rPr lang="en-US" sz="2800" b="1" i="0" smtClean="0">
                        <a:solidFill>
                          <a:srgbClr val="0070C0"/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dirty="0" smtClean="0">
                            <a:solidFill>
                              <a:srgbClr val="0070C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 dirty="0" smtClean="0">
                            <a:solidFill>
                              <a:srgbClr val="0070C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sz="2800" b="1" i="1" dirty="0" smtClean="0">
                            <a:solidFill>
                              <a:srgbClr val="0070C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sz="2800" b="1" i="1" dirty="0" smtClean="0">
                            <a:solidFill>
                              <a:srgbClr val="0070C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US" sz="2800" b="1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100% </a:t>
                </a:r>
                <a:r>
                  <a:rPr lang="en-US" sz="2800" b="1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nước</a:t>
                </a:r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bể</a:t>
                </a:r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b="1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làm</a:t>
                </a:r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 500 x 4 = 2000 </a:t>
                </a:r>
                <a:r>
                  <a:rPr lang="en-US" sz="2800" b="1" dirty="0" err="1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lít</a:t>
                </a:r>
                <a:r>
                  <a:rPr lang="en-US" sz="28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3880632"/>
                <a:ext cx="7239000" cy="1582806"/>
              </a:xfrm>
              <a:prstGeom prst="rect">
                <a:avLst/>
              </a:prstGeom>
              <a:blipFill rotWithShape="1">
                <a:blip r:embed="rId3"/>
                <a:stretch>
                  <a:fillRect l="-1684" b="-100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683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5866"/>
            <a:ext cx="9906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95400" y="38100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HĐ5: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nhẩm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941366"/>
            <a:ext cx="8305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10%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245.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2450</a:t>
            </a:r>
          </a:p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20%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km.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150km</a:t>
            </a:r>
          </a:p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50%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31.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89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BORBS0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7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081">
            <a:off x="6270625" y="2819400"/>
            <a:ext cx="28733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8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74745">
            <a:off x="4724400" y="32766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9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19780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0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148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WordArt 7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66103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AI NHANH AI ĐÚNG</a:t>
            </a:r>
          </a:p>
        </p:txBody>
      </p:sp>
      <p:sp>
        <p:nvSpPr>
          <p:cNvPr id="19464" name="WordArt 7"/>
          <p:cNvSpPr>
            <a:spLocks noChangeArrowheads="1" noChangeShapeType="1" noTextEdit="1"/>
          </p:cNvSpPr>
          <p:nvPr/>
        </p:nvSpPr>
        <p:spPr bwMode="auto">
          <a:xfrm>
            <a:off x="1266825" y="990600"/>
            <a:ext cx="422275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Trò chơi : </a:t>
            </a:r>
            <a:endParaRPr lang="en-US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094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51"/>
          <p:cNvSpPr>
            <a:spLocks noChangeArrowheads="1"/>
          </p:cNvSpPr>
          <p:nvPr/>
        </p:nvSpPr>
        <p:spPr bwMode="auto">
          <a:xfrm>
            <a:off x="1690688" y="769938"/>
            <a:ext cx="7162800" cy="165100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  <a:p>
            <a:r>
              <a:rPr lang="en-US" sz="3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50%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80 m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459" name="Group 51"/>
          <p:cNvGrpSpPr>
            <a:grpSpLocks/>
          </p:cNvGrpSpPr>
          <p:nvPr/>
        </p:nvGrpSpPr>
        <p:grpSpPr bwMode="auto">
          <a:xfrm>
            <a:off x="257175" y="14288"/>
            <a:ext cx="320675" cy="6858000"/>
            <a:chOff x="202295" y="-322943"/>
            <a:chExt cx="319314" cy="7180943"/>
          </a:xfrm>
        </p:grpSpPr>
        <p:sp>
          <p:nvSpPr>
            <p:cNvPr id="10" name="Rectangle 9"/>
            <p:cNvSpPr/>
            <p:nvPr/>
          </p:nvSpPr>
          <p:spPr bwMode="auto">
            <a:xfrm>
              <a:off x="202295" y="-322943"/>
              <a:ext cx="319314" cy="7165982"/>
            </a:xfrm>
            <a:prstGeom prst="rect">
              <a:avLst/>
            </a:prstGeom>
            <a:solidFill>
              <a:schemeClr val="tx2">
                <a:lumMod val="95000"/>
                <a:lumOff val="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2000">
                <a:latin typeface=".VnTime" pitchFamily="34" charset="0"/>
              </a:endParaRPr>
            </a:p>
          </p:txBody>
        </p:sp>
        <p:sp>
          <p:nvSpPr>
            <p:cNvPr id="19501" name="Rectangle 10"/>
            <p:cNvSpPr>
              <a:spLocks noChangeArrowheads="1"/>
            </p:cNvSpPr>
            <p:nvPr/>
          </p:nvSpPr>
          <p:spPr bwMode="auto">
            <a:xfrm>
              <a:off x="238583" y="-322943"/>
              <a:ext cx="228600" cy="7166429"/>
            </a:xfrm>
            <a:prstGeom prst="rect">
              <a:avLst/>
            </a:prstGeom>
            <a:solidFill>
              <a:srgbClr val="0066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000">
                <a:latin typeface=".VnTime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324014" y="-307983"/>
              <a:ext cx="75877" cy="7165983"/>
            </a:xfrm>
            <a:prstGeom prst="rect">
              <a:avLst/>
            </a:prstGeom>
            <a:solidFill>
              <a:srgbClr val="A3C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200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.VnTime" pitchFamily="34" charset="0"/>
              </a:endParaRPr>
            </a:p>
          </p:txBody>
        </p:sp>
      </p:grpSp>
      <p:sp>
        <p:nvSpPr>
          <p:cNvPr id="3" name="AutoShape 51"/>
          <p:cNvSpPr>
            <a:spLocks noChangeArrowheads="1"/>
          </p:cNvSpPr>
          <p:nvPr/>
        </p:nvSpPr>
        <p:spPr bwMode="auto">
          <a:xfrm>
            <a:off x="1828800" y="2679700"/>
            <a:ext cx="5562600" cy="7493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</a:rPr>
              <a:t>40 m 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39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29384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3" y="2716213"/>
            <a:ext cx="1500187" cy="80168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684213" y="2789238"/>
            <a:ext cx="817562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1044" name="WordArt 226"/>
          <p:cNvSpPr>
            <a:spLocks noChangeArrowheads="1" noChangeShapeType="1" noTextEdit="1"/>
          </p:cNvSpPr>
          <p:nvPr/>
        </p:nvSpPr>
        <p:spPr bwMode="auto">
          <a:xfrm>
            <a:off x="890588" y="2901950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a</a:t>
            </a:r>
          </a:p>
        </p:txBody>
      </p:sp>
      <p:sp>
        <p:nvSpPr>
          <p:cNvPr id="4" name="AutoShape 51"/>
          <p:cNvSpPr>
            <a:spLocks noChangeArrowheads="1"/>
          </p:cNvSpPr>
          <p:nvPr/>
        </p:nvSpPr>
        <p:spPr bwMode="auto">
          <a:xfrm>
            <a:off x="1981200" y="3657600"/>
            <a:ext cx="5449888" cy="7493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</a:rPr>
              <a:t>400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5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39290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3706813"/>
            <a:ext cx="1500187" cy="80168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665163" y="3779838"/>
            <a:ext cx="817562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8" name="WordArt 226"/>
          <p:cNvSpPr>
            <a:spLocks noChangeArrowheads="1" noChangeShapeType="1" noTextEdit="1"/>
          </p:cNvSpPr>
          <p:nvPr/>
        </p:nvSpPr>
        <p:spPr bwMode="auto">
          <a:xfrm>
            <a:off x="871538" y="3892550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b</a:t>
            </a:r>
          </a:p>
        </p:txBody>
      </p:sp>
      <p:sp>
        <p:nvSpPr>
          <p:cNvPr id="9" name="AutoShape 51"/>
          <p:cNvSpPr>
            <a:spLocks noChangeArrowheads="1"/>
          </p:cNvSpPr>
          <p:nvPr/>
        </p:nvSpPr>
        <p:spPr bwMode="auto">
          <a:xfrm>
            <a:off x="1789113" y="4660900"/>
            <a:ext cx="5678487" cy="7493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</a:rPr>
              <a:t>40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1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49196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4697413"/>
            <a:ext cx="1500187" cy="80168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665163" y="4770438"/>
            <a:ext cx="817562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15" name="WordArt 226"/>
          <p:cNvSpPr>
            <a:spLocks noChangeArrowheads="1" noChangeShapeType="1" noTextEdit="1"/>
          </p:cNvSpPr>
          <p:nvPr/>
        </p:nvSpPr>
        <p:spPr bwMode="auto">
          <a:xfrm>
            <a:off x="871538" y="4883150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c</a:t>
            </a:r>
          </a:p>
        </p:txBody>
      </p:sp>
      <p:sp>
        <p:nvSpPr>
          <p:cNvPr id="6171" name="AutoShape 27"/>
          <p:cNvSpPr>
            <a:spLocks noChangeArrowheads="1"/>
          </p:cNvSpPr>
          <p:nvPr/>
        </p:nvSpPr>
        <p:spPr bwMode="auto">
          <a:xfrm>
            <a:off x="228600" y="1231900"/>
            <a:ext cx="1543050" cy="1358900"/>
          </a:xfrm>
          <a:prstGeom prst="sun">
            <a:avLst>
              <a:gd name="adj" fmla="val 19880"/>
            </a:avLst>
          </a:prstGeom>
          <a:gradFill rotWithShape="1">
            <a:gsLst>
              <a:gs pos="0">
                <a:srgbClr val="FF0066"/>
              </a:gs>
              <a:gs pos="100000">
                <a:srgbClr val="E9EE1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72" name="WordArt 28"/>
          <p:cNvSpPr>
            <a:spLocks noChangeArrowheads="1" noChangeShapeType="1" noTextEdit="1"/>
          </p:cNvSpPr>
          <p:nvPr/>
        </p:nvSpPr>
        <p:spPr bwMode="auto">
          <a:xfrm>
            <a:off x="608013" y="1619250"/>
            <a:ext cx="674687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VNI-Times"/>
              </a:rPr>
              <a:t>Caâu 1</a:t>
            </a:r>
          </a:p>
        </p:txBody>
      </p:sp>
      <p:pic>
        <p:nvPicPr>
          <p:cNvPr id="19477" name="Picture 29" descr="Picture1"/>
          <p:cNvPicPr>
            <a:picLocks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769938"/>
            <a:ext cx="9144001" cy="9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2" name="WordArt 30"/>
          <p:cNvSpPr>
            <a:spLocks noChangeArrowheads="1" noChangeShapeType="1" noTextEdit="1"/>
          </p:cNvSpPr>
          <p:nvPr/>
        </p:nvSpPr>
        <p:spPr bwMode="auto">
          <a:xfrm>
            <a:off x="1698625" y="68263"/>
            <a:ext cx="5973763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 CHƠI : AI NHANH AI ĐÚNG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BahamasBH"/>
                <a:cs typeface="Arial" pitchFamily="34" charset="0"/>
              </a:rPr>
              <a:t> </a:t>
            </a:r>
          </a:p>
        </p:txBody>
      </p:sp>
      <p:pic>
        <p:nvPicPr>
          <p:cNvPr id="19479" name="Picture 31" descr="people008"/>
          <p:cNvPicPr>
            <a:picLocks noChangeAspect="1" noChangeArrowheads="1" noCrop="1"/>
          </p:cNvPicPr>
          <p:nvPr/>
        </p:nvPicPr>
        <p:blipFill>
          <a:blip r:embed="rId1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715000"/>
            <a:ext cx="9715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0" name="Picture 32" descr="Bellcoll">
            <a:hlinkClick r:id="" action="ppaction://hlinkshowjump?jump=firstslide"/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675" y="-157163"/>
            <a:ext cx="1652588" cy="167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33"/>
          <p:cNvGrpSpPr>
            <a:grpSpLocks/>
          </p:cNvGrpSpPr>
          <p:nvPr/>
        </p:nvGrpSpPr>
        <p:grpSpPr bwMode="auto">
          <a:xfrm>
            <a:off x="3276600" y="5445125"/>
            <a:ext cx="1752600" cy="1752600"/>
            <a:chOff x="4320" y="2928"/>
            <a:chExt cx="1104" cy="1104"/>
          </a:xfrm>
        </p:grpSpPr>
        <p:sp>
          <p:nvSpPr>
            <p:cNvPr id="19498" name="AutoShape 34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19499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 giờ</a:t>
              </a:r>
            </a:p>
          </p:txBody>
        </p:sp>
      </p:grpSp>
      <p:sp>
        <p:nvSpPr>
          <p:cNvPr id="6180" name="WordArt 36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6181" name="WordArt 37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6182" name="WordArt 38"/>
          <p:cNvSpPr>
            <a:spLocks noChangeArrowheads="1" noChangeShapeType="1" noTextEdit="1"/>
          </p:cNvSpPr>
          <p:nvPr/>
        </p:nvSpPr>
        <p:spPr bwMode="auto">
          <a:xfrm>
            <a:off x="7962900" y="3348038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6183" name="WordArt 39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6184" name="WordArt 40"/>
          <p:cNvSpPr>
            <a:spLocks noChangeArrowheads="1" noChangeShapeType="1" noTextEdit="1"/>
          </p:cNvSpPr>
          <p:nvPr/>
        </p:nvSpPr>
        <p:spPr bwMode="auto">
          <a:xfrm>
            <a:off x="8005763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6185" name="WordArt 41"/>
          <p:cNvSpPr>
            <a:spLocks noChangeArrowheads="1" noChangeShapeType="1" noTextEdit="1"/>
          </p:cNvSpPr>
          <p:nvPr/>
        </p:nvSpPr>
        <p:spPr bwMode="auto">
          <a:xfrm>
            <a:off x="7972425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6186" name="WordArt 42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6187" name="WordArt 43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6188" name="WordArt 44"/>
          <p:cNvSpPr>
            <a:spLocks noChangeArrowheads="1" noChangeShapeType="1" noTextEdit="1"/>
          </p:cNvSpPr>
          <p:nvPr/>
        </p:nvSpPr>
        <p:spPr bwMode="auto">
          <a:xfrm>
            <a:off x="7962900" y="33623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6189" name="WordArt 45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6190" name="WordArt 46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sp>
        <p:nvSpPr>
          <p:cNvPr id="6191" name="WordArt 47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11</a:t>
            </a:r>
          </a:p>
        </p:txBody>
      </p:sp>
      <p:sp>
        <p:nvSpPr>
          <p:cNvPr id="6192" name="WordArt 48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12</a:t>
            </a:r>
          </a:p>
        </p:txBody>
      </p:sp>
      <p:sp>
        <p:nvSpPr>
          <p:cNvPr id="6193" name="WordArt 49"/>
          <p:cNvSpPr>
            <a:spLocks noChangeArrowheads="1" noChangeShapeType="1" noTextEdit="1"/>
          </p:cNvSpPr>
          <p:nvPr/>
        </p:nvSpPr>
        <p:spPr bwMode="auto">
          <a:xfrm>
            <a:off x="7948613" y="335756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13</a:t>
            </a:r>
          </a:p>
        </p:txBody>
      </p:sp>
      <p:sp>
        <p:nvSpPr>
          <p:cNvPr id="6194" name="WordArt 50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14</a:t>
            </a:r>
          </a:p>
        </p:txBody>
      </p:sp>
      <p:sp>
        <p:nvSpPr>
          <p:cNvPr id="6195" name="WordArt 51"/>
          <p:cNvSpPr>
            <a:spLocks noChangeArrowheads="1" noChangeShapeType="1" noTextEdit="1"/>
          </p:cNvSpPr>
          <p:nvPr/>
        </p:nvSpPr>
        <p:spPr bwMode="auto">
          <a:xfrm>
            <a:off x="7958138" y="33766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279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t Fighter 2-DV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2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4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5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6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0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7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0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8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9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0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20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0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0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21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0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22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 nodeType="clickPar">
                      <p:stCondLst>
                        <p:cond delay="indefinite"/>
                      </p:stCondLst>
                      <p:childTnLst>
                        <p:par>
                          <p:cTn id="2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4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 nodeType="clickPar">
                      <p:stCondLst>
                        <p:cond delay="indefinite"/>
                      </p:stCondLst>
                      <p:childTnLst>
                        <p:par>
                          <p:cTn id="2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0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044" grpId="0" animBg="1"/>
      <p:bldP spid="8" grpId="0" animBg="1"/>
      <p:bldP spid="15" grpId="0" animBg="1"/>
      <p:bldP spid="6171" grpId="0" animBg="1"/>
      <p:bldP spid="6171" grpId="1" animBg="1"/>
      <p:bldP spid="6172" grpId="0" animBg="1"/>
      <p:bldP spid="6180" grpId="0" animBg="1"/>
      <p:bldP spid="6180" grpId="1" animBg="1"/>
      <p:bldP spid="6181" grpId="0" animBg="1"/>
      <p:bldP spid="6181" grpId="1" animBg="1"/>
      <p:bldP spid="6182" grpId="0" animBg="1"/>
      <p:bldP spid="6182" grpId="1" animBg="1"/>
      <p:bldP spid="6183" grpId="0" animBg="1"/>
      <p:bldP spid="6183" grpId="1" animBg="1"/>
      <p:bldP spid="6184" grpId="0" animBg="1"/>
      <p:bldP spid="6184" grpId="1" animBg="1"/>
      <p:bldP spid="6185" grpId="0" animBg="1"/>
      <p:bldP spid="6185" grpId="1" animBg="1"/>
      <p:bldP spid="6186" grpId="0" animBg="1"/>
      <p:bldP spid="6186" grpId="1" animBg="1"/>
      <p:bldP spid="6187" grpId="0" animBg="1"/>
      <p:bldP spid="6187" grpId="1" animBg="1"/>
      <p:bldP spid="6188" grpId="0" animBg="1"/>
      <p:bldP spid="6188" grpId="1" animBg="1"/>
      <p:bldP spid="6189" grpId="0" animBg="1"/>
      <p:bldP spid="6189" grpId="1" animBg="1"/>
      <p:bldP spid="6190" grpId="0" animBg="1"/>
      <p:bldP spid="6190" grpId="1" animBg="1"/>
      <p:bldP spid="6191" grpId="0" animBg="1"/>
      <p:bldP spid="6191" grpId="1" animBg="1"/>
      <p:bldP spid="6192" grpId="0" animBg="1"/>
      <p:bldP spid="6192" grpId="1" animBg="1"/>
      <p:bldP spid="6193" grpId="0" animBg="1"/>
      <p:bldP spid="6193" grpId="1" animBg="1"/>
      <p:bldP spid="6194" grpId="0" animBg="1"/>
      <p:bldP spid="6194" grpId="1" animBg="1"/>
      <p:bldP spid="6195" grpId="0" animBg="1"/>
      <p:bldP spid="619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51"/>
          <p:cNvSpPr>
            <a:spLocks noChangeArrowheads="1"/>
          </p:cNvSpPr>
          <p:nvPr/>
        </p:nvSpPr>
        <p:spPr bwMode="auto">
          <a:xfrm>
            <a:off x="1905000" y="849313"/>
            <a:ext cx="6858000" cy="1468437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25%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40.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483" name="Group 51"/>
          <p:cNvGrpSpPr>
            <a:grpSpLocks/>
          </p:cNvGrpSpPr>
          <p:nvPr/>
        </p:nvGrpSpPr>
        <p:grpSpPr bwMode="auto">
          <a:xfrm>
            <a:off x="196850" y="14288"/>
            <a:ext cx="320675" cy="6858000"/>
            <a:chOff x="202295" y="-322943"/>
            <a:chExt cx="319314" cy="7180943"/>
          </a:xfrm>
        </p:grpSpPr>
        <p:sp>
          <p:nvSpPr>
            <p:cNvPr id="10" name="Rectangle 9"/>
            <p:cNvSpPr/>
            <p:nvPr/>
          </p:nvSpPr>
          <p:spPr bwMode="auto">
            <a:xfrm>
              <a:off x="202295" y="-322943"/>
              <a:ext cx="319314" cy="7165982"/>
            </a:xfrm>
            <a:prstGeom prst="rect">
              <a:avLst/>
            </a:prstGeom>
            <a:solidFill>
              <a:schemeClr val="tx2">
                <a:lumMod val="95000"/>
                <a:lumOff val="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2000">
                <a:latin typeface=".VnTime" pitchFamily="34" charset="0"/>
              </a:endParaRPr>
            </a:p>
          </p:txBody>
        </p:sp>
        <p:sp>
          <p:nvSpPr>
            <p:cNvPr id="20526" name="Rectangle 10"/>
            <p:cNvSpPr>
              <a:spLocks noChangeArrowheads="1"/>
            </p:cNvSpPr>
            <p:nvPr/>
          </p:nvSpPr>
          <p:spPr bwMode="auto">
            <a:xfrm>
              <a:off x="238583" y="-322943"/>
              <a:ext cx="228600" cy="7166429"/>
            </a:xfrm>
            <a:prstGeom prst="rect">
              <a:avLst/>
            </a:prstGeom>
            <a:solidFill>
              <a:srgbClr val="0066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000">
                <a:latin typeface=".VnTime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324014" y="-307983"/>
              <a:ext cx="75877" cy="7165983"/>
            </a:xfrm>
            <a:prstGeom prst="rect">
              <a:avLst/>
            </a:prstGeom>
            <a:solidFill>
              <a:srgbClr val="A3C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200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.VnTime" pitchFamily="34" charset="0"/>
              </a:endParaRPr>
            </a:p>
          </p:txBody>
        </p:sp>
      </p:grpSp>
      <p:sp>
        <p:nvSpPr>
          <p:cNvPr id="3" name="AutoShape 51"/>
          <p:cNvSpPr>
            <a:spLocks noChangeArrowheads="1"/>
          </p:cNvSpPr>
          <p:nvPr/>
        </p:nvSpPr>
        <p:spPr bwMode="auto">
          <a:xfrm>
            <a:off x="1747838" y="2679700"/>
            <a:ext cx="5030787" cy="6731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en-US" dirty="0"/>
          </a:p>
        </p:txBody>
      </p:sp>
      <p:pic>
        <p:nvPicPr>
          <p:cNvPr id="39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29384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8" y="2716213"/>
            <a:ext cx="1500187" cy="80168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623888" y="2789238"/>
            <a:ext cx="817562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1044" name="WordArt 226"/>
          <p:cNvSpPr>
            <a:spLocks noChangeArrowheads="1" noChangeShapeType="1" noTextEdit="1"/>
          </p:cNvSpPr>
          <p:nvPr/>
        </p:nvSpPr>
        <p:spPr bwMode="auto">
          <a:xfrm>
            <a:off x="830263" y="2901950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a</a:t>
            </a:r>
          </a:p>
        </p:txBody>
      </p:sp>
      <p:sp>
        <p:nvSpPr>
          <p:cNvPr id="4" name="AutoShape 51"/>
          <p:cNvSpPr>
            <a:spLocks noChangeArrowheads="1"/>
          </p:cNvSpPr>
          <p:nvPr/>
        </p:nvSpPr>
        <p:spPr bwMode="auto">
          <a:xfrm>
            <a:off x="1728788" y="3670300"/>
            <a:ext cx="5045075" cy="6731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160</a:t>
            </a:r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39290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3706813"/>
            <a:ext cx="1500187" cy="80168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604838" y="3779838"/>
            <a:ext cx="817562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8" name="WordArt 226"/>
          <p:cNvSpPr>
            <a:spLocks noChangeArrowheads="1" noChangeShapeType="1" noTextEdit="1"/>
          </p:cNvSpPr>
          <p:nvPr/>
        </p:nvSpPr>
        <p:spPr bwMode="auto">
          <a:xfrm>
            <a:off x="811213" y="3892550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b</a:t>
            </a:r>
          </a:p>
        </p:txBody>
      </p:sp>
      <p:sp>
        <p:nvSpPr>
          <p:cNvPr id="9" name="AutoShape 51"/>
          <p:cNvSpPr>
            <a:spLocks noChangeArrowheads="1"/>
          </p:cNvSpPr>
          <p:nvPr/>
        </p:nvSpPr>
        <p:spPr bwMode="auto">
          <a:xfrm>
            <a:off x="1728788" y="4660900"/>
            <a:ext cx="5045075" cy="6731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1600</a:t>
            </a:r>
            <a:endParaRPr lang="en-US" dirty="0"/>
          </a:p>
        </p:txBody>
      </p:sp>
      <p:pic>
        <p:nvPicPr>
          <p:cNvPr id="11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49196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4697413"/>
            <a:ext cx="1500187" cy="80168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604838" y="4770438"/>
            <a:ext cx="817562" cy="612775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 sz="2000">
              <a:latin typeface=".VnTime" pitchFamily="34" charset="0"/>
            </a:endParaRPr>
          </a:p>
        </p:txBody>
      </p:sp>
      <p:sp>
        <p:nvSpPr>
          <p:cNvPr id="15" name="WordArt 226"/>
          <p:cNvSpPr>
            <a:spLocks noChangeArrowheads="1" noChangeShapeType="1" noTextEdit="1"/>
          </p:cNvSpPr>
          <p:nvPr/>
        </p:nvSpPr>
        <p:spPr bwMode="auto">
          <a:xfrm>
            <a:off x="811213" y="4883150"/>
            <a:ext cx="460375" cy="3873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c</a:t>
            </a:r>
          </a:p>
        </p:txBody>
      </p:sp>
      <p:pic>
        <p:nvPicPr>
          <p:cNvPr id="17" name="Picture 37" descr="Blue_chapterlis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5910263"/>
            <a:ext cx="593725" cy="35083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5" name="AutoShape 27"/>
          <p:cNvSpPr>
            <a:spLocks noChangeArrowheads="1"/>
          </p:cNvSpPr>
          <p:nvPr/>
        </p:nvSpPr>
        <p:spPr bwMode="auto">
          <a:xfrm>
            <a:off x="544513" y="1031875"/>
            <a:ext cx="1543050" cy="1358900"/>
          </a:xfrm>
          <a:prstGeom prst="sun">
            <a:avLst>
              <a:gd name="adj" fmla="val 19880"/>
            </a:avLst>
          </a:prstGeom>
          <a:gradFill rotWithShape="1">
            <a:gsLst>
              <a:gs pos="0">
                <a:srgbClr val="FF0066"/>
              </a:gs>
              <a:gs pos="100000">
                <a:srgbClr val="E9EE1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96" name="WordArt 28"/>
          <p:cNvSpPr>
            <a:spLocks noChangeArrowheads="1" noChangeShapeType="1" noTextEdit="1"/>
          </p:cNvSpPr>
          <p:nvPr/>
        </p:nvSpPr>
        <p:spPr bwMode="auto">
          <a:xfrm>
            <a:off x="962025" y="1400175"/>
            <a:ext cx="685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VNI-Times"/>
              </a:rPr>
              <a:t>Caâu 2</a:t>
            </a:r>
          </a:p>
        </p:txBody>
      </p:sp>
      <p:pic>
        <p:nvPicPr>
          <p:cNvPr id="20502" name="Picture 29" descr="Picture1"/>
          <p:cNvPicPr>
            <a:picLocks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755650"/>
            <a:ext cx="9144001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7" name="WordArt 30"/>
          <p:cNvSpPr>
            <a:spLocks noChangeArrowheads="1" noChangeShapeType="1" noTextEdit="1"/>
          </p:cNvSpPr>
          <p:nvPr/>
        </p:nvSpPr>
        <p:spPr bwMode="auto">
          <a:xfrm>
            <a:off x="1638300" y="26988"/>
            <a:ext cx="5973763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 CHƠI : AI NHANH AI ĐÚNG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BahamasBH"/>
                <a:cs typeface="Arial" pitchFamily="34" charset="0"/>
              </a:rPr>
              <a:t> </a:t>
            </a:r>
          </a:p>
        </p:txBody>
      </p:sp>
      <p:pic>
        <p:nvPicPr>
          <p:cNvPr id="20504" name="Picture 31" descr="people008"/>
          <p:cNvPicPr>
            <a:picLocks noChangeAspect="1" noChangeArrowheads="1" noCrop="1"/>
          </p:cNvPicPr>
          <p:nvPr/>
        </p:nvPicPr>
        <p:blipFill>
          <a:blip r:embed="rId1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715000"/>
            <a:ext cx="9715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5" name="Picture 32" descr="Bellcoll">
            <a:hlinkClick r:id="" action="ppaction://hlinkshowjump?jump=firstslide"/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-185738"/>
            <a:ext cx="1652588" cy="167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1" name="WordArt 33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7202" name="WordArt 34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7203" name="WordArt 35"/>
          <p:cNvSpPr>
            <a:spLocks noChangeArrowheads="1" noChangeShapeType="1" noTextEdit="1"/>
          </p:cNvSpPr>
          <p:nvPr/>
        </p:nvSpPr>
        <p:spPr bwMode="auto">
          <a:xfrm>
            <a:off x="7748588" y="29718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7204" name="WordArt 36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7205" name="WordArt 37"/>
          <p:cNvSpPr>
            <a:spLocks noChangeArrowheads="1" noChangeShapeType="1" noTextEdit="1"/>
          </p:cNvSpPr>
          <p:nvPr/>
        </p:nvSpPr>
        <p:spPr bwMode="auto">
          <a:xfrm>
            <a:off x="7791450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7206" name="WordArt 38"/>
          <p:cNvSpPr>
            <a:spLocks noChangeArrowheads="1" noChangeShapeType="1" noTextEdit="1"/>
          </p:cNvSpPr>
          <p:nvPr/>
        </p:nvSpPr>
        <p:spPr bwMode="auto">
          <a:xfrm>
            <a:off x="7758113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7207" name="WordArt 39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7208" name="WordArt 40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7209" name="WordArt 41"/>
          <p:cNvSpPr>
            <a:spLocks noChangeArrowheads="1" noChangeShapeType="1" noTextEdit="1"/>
          </p:cNvSpPr>
          <p:nvPr/>
        </p:nvSpPr>
        <p:spPr bwMode="auto">
          <a:xfrm>
            <a:off x="7748588" y="2986088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7210" name="WordArt 42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7211" name="WordArt 43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sp>
        <p:nvSpPr>
          <p:cNvPr id="7212" name="WordArt 44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11</a:t>
            </a:r>
          </a:p>
        </p:txBody>
      </p:sp>
      <p:sp>
        <p:nvSpPr>
          <p:cNvPr id="7213" name="WordArt 45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12</a:t>
            </a:r>
          </a:p>
        </p:txBody>
      </p:sp>
      <p:sp>
        <p:nvSpPr>
          <p:cNvPr id="7214" name="WordArt 46"/>
          <p:cNvSpPr>
            <a:spLocks noChangeArrowheads="1" noChangeShapeType="1" noTextEdit="1"/>
          </p:cNvSpPr>
          <p:nvPr/>
        </p:nvSpPr>
        <p:spPr bwMode="auto">
          <a:xfrm>
            <a:off x="7734300" y="29813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13</a:t>
            </a:r>
          </a:p>
        </p:txBody>
      </p:sp>
      <p:sp>
        <p:nvSpPr>
          <p:cNvPr id="7215" name="WordArt 47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14</a:t>
            </a:r>
          </a:p>
        </p:txBody>
      </p:sp>
      <p:sp>
        <p:nvSpPr>
          <p:cNvPr id="7216" name="WordArt 48"/>
          <p:cNvSpPr>
            <a:spLocks noChangeArrowheads="1" noChangeShapeType="1" noTextEdit="1"/>
          </p:cNvSpPr>
          <p:nvPr/>
        </p:nvSpPr>
        <p:spPr bwMode="auto">
          <a:xfrm>
            <a:off x="7743825" y="30003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15</a:t>
            </a:r>
          </a:p>
        </p:txBody>
      </p:sp>
      <p:grpSp>
        <p:nvGrpSpPr>
          <p:cNvPr id="25" name="Group 49"/>
          <p:cNvGrpSpPr>
            <a:grpSpLocks/>
          </p:cNvGrpSpPr>
          <p:nvPr/>
        </p:nvGrpSpPr>
        <p:grpSpPr bwMode="auto">
          <a:xfrm>
            <a:off x="7121525" y="4103688"/>
            <a:ext cx="1752600" cy="1752600"/>
            <a:chOff x="4320" y="2928"/>
            <a:chExt cx="1104" cy="1104"/>
          </a:xfrm>
        </p:grpSpPr>
        <p:sp>
          <p:nvSpPr>
            <p:cNvPr id="20523" name="AutoShape 50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20524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 giờ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0689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t Fighter 2-DV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7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7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2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3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4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6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3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7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8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3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9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3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20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3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21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3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22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 nodeType="clickPar">
                      <p:stCondLst>
                        <p:cond delay="indefinite"/>
                      </p:stCondLst>
                      <p:childTnLst>
                        <p:par>
                          <p:cTn id="2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 nodeType="clickPar">
                      <p:stCondLst>
                        <p:cond delay="indefinite"/>
                      </p:stCondLst>
                      <p:childTnLst>
                        <p:par>
                          <p:cTn id="2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3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8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043" grpId="0" animBg="1"/>
      <p:bldP spid="1044" grpId="0" animBg="1"/>
      <p:bldP spid="4" grpId="0" animBg="1"/>
      <p:bldP spid="4" grpId="1" animBg="1"/>
      <p:bldP spid="7" grpId="0" animBg="1"/>
      <p:bldP spid="8" grpId="0" animBg="1"/>
      <p:bldP spid="13" grpId="0" animBg="1"/>
      <p:bldP spid="15" grpId="0" animBg="1"/>
      <p:bldP spid="7195" grpId="0" animBg="1"/>
      <p:bldP spid="7195" grpId="1" animBg="1"/>
      <p:bldP spid="7196" grpId="0" animBg="1"/>
      <p:bldP spid="7201" grpId="0" animBg="1"/>
      <p:bldP spid="7201" grpId="1" animBg="1"/>
      <p:bldP spid="7202" grpId="0" animBg="1"/>
      <p:bldP spid="7202" grpId="1" animBg="1"/>
      <p:bldP spid="7203" grpId="0" animBg="1"/>
      <p:bldP spid="7203" grpId="1" animBg="1"/>
      <p:bldP spid="7204" grpId="0" animBg="1"/>
      <p:bldP spid="7204" grpId="1" animBg="1"/>
      <p:bldP spid="7205" grpId="0" animBg="1"/>
      <p:bldP spid="7205" grpId="1" animBg="1"/>
      <p:bldP spid="7206" grpId="0" animBg="1"/>
      <p:bldP spid="7206" grpId="1" animBg="1"/>
      <p:bldP spid="7207" grpId="0" animBg="1"/>
      <p:bldP spid="7207" grpId="1" animBg="1"/>
      <p:bldP spid="7208" grpId="0" animBg="1"/>
      <p:bldP spid="7208" grpId="1" animBg="1"/>
      <p:bldP spid="7209" grpId="0" animBg="1"/>
      <p:bldP spid="7209" grpId="1" animBg="1"/>
      <p:bldP spid="7210" grpId="0" animBg="1"/>
      <p:bldP spid="7210" grpId="1" animBg="1"/>
      <p:bldP spid="7211" grpId="0" animBg="1"/>
      <p:bldP spid="7211" grpId="1" animBg="1"/>
      <p:bldP spid="7212" grpId="0" animBg="1"/>
      <p:bldP spid="7212" grpId="1" animBg="1"/>
      <p:bldP spid="7213" grpId="0" animBg="1"/>
      <p:bldP spid="7213" grpId="1" animBg="1"/>
      <p:bldP spid="7214" grpId="0" animBg="1"/>
      <p:bldP spid="7214" grpId="1" animBg="1"/>
      <p:bldP spid="7215" grpId="0" animBg="1"/>
      <p:bldP spid="7215" grpId="1" animBg="1"/>
      <p:bldP spid="7216" grpId="0" animBg="1"/>
      <p:bldP spid="721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BORBS0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7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2081">
            <a:off x="6270625" y="2819400"/>
            <a:ext cx="28733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8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74745">
            <a:off x="4724400" y="32766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9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19780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0" descr="image04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14800"/>
            <a:ext cx="2590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WordArt 7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66103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BÌNH CHỌN </a:t>
            </a:r>
          </a:p>
        </p:txBody>
      </p:sp>
    </p:spTree>
    <p:extLst>
      <p:ext uri="{BB962C8B-B14F-4D97-AF65-F5344CB8AC3E}">
        <p14:creationId xmlns:p14="http://schemas.microsoft.com/office/powerpoint/2010/main" val="219033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student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4365625"/>
            <a:ext cx="46767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068469" y="4407694"/>
            <a:ext cx="1612900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17" descr="bird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5" y="4048125"/>
            <a:ext cx="1808163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242300" y="456565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10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142647">
            <a:off x="6943726" y="5176837"/>
            <a:ext cx="1611312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12" descr="POINSET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11860">
            <a:off x="8415338" y="4724400"/>
            <a:ext cx="16129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WordArt 11"/>
          <p:cNvSpPr>
            <a:spLocks noChangeArrowheads="1" noChangeShapeType="1" noTextEdit="1"/>
          </p:cNvSpPr>
          <p:nvPr/>
        </p:nvSpPr>
        <p:spPr bwMode="auto">
          <a:xfrm>
            <a:off x="685800" y="1447800"/>
            <a:ext cx="729615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TIẾT HỌC KẾT THÚC</a:t>
            </a:r>
          </a:p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CHÚC THẦY CÔ VÀ CÁC EM SỨC KHỎE !</a:t>
            </a:r>
          </a:p>
        </p:txBody>
      </p:sp>
    </p:spTree>
    <p:extLst>
      <p:ext uri="{BB962C8B-B14F-4D97-AF65-F5344CB8AC3E}">
        <p14:creationId xmlns:p14="http://schemas.microsoft.com/office/powerpoint/2010/main" val="3995829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4.44444E-6 C 0.00191 -0.00116 -0.24618 -0.00232 -0.24583 -0.00556 C -0.24548 -0.0088 0.25348 -0.01575 0.25209 -0.01945 C 0.2507 -0.02315 -0.21111 -0.02639 -0.25416 -0.02778 C -0.29722 -0.02917 -0.15173 -0.02848 -0.00625 -0.02778 " pathEditMode="relative" ptsTypes="aaaaA">
                                      <p:cBhvr>
                                        <p:cTn id="13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1066800" y="152400"/>
            <a:ext cx="7848600" cy="792163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dirty="0" err="1" smtClean="0">
                <a:latin typeface="Times New Roman" pitchFamily="18" charset="0"/>
              </a:rPr>
              <a:t>Thứ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tư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ngày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23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tháng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1 </a:t>
            </a:r>
            <a:r>
              <a:rPr lang="en-US" sz="3600" b="1" dirty="0" err="1" smtClean="0">
                <a:latin typeface="Times New Roman" pitchFamily="18" charset="0"/>
              </a:rPr>
              <a:t>năm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2019</a:t>
            </a:r>
            <a:r>
              <a:rPr lang="en-US" sz="3600" b="1" dirty="0" smtClean="0">
                <a:latin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</a:rPr>
            </a:br>
            <a:r>
              <a:rPr lang="en-US" sz="3600" b="1" u="sng" dirty="0" err="1" smtClean="0">
                <a:latin typeface="Times New Roman" pitchFamily="18" charset="0"/>
              </a:rPr>
              <a:t>Toán</a:t>
            </a:r>
            <a:r>
              <a:rPr lang="en-US" sz="36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382984" name="AutoShape 8"/>
          <p:cNvSpPr>
            <a:spLocks noChangeArrowheads="1"/>
          </p:cNvSpPr>
          <p:nvPr/>
        </p:nvSpPr>
        <p:spPr bwMode="auto">
          <a:xfrm>
            <a:off x="3352800" y="1349448"/>
            <a:ext cx="3369212" cy="1828800"/>
          </a:xfrm>
          <a:prstGeom prst="star24">
            <a:avLst>
              <a:gd name="adj" fmla="val 37500"/>
            </a:avLst>
          </a:prstGeom>
          <a:solidFill>
            <a:srgbClr val="59D379"/>
          </a:solidFill>
          <a:ln w="9525" cap="rnd">
            <a:solidFill>
              <a:srgbClr val="FFFF00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3200" b="1" dirty="0">
                <a:solidFill>
                  <a:srgbClr val="FF0066"/>
                </a:solidFill>
                <a:latin typeface="Times New Roman" pitchFamily="18" charset="0"/>
              </a:rPr>
              <a:t>KHỞI ĐỘNG</a:t>
            </a:r>
          </a:p>
        </p:txBody>
      </p:sp>
      <p:pic>
        <p:nvPicPr>
          <p:cNvPr id="6" name="Picture 5" descr="hdc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65275"/>
            <a:ext cx="1981200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0" y="3256746"/>
            <a:ext cx="7848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: 10%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1%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43200" y="4210853"/>
            <a:ext cx="327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1%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23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2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84" grpId="0" animBg="1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1066800" y="152400"/>
            <a:ext cx="7848600" cy="792163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dirty="0" err="1" smtClean="0">
                <a:latin typeface="Times New Roman" pitchFamily="18" charset="0"/>
              </a:rPr>
              <a:t>Thứ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tư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ngày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23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tháng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1 </a:t>
            </a:r>
            <a:r>
              <a:rPr lang="en-US" sz="3600" b="1" dirty="0" err="1" smtClean="0">
                <a:latin typeface="Times New Roman" pitchFamily="18" charset="0"/>
              </a:rPr>
              <a:t>năm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</a:rPr>
              <a:t>2019</a:t>
            </a:r>
            <a:r>
              <a:rPr lang="en-US" sz="3600" b="1" dirty="0" smtClean="0">
                <a:latin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</a:rPr>
            </a:br>
            <a:r>
              <a:rPr lang="en-US" sz="3600" b="1" u="sng" dirty="0" err="1" smtClean="0">
                <a:latin typeface="Times New Roman" pitchFamily="18" charset="0"/>
              </a:rPr>
              <a:t>Toán</a:t>
            </a:r>
            <a:r>
              <a:rPr lang="en-US" sz="36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382984" name="AutoShape 8"/>
          <p:cNvSpPr>
            <a:spLocks noChangeArrowheads="1"/>
          </p:cNvSpPr>
          <p:nvPr/>
        </p:nvSpPr>
        <p:spPr bwMode="auto">
          <a:xfrm>
            <a:off x="3352800" y="1349448"/>
            <a:ext cx="3369212" cy="1828800"/>
          </a:xfrm>
          <a:prstGeom prst="star24">
            <a:avLst>
              <a:gd name="adj" fmla="val 37500"/>
            </a:avLst>
          </a:prstGeom>
          <a:solidFill>
            <a:srgbClr val="59D379"/>
          </a:solidFill>
          <a:ln w="9525" cap="rnd">
            <a:solidFill>
              <a:srgbClr val="FFFF00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3200" b="1" dirty="0">
                <a:solidFill>
                  <a:srgbClr val="FF0066"/>
                </a:solidFill>
                <a:latin typeface="Times New Roman" pitchFamily="18" charset="0"/>
              </a:rPr>
              <a:t>KHỞI ĐỘNG</a:t>
            </a:r>
          </a:p>
        </p:txBody>
      </p:sp>
      <p:pic>
        <p:nvPicPr>
          <p:cNvPr id="6" name="Picture 5" descr="hdc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65275"/>
            <a:ext cx="1981200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0" y="3256746"/>
            <a:ext cx="81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: 25%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100.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0400" y="3937388"/>
            <a:ext cx="327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400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06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848600" cy="79216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            </a:t>
            </a:r>
            <a:r>
              <a:rPr lang="en-US" sz="3100" b="1" dirty="0" err="1" smtClean="0">
                <a:latin typeface="Times New Roman" pitchFamily="18" charset="0"/>
              </a:rPr>
              <a:t>Thứ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tư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ngày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23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tháng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1 </a:t>
            </a:r>
            <a:r>
              <a:rPr lang="en-US" sz="3100" b="1" dirty="0" err="1" smtClean="0">
                <a:latin typeface="Times New Roman" pitchFamily="18" charset="0"/>
              </a:rPr>
              <a:t>năm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2019</a:t>
            </a:r>
            <a:r>
              <a:rPr lang="en-US" sz="3100" b="1" dirty="0">
                <a:latin typeface="Times New Roman" pitchFamily="18" charset="0"/>
              </a:rPr>
              <a:t/>
            </a:r>
            <a:br>
              <a:rPr lang="en-US" sz="3100" b="1" dirty="0">
                <a:latin typeface="Times New Roman" pitchFamily="18" charset="0"/>
              </a:rPr>
            </a:b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Toán</a:t>
            </a:r>
            <a:r>
              <a:rPr lang="en-US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5124" name="Text Box 15"/>
          <p:cNvSpPr txBox="1">
            <a:spLocks noChangeArrowheads="1"/>
          </p:cNvSpPr>
          <p:nvPr/>
        </p:nvSpPr>
        <p:spPr bwMode="auto">
          <a:xfrm>
            <a:off x="1711325" y="609600"/>
            <a:ext cx="75088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51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Giải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toán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tỉ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số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phần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trăm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(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) (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2)</a:t>
            </a:r>
            <a:endParaRPr lang="en-US" sz="2800" b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125" name="Text Box 15"/>
          <p:cNvSpPr txBox="1">
            <a:spLocks noChangeArrowheads="1"/>
          </p:cNvSpPr>
          <p:nvPr/>
        </p:nvSpPr>
        <p:spPr bwMode="auto">
          <a:xfrm>
            <a:off x="896655" y="1718381"/>
            <a:ext cx="8402875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HĐ2: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Giải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bài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toán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sau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: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Số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sinh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nữ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của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Trường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Tiểu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Trần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Quốc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Toản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là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357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em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,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chiếm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51%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số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sinh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toàn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trường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.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Hỏi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Trường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Tiểu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Trần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Quốc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Toản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có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bao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nhiêu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sinh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? </a:t>
            </a:r>
            <a:endParaRPr lang="en-US" altLang="en-US" sz="28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1527175" y="1061808"/>
            <a:ext cx="762000" cy="6858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2133600" y="1173727"/>
            <a:ext cx="518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latin typeface="Times New Roman" pitchFamily="18" charset="0"/>
              </a:rPr>
              <a:t> B</a:t>
            </a:r>
            <a:r>
              <a:rPr lang="en-US" altLang="en-US" sz="2400" dirty="0" smtClean="0">
                <a:latin typeface="Times New Roman" pitchFamily="18" charset="0"/>
              </a:rPr>
              <a:t>.</a:t>
            </a:r>
            <a:r>
              <a:rPr lang="en-US" altLang="en-US" sz="2400" b="1" dirty="0" smtClean="0">
                <a:latin typeface="Times New Roman" pitchFamily="18" charset="0"/>
              </a:rPr>
              <a:t>HOẠT </a:t>
            </a:r>
            <a:r>
              <a:rPr lang="en-US" altLang="en-US" sz="2400" b="1" dirty="0">
                <a:latin typeface="Times New Roman" pitchFamily="18" charset="0"/>
              </a:rPr>
              <a:t>ĐỘNG </a:t>
            </a:r>
            <a:r>
              <a:rPr lang="en-US" altLang="en-US" sz="2400" b="1" dirty="0" smtClean="0">
                <a:latin typeface="Times New Roman" pitchFamily="18" charset="0"/>
              </a:rPr>
              <a:t>THỰC HÀNH</a:t>
            </a:r>
            <a:endParaRPr lang="en-US" altLang="en-US" sz="2400" b="1" dirty="0">
              <a:latin typeface="Times New Roman" pitchFamily="18" charset="0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5" y="1433724"/>
            <a:ext cx="878910" cy="916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43000" y="4419600"/>
            <a:ext cx="7543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: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: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16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7" grpId="0" animBg="1"/>
      <p:bldP spid="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304800" y="152400"/>
            <a:ext cx="8402875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HĐ2: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Giải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bài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toán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sau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: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Số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sinh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nữ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của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Trường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Tiểu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Trần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Quốc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Toản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là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357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em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,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chiếm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51%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số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sinh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toàn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trường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.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Hỏi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Trường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Tiểu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Trần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Quốc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Toản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có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bao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nhiêu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sinh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? </a:t>
            </a:r>
            <a:endParaRPr lang="en-US" altLang="en-US" sz="28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533400" y="2636566"/>
            <a:ext cx="8402875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u="sng" dirty="0" err="1" smtClean="0">
                <a:solidFill>
                  <a:srgbClr val="0070C0"/>
                </a:solidFill>
                <a:latin typeface="Times New Roman" pitchFamily="18" charset="0"/>
              </a:rPr>
              <a:t>Bài</a:t>
            </a:r>
            <a:r>
              <a:rPr lang="en-US" altLang="en-US" sz="2800" b="1" u="sng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0070C0"/>
                </a:solidFill>
                <a:latin typeface="Times New Roman" pitchFamily="18" charset="0"/>
              </a:rPr>
              <a:t>giải</a:t>
            </a:r>
            <a:r>
              <a:rPr lang="en-US" altLang="en-US" sz="2800" b="1" u="sng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: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Số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sinh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Trường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Tiểu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Trần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Quốc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Toản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có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là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: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357 : 51 x 100 = 700 (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sinh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)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       </a:t>
            </a:r>
            <a:r>
              <a:rPr lang="en-US" altLang="en-US" sz="2800" b="1" u="sng" dirty="0" err="1" smtClean="0">
                <a:solidFill>
                  <a:srgbClr val="0070C0"/>
                </a:solidFill>
                <a:latin typeface="Times New Roman" pitchFamily="18" charset="0"/>
              </a:rPr>
              <a:t>Đáp</a:t>
            </a:r>
            <a:r>
              <a:rPr lang="en-US" altLang="en-US" sz="2800" b="1" u="sng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0070C0"/>
                </a:solidFill>
                <a:latin typeface="Times New Roman" pitchFamily="18" charset="0"/>
              </a:rPr>
              <a:t>số</a:t>
            </a:r>
            <a:r>
              <a:rPr lang="en-US" altLang="en-US" sz="2800" b="1" u="sng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: 700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sinh</a:t>
            </a:r>
            <a:endParaRPr lang="en-US" altLang="en-US" sz="28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73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848600" cy="79216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            </a:t>
            </a:r>
            <a:r>
              <a:rPr lang="en-US" sz="3100" b="1" dirty="0" err="1" smtClean="0">
                <a:latin typeface="Times New Roman" pitchFamily="18" charset="0"/>
              </a:rPr>
              <a:t>Thứ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tư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ngày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23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tháng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1 </a:t>
            </a:r>
            <a:r>
              <a:rPr lang="en-US" sz="3100" b="1" dirty="0" err="1" smtClean="0">
                <a:latin typeface="Times New Roman" pitchFamily="18" charset="0"/>
              </a:rPr>
              <a:t>năm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2019</a:t>
            </a:r>
            <a:r>
              <a:rPr lang="en-US" sz="3100" b="1" dirty="0">
                <a:latin typeface="Times New Roman" pitchFamily="18" charset="0"/>
              </a:rPr>
              <a:t/>
            </a:r>
            <a:br>
              <a:rPr lang="en-US" sz="3100" b="1" dirty="0">
                <a:latin typeface="Times New Roman" pitchFamily="18" charset="0"/>
              </a:rPr>
            </a:b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Toán</a:t>
            </a:r>
            <a:r>
              <a:rPr lang="en-US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5124" name="Text Box 15"/>
          <p:cNvSpPr txBox="1">
            <a:spLocks noChangeArrowheads="1"/>
          </p:cNvSpPr>
          <p:nvPr/>
        </p:nvSpPr>
        <p:spPr bwMode="auto">
          <a:xfrm>
            <a:off x="1711325" y="609600"/>
            <a:ext cx="75088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51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Giải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toán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tỉ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số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phần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trăm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(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) (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2)</a:t>
            </a:r>
            <a:endParaRPr lang="en-US" sz="2800" b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125" name="Text Box 15"/>
          <p:cNvSpPr txBox="1">
            <a:spLocks noChangeArrowheads="1"/>
          </p:cNvSpPr>
          <p:nvPr/>
        </p:nvSpPr>
        <p:spPr bwMode="auto">
          <a:xfrm>
            <a:off x="1" y="1718381"/>
            <a:ext cx="929953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           HĐ3: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Giải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bài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toán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sau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: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Một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cửa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hàng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trong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tháng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tư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phải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nộp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thuế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mất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12 000 000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đồng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(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bằng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10%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tổng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doanh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thu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).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Hỏi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doanh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thu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của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cửa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hàng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trong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tháng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đó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là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bao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nhiêu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tiền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?</a:t>
            </a:r>
            <a:endParaRPr lang="en-US" altLang="en-US" sz="28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7" name="Diamond 6"/>
          <p:cNvSpPr/>
          <p:nvPr/>
        </p:nvSpPr>
        <p:spPr>
          <a:xfrm>
            <a:off x="1527175" y="1061808"/>
            <a:ext cx="762000" cy="6858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2133600" y="1173727"/>
            <a:ext cx="518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latin typeface="Times New Roman" pitchFamily="18" charset="0"/>
              </a:rPr>
              <a:t> B</a:t>
            </a:r>
            <a:r>
              <a:rPr lang="en-US" altLang="en-US" sz="2400" dirty="0" smtClean="0">
                <a:latin typeface="Times New Roman" pitchFamily="18" charset="0"/>
              </a:rPr>
              <a:t>.</a:t>
            </a:r>
            <a:r>
              <a:rPr lang="en-US" altLang="en-US" sz="2400" b="1" dirty="0" smtClean="0">
                <a:latin typeface="Times New Roman" pitchFamily="18" charset="0"/>
              </a:rPr>
              <a:t>HOẠT </a:t>
            </a:r>
            <a:r>
              <a:rPr lang="en-US" altLang="en-US" sz="2400" b="1" dirty="0">
                <a:latin typeface="Times New Roman" pitchFamily="18" charset="0"/>
              </a:rPr>
              <a:t>ĐỘNG </a:t>
            </a:r>
            <a:r>
              <a:rPr lang="en-US" altLang="en-US" sz="2400" b="1" dirty="0" smtClean="0">
                <a:latin typeface="Times New Roman" pitchFamily="18" charset="0"/>
              </a:rPr>
              <a:t>THỰC HÀNH</a:t>
            </a:r>
            <a:endParaRPr lang="en-US" altLang="en-US" sz="2400" b="1" dirty="0">
              <a:latin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5392"/>
            <a:ext cx="9906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8200" y="4038600"/>
            <a:ext cx="662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: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: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02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0" y="152400"/>
            <a:ext cx="929953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           HĐ3: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Giải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bài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toán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sau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: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Một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cửa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hàng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trong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tháng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tư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phải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nộp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thuế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mất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12 000 000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đồng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(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bằng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10%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tổng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doanh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thu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).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Hỏi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doanh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thu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của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cửa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hàng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trong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tháng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đó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là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bao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nhiêu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tiền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?</a:t>
            </a:r>
            <a:endParaRPr lang="en-US" altLang="en-US" sz="28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5866"/>
            <a:ext cx="9906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2743200"/>
            <a:ext cx="8686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doanh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12 000 000 : 10 x 100 = 120 000 000 (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120 000 000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09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848600" cy="79216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            </a:t>
            </a:r>
            <a:r>
              <a:rPr lang="en-US" sz="3100" b="1" dirty="0" err="1" smtClean="0">
                <a:latin typeface="Times New Roman" pitchFamily="18" charset="0"/>
              </a:rPr>
              <a:t>Thứ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tư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ngày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23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err="1" smtClean="0">
                <a:latin typeface="Times New Roman" pitchFamily="18" charset="0"/>
              </a:rPr>
              <a:t>tháng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1 </a:t>
            </a:r>
            <a:r>
              <a:rPr lang="en-US" sz="3100" b="1" dirty="0" err="1" smtClean="0">
                <a:latin typeface="Times New Roman" pitchFamily="18" charset="0"/>
              </a:rPr>
              <a:t>năm</a:t>
            </a: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</a:rPr>
              <a:t>2019</a:t>
            </a:r>
            <a:r>
              <a:rPr lang="en-US" sz="3100" b="1" dirty="0">
                <a:latin typeface="Times New Roman" pitchFamily="18" charset="0"/>
              </a:rPr>
              <a:t/>
            </a:r>
            <a:br>
              <a:rPr lang="en-US" sz="3100" b="1" dirty="0">
                <a:latin typeface="Times New Roman" pitchFamily="18" charset="0"/>
              </a:rPr>
            </a:br>
            <a:r>
              <a:rPr lang="en-US" sz="3100" b="1" dirty="0" smtClean="0">
                <a:latin typeface="Times New Roman" pitchFamily="18" charset="0"/>
              </a:rPr>
              <a:t> </a:t>
            </a:r>
            <a:r>
              <a:rPr lang="en-US" sz="31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Toán</a:t>
            </a:r>
            <a:r>
              <a:rPr lang="en-US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5124" name="Text Box 15"/>
          <p:cNvSpPr txBox="1">
            <a:spLocks noChangeArrowheads="1"/>
          </p:cNvSpPr>
          <p:nvPr/>
        </p:nvSpPr>
        <p:spPr bwMode="auto">
          <a:xfrm>
            <a:off x="1711325" y="609600"/>
            <a:ext cx="75088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51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Giải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toán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tỉ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số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phần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trăm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(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) (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Tiết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2)</a:t>
            </a:r>
            <a:endParaRPr lang="en-US" sz="2800" b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125" name="Text Box 15"/>
          <p:cNvSpPr txBox="1">
            <a:spLocks noChangeArrowheads="1"/>
          </p:cNvSpPr>
          <p:nvPr/>
        </p:nvSpPr>
        <p:spPr bwMode="auto">
          <a:xfrm>
            <a:off x="-101772" y="1672970"/>
            <a:ext cx="4649765" cy="5909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           HĐ4.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Tính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nhẩm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: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            a) 5%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của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200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            b) 10%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của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1230 kg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            c) 20%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của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1600 m</a:t>
            </a:r>
            <a:r>
              <a:rPr lang="en-US" altLang="en-US" sz="2800" b="1" baseline="30000" dirty="0" smtClean="0">
                <a:solidFill>
                  <a:srgbClr val="0070C0"/>
                </a:solidFill>
                <a:latin typeface="Times New Roman" pitchFamily="18" charset="0"/>
              </a:rPr>
              <a:t>2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             d) 25%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của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216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lít</a:t>
            </a:r>
            <a:endParaRPr lang="en-US" altLang="en-US" sz="28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            e) 50% </a:t>
            </a:r>
            <a:r>
              <a:rPr lang="en-US" altLang="en-US" sz="2800" b="1" dirty="0" err="1" smtClean="0">
                <a:solidFill>
                  <a:srgbClr val="0070C0"/>
                </a:solidFill>
                <a:latin typeface="Times New Roman" pitchFamily="18" charset="0"/>
              </a:rPr>
              <a:t>của</a:t>
            </a: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48 km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baseline="30000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baseline="30000" dirty="0" smtClean="0">
                <a:solidFill>
                  <a:srgbClr val="0070C0"/>
                </a:solidFill>
                <a:latin typeface="Times New Roman" pitchFamily="18" charset="0"/>
              </a:rPr>
              <a:t>           </a:t>
            </a:r>
            <a:endParaRPr lang="en-US" altLang="en-US" sz="28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en-US" sz="2800" b="1" baseline="30000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baseline="30000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en-US" altLang="en-US" sz="2800" b="1" baseline="30000" dirty="0" smtClean="0">
                <a:solidFill>
                  <a:srgbClr val="0070C0"/>
                </a:solidFill>
                <a:latin typeface="Times New Roman" pitchFamily="18" charset="0"/>
              </a:rPr>
              <a:t>                  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0070C0"/>
                </a:solidFill>
                <a:latin typeface="Times New Roman" pitchFamily="18" charset="0"/>
              </a:rPr>
              <a:t>  </a:t>
            </a:r>
          </a:p>
        </p:txBody>
      </p:sp>
      <p:sp>
        <p:nvSpPr>
          <p:cNvPr id="7" name="Diamond 6"/>
          <p:cNvSpPr/>
          <p:nvPr/>
        </p:nvSpPr>
        <p:spPr>
          <a:xfrm>
            <a:off x="1527175" y="1061808"/>
            <a:ext cx="762000" cy="6858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2133600" y="1173727"/>
            <a:ext cx="518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latin typeface="Times New Roman" pitchFamily="18" charset="0"/>
              </a:rPr>
              <a:t> B</a:t>
            </a:r>
            <a:r>
              <a:rPr lang="en-US" altLang="en-US" sz="2400" dirty="0" smtClean="0">
                <a:latin typeface="Times New Roman" pitchFamily="18" charset="0"/>
              </a:rPr>
              <a:t>.</a:t>
            </a:r>
            <a:r>
              <a:rPr lang="en-US" altLang="en-US" sz="2400" b="1" dirty="0" smtClean="0">
                <a:latin typeface="Times New Roman" pitchFamily="18" charset="0"/>
              </a:rPr>
              <a:t>HOẠT </a:t>
            </a:r>
            <a:r>
              <a:rPr lang="en-US" altLang="en-US" sz="2400" b="1" dirty="0">
                <a:latin typeface="Times New Roman" pitchFamily="18" charset="0"/>
              </a:rPr>
              <a:t>ĐỘNG </a:t>
            </a:r>
            <a:r>
              <a:rPr lang="en-US" altLang="en-US" sz="2400" b="1" dirty="0" smtClean="0">
                <a:latin typeface="Times New Roman" pitchFamily="18" charset="0"/>
              </a:rPr>
              <a:t>THỰC HÀNH</a:t>
            </a:r>
            <a:endParaRPr lang="en-US" altLang="en-US" sz="2400" b="1" dirty="0">
              <a:latin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5392"/>
            <a:ext cx="9906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181600" y="2286000"/>
                <a:ext cx="3962400" cy="2444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Mẫu</a:t>
                </a: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 a)</a:t>
                </a:r>
              </a:p>
              <a:p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5%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𝟐𝟎</m:t>
                        </m:r>
                      </m:den>
                    </m:f>
                  </m:oMath>
                </a14:m>
                <a:endPara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5% </a:t>
                </a:r>
                <a:r>
                  <a:rPr lang="en-US" sz="28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200 ta </a:t>
                </a:r>
                <a:r>
                  <a:rPr lang="en-US" sz="28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làm</a:t>
                </a: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 200 : 20 = 10</a:t>
                </a:r>
                <a:endPara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600" y="2286000"/>
                <a:ext cx="3962400" cy="2444580"/>
              </a:xfrm>
              <a:prstGeom prst="rect">
                <a:avLst/>
              </a:prstGeom>
              <a:blipFill rotWithShape="1">
                <a:blip r:embed="rId3"/>
                <a:stretch>
                  <a:fillRect l="-3077" t="-2494" b="-5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41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Box 15"/>
              <p:cNvSpPr txBox="1">
                <a:spLocks noChangeArrowheads="1"/>
              </p:cNvSpPr>
              <p:nvPr/>
            </p:nvSpPr>
            <p:spPr bwMode="auto">
              <a:xfrm>
                <a:off x="37578" y="19534"/>
                <a:ext cx="9030222" cy="7623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8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HĐ4. </a:t>
                </a:r>
                <a:r>
                  <a:rPr lang="en-US" altLang="en-US" sz="2000" b="1" dirty="0" err="1" smtClean="0">
                    <a:solidFill>
                      <a:srgbClr val="0070C0"/>
                    </a:solidFill>
                    <a:latin typeface="Times New Roman" pitchFamily="18" charset="0"/>
                  </a:rPr>
                  <a:t>Tính</a:t>
                </a:r>
                <a:r>
                  <a:rPr lang="en-US" altLang="en-US" sz="20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0070C0"/>
                    </a:solidFill>
                    <a:latin typeface="Times New Roman" pitchFamily="18" charset="0"/>
                  </a:rPr>
                  <a:t>nhẩm</a:t>
                </a:r>
                <a:r>
                  <a:rPr lang="en-US" altLang="en-US" sz="20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 :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b) 10% </a:t>
                </a:r>
                <a:r>
                  <a:rPr lang="en-US" altLang="en-US" sz="2000" b="1" dirty="0" err="1" smtClean="0">
                    <a:solidFill>
                      <a:srgbClr val="0070C0"/>
                    </a:solidFill>
                    <a:latin typeface="Times New Roman" pitchFamily="18" charset="0"/>
                  </a:rPr>
                  <a:t>của</a:t>
                </a:r>
                <a:r>
                  <a:rPr lang="en-US" altLang="en-US" sz="20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 1230 kg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10%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𝟏𝟎</m:t>
                        </m:r>
                      </m:num>
                      <m:den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en-US" sz="20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.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Vậy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để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tìm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10%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của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1230 kg ta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làm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như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sau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1230 :10 = 123 kg</a:t>
                </a:r>
                <a:endParaRPr lang="en-US" altLang="en-US" sz="2000" b="1" dirty="0" smtClean="0">
                  <a:solidFill>
                    <a:srgbClr val="0070C0"/>
                  </a:solidFill>
                  <a:latin typeface="Times New Roman" pitchFamily="18" charset="0"/>
                </a:endParaRP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c) 20% </a:t>
                </a:r>
                <a:r>
                  <a:rPr lang="en-US" altLang="en-US" sz="2000" b="1" dirty="0" err="1" smtClean="0">
                    <a:solidFill>
                      <a:srgbClr val="0070C0"/>
                    </a:solidFill>
                    <a:latin typeface="Times New Roman" pitchFamily="18" charset="0"/>
                  </a:rPr>
                  <a:t>của</a:t>
                </a:r>
                <a:r>
                  <a:rPr lang="en-US" altLang="en-US" sz="20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 1600 m</a:t>
                </a:r>
                <a:r>
                  <a:rPr lang="en-US" altLang="en-US" sz="2000" b="1" baseline="30000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2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 b="1" baseline="30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20%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 baseline="3000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b="1" i="1" baseline="3000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𝟐𝟎</m:t>
                        </m:r>
                      </m:num>
                      <m:den>
                        <m:r>
                          <a:rPr lang="en-US" altLang="en-US" sz="2000" b="1" i="1" baseline="3000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US" altLang="en-US" sz="2000" b="1" baseline="30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 baseline="3000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b="1" i="1" baseline="3000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en-US" sz="2000" b="1" i="1" baseline="3000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en-US" sz="2000" b="1" baseline="30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baseline="30000" dirty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baseline="30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.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Vậy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để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tìm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20%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của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1600m</a:t>
                </a:r>
                <a:r>
                  <a:rPr lang="en-US" altLang="en-US" sz="2000" b="1" baseline="30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2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ta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làm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như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sau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 1600 : 5 = 320 m</a:t>
                </a:r>
                <a:r>
                  <a:rPr lang="en-US" altLang="en-US" sz="2000" b="1" baseline="30000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2   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d) 25% </a:t>
                </a:r>
                <a:r>
                  <a:rPr lang="en-US" altLang="en-US" sz="2000" b="1" dirty="0" err="1" smtClean="0">
                    <a:solidFill>
                      <a:srgbClr val="0070C0"/>
                    </a:solidFill>
                    <a:latin typeface="Times New Roman" pitchFamily="18" charset="0"/>
                  </a:rPr>
                  <a:t>của</a:t>
                </a:r>
                <a:r>
                  <a:rPr lang="en-US" altLang="en-US" sz="20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 216 </a:t>
                </a:r>
                <a:r>
                  <a:rPr lang="en-US" altLang="en-US" sz="2000" b="1" dirty="0" err="1" smtClean="0">
                    <a:solidFill>
                      <a:srgbClr val="0070C0"/>
                    </a:solidFill>
                    <a:latin typeface="Times New Roman" pitchFamily="18" charset="0"/>
                  </a:rPr>
                  <a:t>lít</a:t>
                </a:r>
                <a:endParaRPr lang="en-US" altLang="en-US" sz="2000" b="1" dirty="0" smtClean="0">
                  <a:solidFill>
                    <a:srgbClr val="0070C0"/>
                  </a:solidFill>
                  <a:latin typeface="Times New Roman" pitchFamily="18" charset="0"/>
                </a:endParaRP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25%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𝟐𝟓</m:t>
                        </m:r>
                      </m:num>
                      <m:den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  <m:r>
                      <a:rPr lang="en-US" altLang="en-US" sz="2000" b="1" i="0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.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Vậy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để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tìm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25%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của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216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lít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ta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làm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như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sau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216 : 4 = 54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lít</a:t>
                </a:r>
                <a:endParaRPr lang="en-US" altLang="en-US" sz="2000" b="1" dirty="0" smtClean="0">
                  <a:solidFill>
                    <a:srgbClr val="FF0000"/>
                  </a:solidFill>
                  <a:latin typeface="Times New Roman" pitchFamily="18" charset="0"/>
                </a:endParaRP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e) 50% </a:t>
                </a:r>
                <a:r>
                  <a:rPr lang="en-US" altLang="en-US" sz="2000" b="1" dirty="0" err="1" smtClean="0">
                    <a:solidFill>
                      <a:srgbClr val="0070C0"/>
                    </a:solidFill>
                    <a:latin typeface="Times New Roman" pitchFamily="18" charset="0"/>
                  </a:rPr>
                  <a:t>của</a:t>
                </a:r>
                <a:r>
                  <a:rPr lang="en-US" altLang="en-US" sz="20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 48km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50%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𝟓𝟎</m:t>
                        </m:r>
                      </m:num>
                      <m:den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.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Vậy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để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tìm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50%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của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48 km ta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làm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như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dirty="0" err="1" smtClean="0">
                    <a:solidFill>
                      <a:srgbClr val="FF0000"/>
                    </a:solidFill>
                    <a:latin typeface="Times New Roman" pitchFamily="18" charset="0"/>
                  </a:rPr>
                  <a:t>sau</a:t>
                </a:r>
                <a:r>
                  <a:rPr lang="en-US" altLang="en-US" sz="20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 48 : 2 = 24 km</a:t>
                </a:r>
              </a:p>
              <a:p>
                <a:pPr eaLnBrk="1" hangingPunct="1">
                  <a:spcBef>
                    <a:spcPct val="50000"/>
                  </a:spcBef>
                </a:pPr>
                <a:endParaRPr lang="en-US" altLang="en-US" sz="2000" b="1" dirty="0" smtClean="0">
                  <a:solidFill>
                    <a:srgbClr val="0070C0"/>
                  </a:solidFill>
                  <a:latin typeface="Times New Roman" pitchFamily="18" charset="0"/>
                </a:endParaRP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 b="1" baseline="30000" dirty="0">
                    <a:solidFill>
                      <a:srgbClr val="0070C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000" b="1" baseline="30000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           </a:t>
                </a:r>
                <a:endParaRPr lang="en-US" altLang="en-US" sz="2000" b="1" dirty="0" smtClean="0">
                  <a:solidFill>
                    <a:srgbClr val="0070C0"/>
                  </a:solidFill>
                  <a:latin typeface="Times New Roman" pitchFamily="18" charset="0"/>
                </a:endParaRPr>
              </a:p>
              <a:p>
                <a:pPr eaLnBrk="1" hangingPunct="1">
                  <a:spcBef>
                    <a:spcPct val="50000"/>
                  </a:spcBef>
                </a:pPr>
                <a:endParaRPr lang="en-US" altLang="en-US" sz="2800" b="1" baseline="30000" dirty="0" smtClean="0">
                  <a:solidFill>
                    <a:srgbClr val="0070C0"/>
                  </a:solidFill>
                  <a:latin typeface="Times New Roman" pitchFamily="18" charset="0"/>
                </a:endParaRP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800" b="1" baseline="30000" dirty="0">
                    <a:solidFill>
                      <a:srgbClr val="0070C0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2800" b="1" baseline="30000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                    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800" b="1" dirty="0" smtClean="0">
                    <a:solidFill>
                      <a:srgbClr val="0070C0"/>
                    </a:solidFill>
                    <a:latin typeface="Times New Roman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2" name="Text 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578" y="19534"/>
                <a:ext cx="9030222" cy="7623625"/>
              </a:xfrm>
              <a:prstGeom prst="rect">
                <a:avLst/>
              </a:prstGeom>
              <a:blipFill rotWithShape="1">
                <a:blip r:embed="rId2"/>
                <a:stretch>
                  <a:fillRect l="-67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260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4|0.5|0.5|0.5|0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4|0.5|0.5|0.5|0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1043</Words>
  <Application>Microsoft Office PowerPoint</Application>
  <PresentationFormat>On-screen Show (4:3)</PresentationFormat>
  <Paragraphs>140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Clip</vt:lpstr>
      <vt:lpstr>  </vt:lpstr>
      <vt:lpstr>Thứ tư ngày 23 tháng 1 năm 2019 Toán:</vt:lpstr>
      <vt:lpstr>Thứ tư ngày 23 tháng 1 năm 2019 Toán:</vt:lpstr>
      <vt:lpstr>            Thứ tư ngày 23 tháng 1 năm 2019  Toán:</vt:lpstr>
      <vt:lpstr>PowerPoint Presentation</vt:lpstr>
      <vt:lpstr>            Thứ tư ngày 23 tháng 1 năm 2019  Toán:</vt:lpstr>
      <vt:lpstr>PowerPoint Presentation</vt:lpstr>
      <vt:lpstr>            Thứ tư ngày 23 tháng 1 năm 2019  Toán: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ASUS</cp:lastModifiedBy>
  <cp:revision>42</cp:revision>
  <cp:lastPrinted>2017-12-25T17:22:27Z</cp:lastPrinted>
  <dcterms:created xsi:type="dcterms:W3CDTF">2017-11-17T01:15:55Z</dcterms:created>
  <dcterms:modified xsi:type="dcterms:W3CDTF">2019-01-22T08:30:21Z</dcterms:modified>
</cp:coreProperties>
</file>