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9" r:id="rId16"/>
    <p:sldId id="273" r:id="rId17"/>
    <p:sldId id="280" r:id="rId18"/>
    <p:sldId id="281" r:id="rId19"/>
    <p:sldId id="282" r:id="rId20"/>
    <p:sldId id="277" r:id="rId21"/>
    <p:sldId id="278" r:id="rId22"/>
  </p:sldIdLst>
  <p:sldSz cx="9144000" cy="6858000" type="screen4x3"/>
  <p:notesSz cx="6735763" cy="9869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10184-D6FA-47D9-8601-3AF184E77516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418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072A7-7F2C-4BB9-8741-F61250C24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6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1F093B-1992-4E90-9AF7-3A8D7E495A23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0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939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8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080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70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749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05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83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076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815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9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E8056-3933-4F05-9EBF-7F37A1F6F8A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78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5.gif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image" Target="../media/image44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audio" Target="../media/audio4.wav"/><Relationship Id="rId11" Type="http://schemas.openxmlformats.org/officeDocument/2006/relationships/image" Target="../media/image43.gif"/><Relationship Id="rId5" Type="http://schemas.openxmlformats.org/officeDocument/2006/relationships/audio" Target="../media/audio3.wav"/><Relationship Id="rId10" Type="http://schemas.openxmlformats.org/officeDocument/2006/relationships/audio" Target="../media/audio6.wav"/><Relationship Id="rId4" Type="http://schemas.openxmlformats.org/officeDocument/2006/relationships/audio" Target="../media/audio2.wav"/><Relationship Id="rId9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5.gif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image" Target="../media/image44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audio" Target="../media/audio4.wav"/><Relationship Id="rId11" Type="http://schemas.openxmlformats.org/officeDocument/2006/relationships/image" Target="../media/image43.gif"/><Relationship Id="rId5" Type="http://schemas.openxmlformats.org/officeDocument/2006/relationships/audio" Target="../media/audio3.wav"/><Relationship Id="rId10" Type="http://schemas.openxmlformats.org/officeDocument/2006/relationships/audio" Target="../media/audio6.wav"/><Relationship Id="rId4" Type="http://schemas.openxmlformats.org/officeDocument/2006/relationships/audio" Target="../media/audio2.wav"/><Relationship Id="rId9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5.gif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image" Target="../media/image44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audio" Target="../media/audio4.wav"/><Relationship Id="rId11" Type="http://schemas.openxmlformats.org/officeDocument/2006/relationships/image" Target="../media/image43.gif"/><Relationship Id="rId5" Type="http://schemas.openxmlformats.org/officeDocument/2006/relationships/audio" Target="../media/audio3.wav"/><Relationship Id="rId10" Type="http://schemas.openxmlformats.org/officeDocument/2006/relationships/audio" Target="../media/audio6.wav"/><Relationship Id="rId4" Type="http://schemas.openxmlformats.org/officeDocument/2006/relationships/audio" Target="../media/audio2.wav"/><Relationship Id="rId9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gif"/><Relationship Id="rId4" Type="http://schemas.openxmlformats.org/officeDocument/2006/relationships/image" Target="../media/image4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4.png"/><Relationship Id="rId7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6.png"/><Relationship Id="rId10" Type="http://schemas.openxmlformats.org/officeDocument/2006/relationships/image" Target="../media/image7.jpeg"/><Relationship Id="rId4" Type="http://schemas.openxmlformats.org/officeDocument/2006/relationships/image" Target="../media/image5.png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1.png"/><Relationship Id="rId7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13.png"/><Relationship Id="rId10" Type="http://schemas.openxmlformats.org/officeDocument/2006/relationships/image" Target="../media/image29.png"/><Relationship Id="rId4" Type="http://schemas.openxmlformats.org/officeDocument/2006/relationships/image" Target="../media/image12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609600"/>
            <a:ext cx="7772400" cy="1219200"/>
          </a:xfrm>
        </p:spPr>
        <p:txBody>
          <a:bodyPr/>
          <a:lstStyle/>
          <a:p>
            <a:pPr eaLnBrk="1" hangingPunct="1"/>
            <a:r>
              <a:rPr lang="en-US" altLang="en-US" sz="4000" smtClean="0"/>
              <a:t>  </a:t>
            </a:r>
          </a:p>
        </p:txBody>
      </p:sp>
      <p:pic>
        <p:nvPicPr>
          <p:cNvPr id="2051" name="Picture 4" descr="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4681" name="Group 9"/>
          <p:cNvGrpSpPr>
            <a:grpSpLocks/>
          </p:cNvGrpSpPr>
          <p:nvPr/>
        </p:nvGrpSpPr>
        <p:grpSpPr bwMode="auto">
          <a:xfrm>
            <a:off x="1066800" y="-2590800"/>
            <a:ext cx="6553200" cy="4419600"/>
            <a:chOff x="528" y="-2880"/>
            <a:chExt cx="2362" cy="2880"/>
          </a:xfrm>
        </p:grpSpPr>
        <p:graphicFrame>
          <p:nvGraphicFramePr>
            <p:cNvPr id="2061" name="Object 10"/>
            <p:cNvGraphicFramePr>
              <a:graphicFrameLocks noChangeAspect="1"/>
            </p:cNvGraphicFramePr>
            <p:nvPr/>
          </p:nvGraphicFramePr>
          <p:xfrm>
            <a:off x="1152" y="-2880"/>
            <a:ext cx="1161" cy="1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7" name="Clip" r:id="rId4" imgW="0" imgH="0" progId="MS_ClipArt_Gallery.2">
                    <p:embed/>
                  </p:oleObj>
                </mc:Choice>
                <mc:Fallback>
                  <p:oleObj name="Clip" r:id="rId4" imgW="0" imgH="0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2" y="-2880"/>
                          <a:ext cx="1161" cy="1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62" name="Object 11"/>
            <p:cNvGraphicFramePr>
              <a:graphicFrameLocks noChangeAspect="1"/>
            </p:cNvGraphicFramePr>
            <p:nvPr/>
          </p:nvGraphicFramePr>
          <p:xfrm>
            <a:off x="1728" y="-1675"/>
            <a:ext cx="1162" cy="1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8" name="Clip" r:id="rId5" imgW="0" imgH="0" progId="MS_ClipArt_Gallery.2">
                    <p:embed/>
                  </p:oleObj>
                </mc:Choice>
                <mc:Fallback>
                  <p:oleObj name="Clip" r:id="rId5" imgW="0" imgH="0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8" y="-1675"/>
                          <a:ext cx="1162" cy="1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063" name="Group 12"/>
            <p:cNvGrpSpPr>
              <a:grpSpLocks/>
            </p:cNvGrpSpPr>
            <p:nvPr/>
          </p:nvGrpSpPr>
          <p:grpSpPr bwMode="auto">
            <a:xfrm>
              <a:off x="528" y="-2160"/>
              <a:ext cx="1200" cy="1968"/>
              <a:chOff x="2160" y="-1152"/>
              <a:chExt cx="1434" cy="2231"/>
            </a:xfrm>
          </p:grpSpPr>
          <p:graphicFrame>
            <p:nvGraphicFramePr>
              <p:cNvPr id="2064" name="Object 13"/>
              <p:cNvGraphicFramePr>
                <a:graphicFrameLocks noChangeAspect="1"/>
              </p:cNvGraphicFramePr>
              <p:nvPr/>
            </p:nvGraphicFramePr>
            <p:xfrm>
              <a:off x="2160" y="-1152"/>
              <a:ext cx="1434" cy="20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49" name="Clip" r:id="rId6" imgW="0" imgH="0" progId="MS_ClipArt_Gallery.2">
                      <p:embed/>
                    </p:oleObj>
                  </mc:Choice>
                  <mc:Fallback>
                    <p:oleObj name="Clip" r:id="rId6" imgW="0" imgH="0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160" y="-1152"/>
                            <a:ext cx="1434" cy="20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84689" name="Group 17"/>
          <p:cNvGrpSpPr>
            <a:grpSpLocks/>
          </p:cNvGrpSpPr>
          <p:nvPr/>
        </p:nvGrpSpPr>
        <p:grpSpPr bwMode="auto">
          <a:xfrm rot="-1055224">
            <a:off x="6565900" y="4857750"/>
            <a:ext cx="2817813" cy="2297113"/>
            <a:chOff x="3718" y="2352"/>
            <a:chExt cx="2064" cy="1968"/>
          </a:xfrm>
        </p:grpSpPr>
        <p:sp>
          <p:nvSpPr>
            <p:cNvPr id="2060" name="Picture 16" descr="FLOWERS4"/>
            <p:cNvSpPr>
              <a:spLocks noChangeAspect="1" noChangeArrowheads="1"/>
            </p:cNvSpPr>
            <p:nvPr/>
          </p:nvSpPr>
          <p:spPr bwMode="auto">
            <a:xfrm>
              <a:off x="3718" y="2736"/>
              <a:ext cx="1036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84700" name="WordArt 28"/>
          <p:cNvSpPr>
            <a:spLocks noChangeArrowheads="1" noChangeShapeType="1" noTextEdit="1"/>
          </p:cNvSpPr>
          <p:nvPr/>
        </p:nvSpPr>
        <p:spPr bwMode="auto">
          <a:xfrm>
            <a:off x="685800" y="685800"/>
            <a:ext cx="8077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KÍNH CHÀO  QUÝ THẦY CÔ GIÁO CÙNG CÁC EM HỌC SINH !</a:t>
            </a:r>
          </a:p>
        </p:txBody>
      </p:sp>
      <p:sp>
        <p:nvSpPr>
          <p:cNvPr id="284701" name="WordArt 29"/>
          <p:cNvSpPr>
            <a:spLocks noChangeArrowheads="1" noChangeShapeType="1" noTextEdit="1"/>
          </p:cNvSpPr>
          <p:nvPr/>
        </p:nvSpPr>
        <p:spPr bwMode="auto">
          <a:xfrm>
            <a:off x="3429000" y="3924300"/>
            <a:ext cx="2590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  Lớp 5B</a:t>
            </a:r>
          </a:p>
        </p:txBody>
      </p:sp>
      <p:sp>
        <p:nvSpPr>
          <p:cNvPr id="284702" name="WordArt 30"/>
          <p:cNvSpPr>
            <a:spLocks noChangeArrowheads="1" noChangeShapeType="1" noTextEdit="1"/>
          </p:cNvSpPr>
          <p:nvPr/>
        </p:nvSpPr>
        <p:spPr bwMode="auto">
          <a:xfrm>
            <a:off x="2286000" y="1993900"/>
            <a:ext cx="51054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GIÁO ÁN MÔN TOÁN</a:t>
            </a:r>
          </a:p>
          <a:p>
            <a:pPr algn="ctr"/>
            <a:r>
              <a:rPr lang="en-US" sz="3600" b="1" kern="10" dirty="0" err="1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Tuần</a:t>
            </a:r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31</a:t>
            </a:r>
          </a:p>
        </p:txBody>
      </p:sp>
      <p:sp>
        <p:nvSpPr>
          <p:cNvPr id="284703" name="WordArt 31"/>
          <p:cNvSpPr>
            <a:spLocks noChangeArrowheads="1" noChangeShapeType="1" noTextEdit="1"/>
          </p:cNvSpPr>
          <p:nvPr/>
        </p:nvSpPr>
        <p:spPr bwMode="auto">
          <a:xfrm>
            <a:off x="1562100" y="4381500"/>
            <a:ext cx="6172200" cy="91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Bài: Ôn tập về phép cộng, phép trừ ( Tiết 1)</a:t>
            </a:r>
          </a:p>
        </p:txBody>
      </p:sp>
      <p:sp>
        <p:nvSpPr>
          <p:cNvPr id="284704" name="WordArt 32"/>
          <p:cNvSpPr>
            <a:spLocks noChangeArrowheads="1" noChangeShapeType="1" noTextEdit="1"/>
          </p:cNvSpPr>
          <p:nvPr/>
        </p:nvSpPr>
        <p:spPr bwMode="auto">
          <a:xfrm>
            <a:off x="2057400" y="6134100"/>
            <a:ext cx="4343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Đơn vị : Trường Tiểu học Hứa Tạo</a:t>
            </a:r>
            <a:endParaRPr lang="en-US" sz="36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5" name="WordArt 33"/>
          <p:cNvSpPr>
            <a:spLocks noChangeArrowheads="1" noChangeShapeType="1" noTextEdit="1"/>
          </p:cNvSpPr>
          <p:nvPr/>
        </p:nvSpPr>
        <p:spPr bwMode="auto">
          <a:xfrm>
            <a:off x="2057400" y="5600700"/>
            <a:ext cx="43910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Giáo viên : Phan Thị Xuân Trang</a:t>
            </a:r>
          </a:p>
        </p:txBody>
      </p:sp>
    </p:spTree>
    <p:extLst>
      <p:ext uri="{BB962C8B-B14F-4D97-AF65-F5344CB8AC3E}">
        <p14:creationId xmlns:p14="http://schemas.microsoft.com/office/powerpoint/2010/main" val="268713540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28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0"/>
                                        <p:tgtEl>
                                          <p:spTgt spid="28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28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28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0"/>
                                        <p:tgtEl>
                                          <p:spTgt spid="284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28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284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700" grpId="0" animBg="1"/>
      <p:bldP spid="284701" grpId="0" animBg="1"/>
      <p:bldP spid="284702" grpId="0" animBg="1"/>
      <p:bldP spid="284703" grpId="0" animBg="1"/>
      <p:bldP spid="284704" grpId="0" animBg="1"/>
      <p:bldP spid="28470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5"/>
          <p:cNvSpPr txBox="1">
            <a:spLocks noChangeArrowheads="1"/>
          </p:cNvSpPr>
          <p:nvPr/>
        </p:nvSpPr>
        <p:spPr bwMode="auto">
          <a:xfrm>
            <a:off x="852488" y="161925"/>
            <a:ext cx="68437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HĐ4.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Tính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rồi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thử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lại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 (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theo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mẫu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):</a:t>
            </a:r>
            <a:endParaRPr lang="en-US" altLang="en-US" sz="2800" b="1" u="sng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3315" name="TextBox 9"/>
          <p:cNvSpPr txBox="1">
            <a:spLocks noChangeArrowheads="1"/>
          </p:cNvSpPr>
          <p:nvPr/>
        </p:nvSpPr>
        <p:spPr bwMode="auto">
          <a:xfrm>
            <a:off x="61913" y="1074738"/>
            <a:ext cx="585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c)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85800" y="879475"/>
            <a:ext cx="2438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8,168 – 5,485</a:t>
            </a:r>
          </a:p>
        </p:txBody>
      </p:sp>
      <p:sp>
        <p:nvSpPr>
          <p:cNvPr id="13317" name="TextBox 14"/>
          <p:cNvSpPr txBox="1">
            <a:spLocks noChangeArrowheads="1"/>
          </p:cNvSpPr>
          <p:nvPr/>
        </p:nvSpPr>
        <p:spPr bwMode="auto">
          <a:xfrm>
            <a:off x="1066800" y="1905000"/>
            <a:ext cx="1169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8,168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3429000"/>
            <a:ext cx="2438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0,954 – 0,389</a:t>
            </a:r>
          </a:p>
        </p:txBody>
      </p:sp>
      <p:sp>
        <p:nvSpPr>
          <p:cNvPr id="13319" name="TextBox 16"/>
          <p:cNvSpPr txBox="1">
            <a:spLocks noChangeArrowheads="1"/>
          </p:cNvSpPr>
          <p:nvPr/>
        </p:nvSpPr>
        <p:spPr bwMode="auto">
          <a:xfrm>
            <a:off x="1066800" y="2279650"/>
            <a:ext cx="11699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5,485</a:t>
            </a:r>
          </a:p>
        </p:txBody>
      </p:sp>
      <p:sp>
        <p:nvSpPr>
          <p:cNvPr id="13320" name="TextBox 17"/>
          <p:cNvSpPr txBox="1">
            <a:spLocks noChangeArrowheads="1"/>
          </p:cNvSpPr>
          <p:nvPr/>
        </p:nvSpPr>
        <p:spPr bwMode="auto">
          <a:xfrm>
            <a:off x="855663" y="4702175"/>
            <a:ext cx="301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13321" name="TextBox 18"/>
          <p:cNvSpPr txBox="1">
            <a:spLocks noChangeArrowheads="1"/>
          </p:cNvSpPr>
          <p:nvPr/>
        </p:nvSpPr>
        <p:spPr bwMode="auto">
          <a:xfrm>
            <a:off x="5243513" y="1974850"/>
            <a:ext cx="5857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3322" name="TextBox 19"/>
          <p:cNvSpPr txBox="1">
            <a:spLocks noChangeArrowheads="1"/>
          </p:cNvSpPr>
          <p:nvPr/>
        </p:nvSpPr>
        <p:spPr bwMode="auto">
          <a:xfrm>
            <a:off x="3082925" y="1835150"/>
            <a:ext cx="157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Thử lại :</a:t>
            </a:r>
          </a:p>
        </p:txBody>
      </p:sp>
      <p:sp>
        <p:nvSpPr>
          <p:cNvPr id="13323" name="TextBox 20"/>
          <p:cNvSpPr txBox="1">
            <a:spLocks noChangeArrowheads="1"/>
          </p:cNvSpPr>
          <p:nvPr/>
        </p:nvSpPr>
        <p:spPr bwMode="auto">
          <a:xfrm>
            <a:off x="858838" y="2057400"/>
            <a:ext cx="484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13324" name="TextBox 21"/>
          <p:cNvSpPr txBox="1">
            <a:spLocks noChangeArrowheads="1"/>
          </p:cNvSpPr>
          <p:nvPr/>
        </p:nvSpPr>
        <p:spPr bwMode="auto">
          <a:xfrm>
            <a:off x="1052513" y="2744788"/>
            <a:ext cx="1344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2,683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6800" y="2773363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6" name="TextBox 25"/>
          <p:cNvSpPr txBox="1">
            <a:spLocks noChangeArrowheads="1"/>
          </p:cNvSpPr>
          <p:nvPr/>
        </p:nvSpPr>
        <p:spPr bwMode="auto">
          <a:xfrm>
            <a:off x="5524500" y="1781175"/>
            <a:ext cx="1028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2,683</a:t>
            </a:r>
          </a:p>
        </p:txBody>
      </p:sp>
      <p:sp>
        <p:nvSpPr>
          <p:cNvPr id="13327" name="TextBox 26"/>
          <p:cNvSpPr txBox="1">
            <a:spLocks noChangeArrowheads="1"/>
          </p:cNvSpPr>
          <p:nvPr/>
        </p:nvSpPr>
        <p:spPr bwMode="auto">
          <a:xfrm>
            <a:off x="5530850" y="2170113"/>
            <a:ext cx="117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5,485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5548313" y="2678113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9" name="TextBox 28"/>
          <p:cNvSpPr txBox="1">
            <a:spLocks noChangeArrowheads="1"/>
          </p:cNvSpPr>
          <p:nvPr/>
        </p:nvSpPr>
        <p:spPr bwMode="auto">
          <a:xfrm>
            <a:off x="5535613" y="2636838"/>
            <a:ext cx="11699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8,168</a:t>
            </a:r>
          </a:p>
        </p:txBody>
      </p:sp>
      <p:sp>
        <p:nvSpPr>
          <p:cNvPr id="13330" name="TextBox 29"/>
          <p:cNvSpPr txBox="1">
            <a:spLocks noChangeArrowheads="1"/>
          </p:cNvSpPr>
          <p:nvPr/>
        </p:nvSpPr>
        <p:spPr bwMode="auto">
          <a:xfrm>
            <a:off x="1052513" y="4495800"/>
            <a:ext cx="117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0,954</a:t>
            </a:r>
          </a:p>
        </p:txBody>
      </p:sp>
      <p:sp>
        <p:nvSpPr>
          <p:cNvPr id="13331" name="TextBox 30"/>
          <p:cNvSpPr txBox="1">
            <a:spLocks noChangeArrowheads="1"/>
          </p:cNvSpPr>
          <p:nvPr/>
        </p:nvSpPr>
        <p:spPr bwMode="auto">
          <a:xfrm>
            <a:off x="1046163" y="4876800"/>
            <a:ext cx="1169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0,389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1074738" y="5373688"/>
            <a:ext cx="1052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33" name="TextBox 34"/>
          <p:cNvSpPr txBox="1">
            <a:spLocks noChangeArrowheads="1"/>
          </p:cNvSpPr>
          <p:nvPr/>
        </p:nvSpPr>
        <p:spPr bwMode="auto">
          <a:xfrm>
            <a:off x="1031875" y="5343525"/>
            <a:ext cx="117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0,565</a:t>
            </a:r>
          </a:p>
        </p:txBody>
      </p:sp>
      <p:sp>
        <p:nvSpPr>
          <p:cNvPr id="13334" name="TextBox 35"/>
          <p:cNvSpPr txBox="1">
            <a:spLocks noChangeArrowheads="1"/>
          </p:cNvSpPr>
          <p:nvPr/>
        </p:nvSpPr>
        <p:spPr bwMode="auto">
          <a:xfrm>
            <a:off x="3082925" y="4425950"/>
            <a:ext cx="157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Thử lại :</a:t>
            </a:r>
          </a:p>
        </p:txBody>
      </p:sp>
      <p:sp>
        <p:nvSpPr>
          <p:cNvPr id="13335" name="TextBox 36"/>
          <p:cNvSpPr txBox="1">
            <a:spLocks noChangeArrowheads="1"/>
          </p:cNvSpPr>
          <p:nvPr/>
        </p:nvSpPr>
        <p:spPr bwMode="auto">
          <a:xfrm>
            <a:off x="5381625" y="4419600"/>
            <a:ext cx="1171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0,565</a:t>
            </a:r>
          </a:p>
        </p:txBody>
      </p:sp>
      <p:sp>
        <p:nvSpPr>
          <p:cNvPr id="13336" name="TextBox 37"/>
          <p:cNvSpPr txBox="1">
            <a:spLocks noChangeArrowheads="1"/>
          </p:cNvSpPr>
          <p:nvPr/>
        </p:nvSpPr>
        <p:spPr bwMode="auto">
          <a:xfrm>
            <a:off x="5381625" y="4851400"/>
            <a:ext cx="1171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0,389</a:t>
            </a:r>
          </a:p>
        </p:txBody>
      </p:sp>
      <p:sp>
        <p:nvSpPr>
          <p:cNvPr id="13337" name="TextBox 38"/>
          <p:cNvSpPr txBox="1">
            <a:spLocks noChangeArrowheads="1"/>
          </p:cNvSpPr>
          <p:nvPr/>
        </p:nvSpPr>
        <p:spPr bwMode="auto">
          <a:xfrm>
            <a:off x="5132388" y="4664075"/>
            <a:ext cx="585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3338" name="TextBox 39"/>
          <p:cNvSpPr txBox="1">
            <a:spLocks noChangeArrowheads="1"/>
          </p:cNvSpPr>
          <p:nvPr/>
        </p:nvSpPr>
        <p:spPr bwMode="auto">
          <a:xfrm>
            <a:off x="5395913" y="5337175"/>
            <a:ext cx="1171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0,954</a:t>
            </a:r>
          </a:p>
        </p:txBody>
      </p:sp>
      <p:cxnSp>
        <p:nvCxnSpPr>
          <p:cNvPr id="9224" name="Straight Connector 9223"/>
          <p:cNvCxnSpPr/>
          <p:nvPr/>
        </p:nvCxnSpPr>
        <p:spPr>
          <a:xfrm>
            <a:off x="5381625" y="5337175"/>
            <a:ext cx="10302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70432"/>
            <a:ext cx="713580" cy="70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587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539750" y="228600"/>
            <a:ext cx="7848600" cy="79216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            </a:t>
            </a:r>
            <a:r>
              <a:rPr lang="en-US" sz="3100" b="1" dirty="0" err="1" smtClean="0">
                <a:latin typeface="Times New Roman" pitchFamily="18" charset="0"/>
              </a:rPr>
              <a:t>Thứ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tư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ngày</a:t>
            </a:r>
            <a:r>
              <a:rPr lang="en-US" sz="3100" b="1" dirty="0" smtClean="0">
                <a:latin typeface="Times New Roman" pitchFamily="18" charset="0"/>
              </a:rPr>
              <a:t> 18 </a:t>
            </a:r>
            <a:r>
              <a:rPr lang="en-US" sz="3100" b="1" dirty="0" err="1" smtClean="0">
                <a:latin typeface="Times New Roman" pitchFamily="18" charset="0"/>
              </a:rPr>
              <a:t>tháng</a:t>
            </a:r>
            <a:r>
              <a:rPr lang="en-US" sz="3100" b="1" dirty="0" smtClean="0">
                <a:latin typeface="Times New Roman" pitchFamily="18" charset="0"/>
              </a:rPr>
              <a:t> 4 </a:t>
            </a:r>
            <a:r>
              <a:rPr lang="en-US" sz="3100" b="1" dirty="0" err="1" smtClean="0">
                <a:latin typeface="Times New Roman" pitchFamily="18" charset="0"/>
              </a:rPr>
              <a:t>năm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2019</a:t>
            </a:r>
            <a:r>
              <a:rPr lang="en-US" sz="3100" b="1" dirty="0" smtClean="0">
                <a:latin typeface="Times New Roman" pitchFamily="18" charset="0"/>
              </a:rPr>
              <a:t/>
            </a:r>
            <a:br>
              <a:rPr lang="en-US" sz="3100" b="1" dirty="0" smtClean="0">
                <a:latin typeface="Times New Roman" pitchFamily="18" charset="0"/>
              </a:rPr>
            </a:br>
            <a:r>
              <a:rPr lang="en-US" sz="3100" b="1" dirty="0" smtClean="0">
                <a:latin typeface="Times New Roman" pitchFamily="18" charset="0"/>
              </a:rPr>
              <a:t>    </a:t>
            </a:r>
            <a:r>
              <a:rPr lang="en-US" sz="31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Toán</a:t>
            </a:r>
            <a:r>
              <a:rPr lang="en-US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12292" name="Text Box 15"/>
          <p:cNvSpPr txBox="1">
            <a:spLocks noChangeArrowheads="1"/>
          </p:cNvSpPr>
          <p:nvPr/>
        </p:nvSpPr>
        <p:spPr bwMode="auto">
          <a:xfrm>
            <a:off x="1870075" y="627062"/>
            <a:ext cx="75088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Ôn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tập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cộng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trừ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1)</a:t>
            </a:r>
            <a:endParaRPr lang="en-US" sz="2800" b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341" name="Text Box 15"/>
          <p:cNvSpPr txBox="1">
            <a:spLocks noChangeArrowheads="1"/>
          </p:cNvSpPr>
          <p:nvPr/>
        </p:nvSpPr>
        <p:spPr bwMode="auto">
          <a:xfrm>
            <a:off x="1231900" y="1992312"/>
            <a:ext cx="68453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HĐ5.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Giải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bài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toán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:</a:t>
            </a:r>
            <a:endParaRPr lang="en-US" altLang="en-US" sz="2800" b="1" u="sng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9" name="Diamond 8"/>
          <p:cNvSpPr/>
          <p:nvPr/>
        </p:nvSpPr>
        <p:spPr>
          <a:xfrm>
            <a:off x="2133600" y="1219200"/>
            <a:ext cx="762000" cy="6858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2286000" y="1295400"/>
            <a:ext cx="457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 New Roman" pitchFamily="18" charset="0"/>
              </a:rPr>
              <a:t>A</a:t>
            </a:r>
            <a:r>
              <a:rPr lang="en-US" altLang="en-US" sz="2400" dirty="0" smtClean="0">
                <a:latin typeface="Times New Roman" pitchFamily="18" charset="0"/>
              </a:rPr>
              <a:t>.   </a:t>
            </a:r>
            <a:r>
              <a:rPr lang="en-US" altLang="en-US" sz="2400" b="1" dirty="0">
                <a:latin typeface="Times New Roman" pitchFamily="18" charset="0"/>
              </a:rPr>
              <a:t>HOẠT ĐỘNG </a:t>
            </a:r>
            <a:r>
              <a:rPr lang="en-US" altLang="en-US" sz="2400" b="1" dirty="0" smtClean="0">
                <a:latin typeface="Times New Roman" pitchFamily="18" charset="0"/>
              </a:rPr>
              <a:t>THỰC HÀNH</a:t>
            </a:r>
            <a:endParaRPr lang="en-US" altLang="en-US" sz="2400" b="1" dirty="0">
              <a:latin typeface="Times New Roman" pitchFamily="18" charset="0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65" y="1775411"/>
            <a:ext cx="713580" cy="70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38200" y="2401888"/>
            <a:ext cx="7772400" cy="2656818"/>
          </a:xfrm>
          <a:prstGeom prst="rect">
            <a:avLst/>
          </a:prstGeom>
          <a:blipFill rotWithShape="1">
            <a:blip r:embed="rId3"/>
            <a:stretch>
              <a:fillRect l="-1647" r="-549" b="-4587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04000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5"/>
          <p:cNvSpPr txBox="1">
            <a:spLocks noChangeArrowheads="1"/>
          </p:cNvSpPr>
          <p:nvPr/>
        </p:nvSpPr>
        <p:spPr bwMode="auto">
          <a:xfrm>
            <a:off x="1081088" y="168275"/>
            <a:ext cx="68453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HĐ5. 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Giải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bài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toán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:</a:t>
            </a:r>
            <a:endParaRPr lang="en-US" altLang="en-US" sz="2800" b="1" u="sng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8" name="Text Box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1073546" y="524302"/>
            <a:ext cx="8000999" cy="2629694"/>
          </a:xfrm>
          <a:prstGeom prst="rect">
            <a:avLst/>
          </a:prstGeom>
          <a:blipFill rotWithShape="1">
            <a:blip r:embed="rId2"/>
            <a:stretch>
              <a:fillRect l="-1523" r="-228" b="-58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5365" name="Text Box 15"/>
          <p:cNvSpPr txBox="1">
            <a:spLocks noChangeArrowheads="1"/>
          </p:cNvSpPr>
          <p:nvPr/>
        </p:nvSpPr>
        <p:spPr bwMode="auto">
          <a:xfrm>
            <a:off x="3757613" y="2971800"/>
            <a:ext cx="3073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u="sng">
                <a:solidFill>
                  <a:srgbClr val="0070C0"/>
                </a:solidFill>
                <a:latin typeface="Times New Roman" pitchFamily="18" charset="0"/>
              </a:rPr>
              <a:t>Bài giải </a:t>
            </a:r>
            <a:r>
              <a:rPr lang="en-US" altLang="en-US" sz="2800" b="1">
                <a:solidFill>
                  <a:srgbClr val="0070C0"/>
                </a:solidFill>
                <a:latin typeface="Times New Roman" pitchFamily="18" charset="0"/>
              </a:rPr>
              <a:t>:</a:t>
            </a:r>
            <a:endParaRPr lang="en-US" altLang="en-US" sz="2800" b="1" u="sng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15366" name="Text Box 15"/>
          <p:cNvSpPr txBox="1">
            <a:spLocks noChangeArrowheads="1"/>
          </p:cNvSpPr>
          <p:nvPr/>
        </p:nvSpPr>
        <p:spPr bwMode="auto">
          <a:xfrm>
            <a:off x="2054225" y="3529013"/>
            <a:ext cx="7304088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Mỗi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giờ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cả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hai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vòi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cùng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chảy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được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12" name="Text Box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429000" y="4056551"/>
            <a:ext cx="4419600" cy="721031"/>
          </a:xfrm>
          <a:prstGeom prst="rect">
            <a:avLst/>
          </a:prstGeom>
          <a:blipFill rotWithShape="1">
            <a:blip r:embed="rId3"/>
            <a:stretch>
              <a:fillRect b="-8403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3" name="Text Box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553691" y="4777577"/>
            <a:ext cx="4419600" cy="739754"/>
          </a:xfrm>
          <a:prstGeom prst="rect">
            <a:avLst/>
          </a:prstGeom>
          <a:blipFill rotWithShape="1">
            <a:blip r:embed="rId4"/>
            <a:stretch>
              <a:fillRect b="-661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5369" name="Text Box 15"/>
          <p:cNvSpPr txBox="1">
            <a:spLocks noChangeArrowheads="1"/>
          </p:cNvSpPr>
          <p:nvPr/>
        </p:nvSpPr>
        <p:spPr bwMode="auto">
          <a:xfrm>
            <a:off x="3554413" y="5516563"/>
            <a:ext cx="4419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u="sng">
                <a:solidFill>
                  <a:srgbClr val="0070C0"/>
                </a:solidFill>
                <a:latin typeface="Times New Roman" pitchFamily="18" charset="0"/>
              </a:rPr>
              <a:t>Đáp số</a:t>
            </a:r>
            <a:r>
              <a:rPr lang="en-US" altLang="en-US" sz="2800" b="1">
                <a:solidFill>
                  <a:srgbClr val="0070C0"/>
                </a:solidFill>
                <a:latin typeface="Times New Roman" pitchFamily="18" charset="0"/>
              </a:rPr>
              <a:t> : 50% thể tích bể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18" y="1631"/>
            <a:ext cx="713580" cy="70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695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5"/>
          <p:cNvSpPr txBox="1">
            <a:spLocks noChangeArrowheads="1"/>
          </p:cNvSpPr>
          <p:nvPr/>
        </p:nvSpPr>
        <p:spPr bwMode="auto">
          <a:xfrm>
            <a:off x="1081088" y="168275"/>
            <a:ext cx="68453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HĐ5.  Giải bài toán :</a:t>
            </a:r>
            <a:endParaRPr lang="en-US" altLang="en-US" sz="2800" b="1" u="sng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" name="Text Box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1073546" y="524302"/>
            <a:ext cx="8000999" cy="2629694"/>
          </a:xfrm>
          <a:prstGeom prst="rect">
            <a:avLst/>
          </a:prstGeom>
          <a:blipFill rotWithShape="1">
            <a:blip r:embed="rId2"/>
            <a:stretch>
              <a:fillRect l="-1523" r="-228" b="-58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6389" name="Text Box 15"/>
          <p:cNvSpPr txBox="1">
            <a:spLocks noChangeArrowheads="1"/>
          </p:cNvSpPr>
          <p:nvPr/>
        </p:nvSpPr>
        <p:spPr bwMode="auto">
          <a:xfrm>
            <a:off x="3757613" y="2971800"/>
            <a:ext cx="3073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u="sng">
                <a:solidFill>
                  <a:srgbClr val="0070C0"/>
                </a:solidFill>
                <a:latin typeface="Times New Roman" pitchFamily="18" charset="0"/>
              </a:rPr>
              <a:t>Bài giải </a:t>
            </a:r>
            <a:r>
              <a:rPr lang="en-US" altLang="en-US" sz="2800" b="1">
                <a:solidFill>
                  <a:srgbClr val="0070C0"/>
                </a:solidFill>
                <a:latin typeface="Times New Roman" pitchFamily="18" charset="0"/>
              </a:rPr>
              <a:t>:</a:t>
            </a:r>
            <a:endParaRPr lang="en-US" altLang="en-US" sz="2800" b="1" u="sng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16390" name="Text Box 15"/>
          <p:cNvSpPr txBox="1">
            <a:spLocks noChangeArrowheads="1"/>
          </p:cNvSpPr>
          <p:nvPr/>
        </p:nvSpPr>
        <p:spPr bwMode="auto">
          <a:xfrm>
            <a:off x="2054225" y="3529013"/>
            <a:ext cx="7304088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0070C0"/>
                </a:solidFill>
                <a:latin typeface="Times New Roman" pitchFamily="18" charset="0"/>
              </a:rPr>
              <a:t>Mỗi giờ cả hai vòi cùng chảy được :</a:t>
            </a:r>
          </a:p>
        </p:txBody>
      </p:sp>
      <p:sp>
        <p:nvSpPr>
          <p:cNvPr id="12" name="Text Box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429000" y="4056551"/>
            <a:ext cx="4419600" cy="721031"/>
          </a:xfrm>
          <a:prstGeom prst="rect">
            <a:avLst/>
          </a:prstGeom>
          <a:blipFill rotWithShape="1">
            <a:blip r:embed="rId3"/>
            <a:stretch>
              <a:fillRect b="-8403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3" name="Text Box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553691" y="4777577"/>
            <a:ext cx="4419600" cy="739754"/>
          </a:xfrm>
          <a:prstGeom prst="rect">
            <a:avLst/>
          </a:prstGeom>
          <a:blipFill rotWithShape="1">
            <a:blip r:embed="rId4"/>
            <a:stretch>
              <a:fillRect b="-661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6393" name="Text Box 15"/>
          <p:cNvSpPr txBox="1">
            <a:spLocks noChangeArrowheads="1"/>
          </p:cNvSpPr>
          <p:nvPr/>
        </p:nvSpPr>
        <p:spPr bwMode="auto">
          <a:xfrm>
            <a:off x="3554413" y="5516563"/>
            <a:ext cx="4419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u="sng">
                <a:solidFill>
                  <a:srgbClr val="0070C0"/>
                </a:solidFill>
                <a:latin typeface="Times New Roman" pitchFamily="18" charset="0"/>
              </a:rPr>
              <a:t>Đáp số</a:t>
            </a:r>
            <a:r>
              <a:rPr lang="en-US" altLang="en-US" sz="2800" b="1">
                <a:solidFill>
                  <a:srgbClr val="0070C0"/>
                </a:solidFill>
                <a:latin typeface="Times New Roman" pitchFamily="18" charset="0"/>
              </a:rPr>
              <a:t> : 50% thể tích bể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5989"/>
            <a:ext cx="713580" cy="70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745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848600" cy="792162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latin typeface="Times New Roman" pitchFamily="18" charset="0"/>
              </a:rPr>
              <a:t>            </a:t>
            </a:r>
            <a:r>
              <a:rPr lang="en-US" sz="2800" b="1" dirty="0" err="1" smtClean="0">
                <a:latin typeface="Times New Roman" pitchFamily="18" charset="0"/>
              </a:rPr>
              <a:t>Thứ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tư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ngày</a:t>
            </a:r>
            <a:r>
              <a:rPr lang="en-US" sz="2800" b="1" dirty="0" smtClean="0">
                <a:latin typeface="Times New Roman" pitchFamily="18" charset="0"/>
              </a:rPr>
              <a:t> 18 </a:t>
            </a:r>
            <a:r>
              <a:rPr lang="en-US" sz="2800" b="1" dirty="0" err="1" smtClean="0">
                <a:latin typeface="Times New Roman" pitchFamily="18" charset="0"/>
              </a:rPr>
              <a:t>tháng</a:t>
            </a:r>
            <a:r>
              <a:rPr lang="en-US" sz="2800" b="1" dirty="0" smtClean="0">
                <a:latin typeface="Times New Roman" pitchFamily="18" charset="0"/>
              </a:rPr>
              <a:t> 4 </a:t>
            </a:r>
            <a:r>
              <a:rPr lang="en-US" sz="2800" b="1" dirty="0" err="1" smtClean="0">
                <a:latin typeface="Times New Roman" pitchFamily="18" charset="0"/>
              </a:rPr>
              <a:t>năm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</a:rPr>
              <a:t>2019</a:t>
            </a:r>
            <a:r>
              <a:rPr lang="en-US" sz="2800" b="1" dirty="0" smtClean="0">
                <a:latin typeface="Times New Roman" pitchFamily="18" charset="0"/>
              </a:rPr>
              <a:t/>
            </a:r>
            <a:br>
              <a:rPr lang="en-US" sz="2800" b="1" dirty="0" smtClean="0">
                <a:latin typeface="Times New Roman" pitchFamily="18" charset="0"/>
              </a:rPr>
            </a:br>
            <a:r>
              <a:rPr lang="en-US" sz="2800" b="1" dirty="0" smtClean="0">
                <a:latin typeface="Times New Roman" pitchFamily="18" charset="0"/>
              </a:rPr>
              <a:t>    </a:t>
            </a:r>
            <a:r>
              <a:rPr lang="en-US" sz="28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Toán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15364" name="Text Box 15"/>
          <p:cNvSpPr txBox="1">
            <a:spLocks noChangeArrowheads="1"/>
          </p:cNvSpPr>
          <p:nvPr/>
        </p:nvSpPr>
        <p:spPr bwMode="auto">
          <a:xfrm>
            <a:off x="2168525" y="627062"/>
            <a:ext cx="75088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Ôn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tập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cộng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trừ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1)</a:t>
            </a:r>
            <a:endParaRPr lang="en-US" sz="2800" b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7413" name="Text Box 15"/>
          <p:cNvSpPr txBox="1">
            <a:spLocks noChangeArrowheads="1"/>
          </p:cNvSpPr>
          <p:nvPr/>
        </p:nvSpPr>
        <p:spPr bwMode="auto">
          <a:xfrm>
            <a:off x="1184275" y="1879600"/>
            <a:ext cx="68453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</a:rPr>
              <a:t>HĐ5. 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itchFamily="18" charset="0"/>
              </a:rPr>
              <a:t>Giải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itchFamily="18" charset="0"/>
              </a:rPr>
              <a:t>bài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itchFamily="18" charset="0"/>
              </a:rPr>
              <a:t>toán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</a:rPr>
              <a:t> :</a:t>
            </a:r>
            <a:endParaRPr lang="en-US" altLang="en-US" sz="28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" name="Text Box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914400" y="2419640"/>
            <a:ext cx="8229600" cy="1576457"/>
          </a:xfrm>
          <a:prstGeom prst="rect">
            <a:avLst/>
          </a:prstGeom>
          <a:blipFill rotWithShape="1">
            <a:blip r:embed="rId2"/>
            <a:stretch>
              <a:fillRect l="-1481" t="-3861" r="-2222" b="-9653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9" name="Diamond 8"/>
          <p:cNvSpPr/>
          <p:nvPr/>
        </p:nvSpPr>
        <p:spPr>
          <a:xfrm>
            <a:off x="2057400" y="1295400"/>
            <a:ext cx="762000" cy="6858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2209800" y="1371600"/>
            <a:ext cx="457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 New Roman" pitchFamily="18" charset="0"/>
              </a:rPr>
              <a:t>A</a:t>
            </a:r>
            <a:r>
              <a:rPr lang="en-US" altLang="en-US" sz="2400" dirty="0" smtClean="0">
                <a:latin typeface="Times New Roman" pitchFamily="18" charset="0"/>
              </a:rPr>
              <a:t>.   </a:t>
            </a:r>
            <a:r>
              <a:rPr lang="en-US" altLang="en-US" sz="2400" b="1" dirty="0">
                <a:latin typeface="Times New Roman" pitchFamily="18" charset="0"/>
              </a:rPr>
              <a:t>HOẠT ĐỘNG </a:t>
            </a:r>
            <a:r>
              <a:rPr lang="en-US" altLang="en-US" sz="2400" b="1" dirty="0" smtClean="0">
                <a:latin typeface="Times New Roman" pitchFamily="18" charset="0"/>
              </a:rPr>
              <a:t>THỰC HÀNH</a:t>
            </a:r>
            <a:endParaRPr lang="en-US" altLang="en-US" sz="2400" b="1" dirty="0">
              <a:latin typeface="Times New Roman" pitchFamily="18" charset="0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63" y="1702693"/>
            <a:ext cx="562310" cy="55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843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5"/>
          <p:cNvSpPr txBox="1">
            <a:spLocks noChangeArrowheads="1"/>
          </p:cNvSpPr>
          <p:nvPr/>
        </p:nvSpPr>
        <p:spPr bwMode="auto">
          <a:xfrm>
            <a:off x="928688" y="46038"/>
            <a:ext cx="6845300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HĐ5.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</a:rPr>
              <a:t>Giải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toán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: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7411" name="Text Box 15"/>
          <p:cNvSpPr txBox="1">
            <a:spLocks noChangeArrowheads="1"/>
          </p:cNvSpPr>
          <p:nvPr/>
        </p:nvSpPr>
        <p:spPr bwMode="auto">
          <a:xfrm>
            <a:off x="3235325" y="522288"/>
            <a:ext cx="3073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u="sng" dirty="0" err="1">
                <a:solidFill>
                  <a:srgbClr val="0070C0"/>
                </a:solidFill>
                <a:latin typeface="Times New Roman" pitchFamily="18" charset="0"/>
              </a:rPr>
              <a:t>Bài</a:t>
            </a:r>
            <a:r>
              <a:rPr lang="en-US" sz="2800" u="sng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sz="2800" u="sng" dirty="0" err="1" smtClean="0">
                <a:solidFill>
                  <a:srgbClr val="0070C0"/>
                </a:solidFill>
                <a:latin typeface="Times New Roman" pitchFamily="18" charset="0"/>
              </a:rPr>
              <a:t>giải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</a:rPr>
              <a:t>:</a:t>
            </a:r>
            <a:endParaRPr lang="en-US" sz="2800" u="sng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17412" name="Text Box 15"/>
          <p:cNvSpPr txBox="1">
            <a:spLocks noChangeArrowheads="1"/>
          </p:cNvSpPr>
          <p:nvPr/>
        </p:nvSpPr>
        <p:spPr bwMode="auto">
          <a:xfrm>
            <a:off x="304800" y="733425"/>
            <a:ext cx="7543800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u="sng" dirty="0" err="1">
                <a:solidFill>
                  <a:srgbClr val="0070C0"/>
                </a:solidFill>
                <a:latin typeface="Times New Roman" pitchFamily="18" charset="0"/>
              </a:rPr>
              <a:t>Tóm</a:t>
            </a:r>
            <a:r>
              <a:rPr lang="en-US" sz="2800" u="sng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sz="2800" u="sng" dirty="0" err="1" smtClean="0">
                <a:solidFill>
                  <a:srgbClr val="0070C0"/>
                </a:solidFill>
                <a:latin typeface="Times New Roman" pitchFamily="18" charset="0"/>
              </a:rPr>
              <a:t>tắt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</a:rPr>
              <a:t>:</a:t>
            </a:r>
            <a:endParaRPr lang="en-US" sz="2800" u="sng" dirty="0">
              <a:solidFill>
                <a:srgbClr val="0070C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</a:rPr>
              <a:t>Chiều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</a:rPr>
              <a:t>rộng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</a:rPr>
              <a:t>: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2551113" y="1676400"/>
            <a:ext cx="21272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514600" y="29718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541588" y="1611313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86300" y="1611313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579813" y="1612900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528888" y="2052638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673600" y="2051050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711825" y="2052638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595688" y="2051050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2" name="TextBox 12"/>
          <p:cNvSpPr txBox="1">
            <a:spLocks noChangeArrowheads="1"/>
          </p:cNvSpPr>
          <p:nvPr/>
        </p:nvSpPr>
        <p:spPr bwMode="auto">
          <a:xfrm>
            <a:off x="312738" y="1824038"/>
            <a:ext cx="20637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2528888" y="2120900"/>
            <a:ext cx="21272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673600" y="2127250"/>
            <a:ext cx="10461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4" name="Right Brace 16383"/>
          <p:cNvSpPr/>
          <p:nvPr/>
        </p:nvSpPr>
        <p:spPr>
          <a:xfrm>
            <a:off x="5907088" y="1512888"/>
            <a:ext cx="180975" cy="67945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426" name="TextBox 16384"/>
          <p:cNvSpPr txBox="1">
            <a:spLocks noChangeArrowheads="1"/>
          </p:cNvSpPr>
          <p:nvPr/>
        </p:nvSpPr>
        <p:spPr bwMode="auto">
          <a:xfrm>
            <a:off x="6072188" y="1581150"/>
            <a:ext cx="1447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2800">
                <a:latin typeface="Times New Roman" pitchFamily="18" charset="0"/>
                <a:cs typeface="Times New Roman" pitchFamily="18" charset="0"/>
              </a:rPr>
              <a:t>75m</a:t>
            </a:r>
          </a:p>
        </p:txBody>
      </p:sp>
      <p:sp>
        <p:nvSpPr>
          <p:cNvPr id="17427" name="Text Box 15"/>
          <p:cNvSpPr txBox="1">
            <a:spLocks noChangeArrowheads="1"/>
          </p:cNvSpPr>
          <p:nvPr/>
        </p:nvSpPr>
        <p:spPr bwMode="auto">
          <a:xfrm>
            <a:off x="1041400" y="2205038"/>
            <a:ext cx="7459663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70C0"/>
                </a:solidFill>
                <a:latin typeface="Times New Roman" pitchFamily="18" charset="0"/>
              </a:rPr>
              <a:t>Theo sơ đồ, tổng số phần bằng nhau là :</a:t>
            </a:r>
          </a:p>
        </p:txBody>
      </p:sp>
      <p:sp>
        <p:nvSpPr>
          <p:cNvPr id="17428" name="Text Box 15"/>
          <p:cNvSpPr txBox="1">
            <a:spLocks noChangeArrowheads="1"/>
          </p:cNvSpPr>
          <p:nvPr/>
        </p:nvSpPr>
        <p:spPr bwMode="auto">
          <a:xfrm>
            <a:off x="1981200" y="2659063"/>
            <a:ext cx="44640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70C0"/>
                </a:solidFill>
                <a:latin typeface="Times New Roman" pitchFamily="18" charset="0"/>
              </a:rPr>
              <a:t>         2 + 3 = 5 (phần)</a:t>
            </a:r>
          </a:p>
        </p:txBody>
      </p:sp>
      <p:sp>
        <p:nvSpPr>
          <p:cNvPr id="17429" name="Text Box 15"/>
          <p:cNvSpPr txBox="1">
            <a:spLocks noChangeArrowheads="1"/>
          </p:cNvSpPr>
          <p:nvPr/>
        </p:nvSpPr>
        <p:spPr bwMode="auto">
          <a:xfrm>
            <a:off x="930275" y="2986088"/>
            <a:ext cx="746125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70C0"/>
                </a:solidFill>
                <a:latin typeface="Times New Roman" pitchFamily="18" charset="0"/>
              </a:rPr>
              <a:t> Chiều dài mảnh đất là : 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70C0"/>
                </a:solidFill>
                <a:latin typeface="Times New Roman" pitchFamily="18" charset="0"/>
              </a:rPr>
              <a:t>                    75 : 5 x 3 = 45 (m)</a:t>
            </a:r>
          </a:p>
          <a:p>
            <a:pPr eaLnBrk="1" hangingPunct="1">
              <a:spcBef>
                <a:spcPct val="50000"/>
              </a:spcBef>
            </a:pPr>
            <a:endParaRPr lang="en-US" sz="280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17430" name="Text Box 15"/>
          <p:cNvSpPr txBox="1">
            <a:spLocks noChangeArrowheads="1"/>
          </p:cNvSpPr>
          <p:nvPr/>
        </p:nvSpPr>
        <p:spPr bwMode="auto">
          <a:xfrm>
            <a:off x="1042988" y="4038600"/>
            <a:ext cx="7458075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70C0"/>
                </a:solidFill>
                <a:latin typeface="Times New Roman" pitchFamily="18" charset="0"/>
              </a:rPr>
              <a:t>Chiều rộng mảnh đất là : 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70C0"/>
                </a:solidFill>
                <a:latin typeface="Times New Roman" pitchFamily="18" charset="0"/>
              </a:rPr>
              <a:t>                   75 - 45 = 30 (m)</a:t>
            </a:r>
          </a:p>
          <a:p>
            <a:pPr eaLnBrk="1" hangingPunct="1">
              <a:spcBef>
                <a:spcPct val="50000"/>
              </a:spcBef>
            </a:pPr>
            <a:endParaRPr lang="en-US" sz="280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17431" name="Text Box 15"/>
          <p:cNvSpPr txBox="1">
            <a:spLocks noChangeArrowheads="1"/>
          </p:cNvSpPr>
          <p:nvPr/>
        </p:nvSpPr>
        <p:spPr bwMode="auto">
          <a:xfrm>
            <a:off x="1039813" y="5070475"/>
            <a:ext cx="746125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70C0"/>
                </a:solidFill>
                <a:latin typeface="Times New Roman" pitchFamily="18" charset="0"/>
              </a:rPr>
              <a:t>Diện tích mảnh đất là : 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70C0"/>
                </a:solidFill>
                <a:latin typeface="Times New Roman" pitchFamily="18" charset="0"/>
              </a:rPr>
              <a:t>                    45 x 30 = 1350 (m</a:t>
            </a:r>
            <a:r>
              <a:rPr lang="en-US" sz="2800" baseline="30000">
                <a:solidFill>
                  <a:srgbClr val="0070C0"/>
                </a:solidFill>
                <a:latin typeface="Times New Roman" pitchFamily="18" charset="0"/>
              </a:rPr>
              <a:t>2</a:t>
            </a:r>
            <a:r>
              <a:rPr lang="en-US" sz="2800">
                <a:solidFill>
                  <a:srgbClr val="0070C0"/>
                </a:solidFill>
                <a:latin typeface="Times New Roman" pitchFamily="18" charset="0"/>
              </a:rPr>
              <a:t>)</a:t>
            </a:r>
          </a:p>
          <a:p>
            <a:pPr eaLnBrk="1" hangingPunct="1">
              <a:spcBef>
                <a:spcPct val="50000"/>
              </a:spcBef>
            </a:pPr>
            <a:endParaRPr lang="en-US" sz="280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17432" name="Text Box 15"/>
          <p:cNvSpPr txBox="1">
            <a:spLocks noChangeArrowheads="1"/>
          </p:cNvSpPr>
          <p:nvPr/>
        </p:nvSpPr>
        <p:spPr bwMode="auto">
          <a:xfrm>
            <a:off x="1219200" y="6240463"/>
            <a:ext cx="746125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70C0"/>
                </a:solidFill>
                <a:latin typeface="Times New Roman" pitchFamily="18" charset="0"/>
              </a:rPr>
              <a:t>                                     </a:t>
            </a:r>
            <a:r>
              <a:rPr lang="en-US" sz="2800" u="sng">
                <a:solidFill>
                  <a:srgbClr val="0070C0"/>
                </a:solidFill>
                <a:latin typeface="Times New Roman" pitchFamily="18" charset="0"/>
              </a:rPr>
              <a:t>Đáp số </a:t>
            </a:r>
            <a:r>
              <a:rPr lang="en-US" sz="2800">
                <a:solidFill>
                  <a:srgbClr val="0070C0"/>
                </a:solidFill>
                <a:latin typeface="Times New Roman" pitchFamily="18" charset="0"/>
              </a:rPr>
              <a:t>: 1350 m</a:t>
            </a:r>
            <a:r>
              <a:rPr lang="en-US" sz="2800" baseline="30000">
                <a:solidFill>
                  <a:srgbClr val="0070C0"/>
                </a:solidFill>
                <a:latin typeface="Times New Roman" pitchFamily="18" charset="0"/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endParaRPr lang="en-US" sz="2800">
              <a:solidFill>
                <a:srgbClr val="0070C0"/>
              </a:solidFill>
              <a:latin typeface="Times New Roman" pitchFamily="18" charset="0"/>
            </a:endParaRPr>
          </a:p>
        </p:txBody>
      </p:sp>
      <p:pic>
        <p:nvPicPr>
          <p:cNvPr id="17433" name="Picture 9"/>
          <p:cNvPicPr>
            <a:picLocks noChangeAspect="1" noChangeArrowheads="1"/>
          </p:cNvPicPr>
          <p:nvPr/>
        </p:nvPicPr>
        <p:blipFill>
          <a:blip r:embed="rId3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50800"/>
            <a:ext cx="6508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56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BORBS0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7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081">
            <a:off x="6270625" y="2819400"/>
            <a:ext cx="28733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8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74745">
            <a:off x="4724400" y="32766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9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19780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0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148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WordArt 7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66103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AI NHANH AI ĐÚNG</a:t>
            </a:r>
          </a:p>
        </p:txBody>
      </p:sp>
      <p:sp>
        <p:nvSpPr>
          <p:cNvPr id="19464" name="WordArt 7"/>
          <p:cNvSpPr>
            <a:spLocks noChangeArrowheads="1" noChangeShapeType="1" noTextEdit="1"/>
          </p:cNvSpPr>
          <p:nvPr/>
        </p:nvSpPr>
        <p:spPr bwMode="auto">
          <a:xfrm>
            <a:off x="1266825" y="990600"/>
            <a:ext cx="422275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Trò chơi : </a:t>
            </a:r>
            <a:endParaRPr lang="en-US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094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51"/>
          <p:cNvSpPr>
            <a:spLocks noChangeArrowheads="1"/>
          </p:cNvSpPr>
          <p:nvPr/>
        </p:nvSpPr>
        <p:spPr bwMode="auto">
          <a:xfrm>
            <a:off x="1690688" y="769938"/>
            <a:ext cx="7162800" cy="165100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2800" b="1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600" b="1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  <a:p>
            <a:r>
              <a:rPr lang="en-US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Điền số thích hợp vào chỗ chấm :</a:t>
            </a:r>
          </a:p>
          <a:p>
            <a:r>
              <a:rPr lang="en-US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4,5 + 10,2 = 10,2 +…..</a:t>
            </a:r>
          </a:p>
        </p:txBody>
      </p:sp>
      <p:grpSp>
        <p:nvGrpSpPr>
          <p:cNvPr id="19459" name="Group 51"/>
          <p:cNvGrpSpPr>
            <a:grpSpLocks/>
          </p:cNvGrpSpPr>
          <p:nvPr/>
        </p:nvGrpSpPr>
        <p:grpSpPr bwMode="auto">
          <a:xfrm>
            <a:off x="257175" y="14288"/>
            <a:ext cx="320675" cy="6858000"/>
            <a:chOff x="202295" y="-322943"/>
            <a:chExt cx="319314" cy="7180943"/>
          </a:xfrm>
        </p:grpSpPr>
        <p:sp>
          <p:nvSpPr>
            <p:cNvPr id="10" name="Rectangle 9"/>
            <p:cNvSpPr/>
            <p:nvPr/>
          </p:nvSpPr>
          <p:spPr bwMode="auto">
            <a:xfrm>
              <a:off x="202295" y="-322943"/>
              <a:ext cx="319314" cy="7165982"/>
            </a:xfrm>
            <a:prstGeom prst="rect">
              <a:avLst/>
            </a:prstGeom>
            <a:solidFill>
              <a:schemeClr val="tx2">
                <a:lumMod val="95000"/>
                <a:lumOff val="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2000">
                <a:latin typeface=".VnTime" pitchFamily="34" charset="0"/>
              </a:endParaRPr>
            </a:p>
          </p:txBody>
        </p:sp>
        <p:sp>
          <p:nvSpPr>
            <p:cNvPr id="19501" name="Rectangle 10"/>
            <p:cNvSpPr>
              <a:spLocks noChangeArrowheads="1"/>
            </p:cNvSpPr>
            <p:nvPr/>
          </p:nvSpPr>
          <p:spPr bwMode="auto">
            <a:xfrm>
              <a:off x="238583" y="-322943"/>
              <a:ext cx="228600" cy="7166429"/>
            </a:xfrm>
            <a:prstGeom prst="rect">
              <a:avLst/>
            </a:prstGeom>
            <a:solidFill>
              <a:srgbClr val="0066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000">
                <a:latin typeface=".VnTime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324014" y="-307983"/>
              <a:ext cx="75877" cy="7165983"/>
            </a:xfrm>
            <a:prstGeom prst="rect">
              <a:avLst/>
            </a:prstGeom>
            <a:solidFill>
              <a:srgbClr val="A3C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200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.VnTime" pitchFamily="34" charset="0"/>
              </a:endParaRPr>
            </a:p>
          </p:txBody>
        </p:sp>
      </p:grpSp>
      <p:sp>
        <p:nvSpPr>
          <p:cNvPr id="3" name="AutoShape 51"/>
          <p:cNvSpPr>
            <a:spLocks noChangeArrowheads="1"/>
          </p:cNvSpPr>
          <p:nvPr/>
        </p:nvSpPr>
        <p:spPr bwMode="auto">
          <a:xfrm>
            <a:off x="1828800" y="2679700"/>
            <a:ext cx="5562600" cy="7493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>
                <a:solidFill>
                  <a:schemeClr val="bg1"/>
                </a:solidFill>
                <a:latin typeface="Times New Roman" pitchFamily="18" charset="0"/>
              </a:rPr>
              <a:t>4,5 </a:t>
            </a:r>
          </a:p>
        </p:txBody>
      </p:sp>
      <p:pic>
        <p:nvPicPr>
          <p:cNvPr id="39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29384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3" y="27162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84213" y="27892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1044" name="WordArt 226"/>
          <p:cNvSpPr>
            <a:spLocks noChangeArrowheads="1" noChangeShapeType="1" noTextEdit="1"/>
          </p:cNvSpPr>
          <p:nvPr/>
        </p:nvSpPr>
        <p:spPr bwMode="auto">
          <a:xfrm>
            <a:off x="890588" y="29019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a</a:t>
            </a:r>
          </a:p>
        </p:txBody>
      </p:sp>
      <p:sp>
        <p:nvSpPr>
          <p:cNvPr id="4" name="AutoShape 51"/>
          <p:cNvSpPr>
            <a:spLocks noChangeArrowheads="1"/>
          </p:cNvSpPr>
          <p:nvPr/>
        </p:nvSpPr>
        <p:spPr bwMode="auto">
          <a:xfrm>
            <a:off x="1981200" y="3657600"/>
            <a:ext cx="5449888" cy="7493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>
                <a:solidFill>
                  <a:schemeClr val="bg1"/>
                </a:solidFill>
                <a:latin typeface="Times New Roman" pitchFamily="18" charset="0"/>
              </a:rPr>
              <a:t>450</a:t>
            </a:r>
          </a:p>
        </p:txBody>
      </p:sp>
      <p:pic>
        <p:nvPicPr>
          <p:cNvPr id="5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39290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37068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65163" y="37798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8" name="WordArt 226"/>
          <p:cNvSpPr>
            <a:spLocks noChangeArrowheads="1" noChangeShapeType="1" noTextEdit="1"/>
          </p:cNvSpPr>
          <p:nvPr/>
        </p:nvSpPr>
        <p:spPr bwMode="auto">
          <a:xfrm>
            <a:off x="871538" y="38925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b</a:t>
            </a:r>
          </a:p>
        </p:txBody>
      </p:sp>
      <p:sp>
        <p:nvSpPr>
          <p:cNvPr id="9" name="AutoShape 51"/>
          <p:cNvSpPr>
            <a:spLocks noChangeArrowheads="1"/>
          </p:cNvSpPr>
          <p:nvPr/>
        </p:nvSpPr>
        <p:spPr bwMode="auto">
          <a:xfrm>
            <a:off x="1789113" y="4660900"/>
            <a:ext cx="5678487" cy="7493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>
                <a:solidFill>
                  <a:schemeClr val="bg1"/>
                </a:solidFill>
                <a:latin typeface="Times New Roman" pitchFamily="18" charset="0"/>
              </a:rPr>
              <a:t>45</a:t>
            </a:r>
            <a:r>
              <a:rPr lang="en-US"/>
              <a:t> </a:t>
            </a:r>
          </a:p>
        </p:txBody>
      </p:sp>
      <p:pic>
        <p:nvPicPr>
          <p:cNvPr id="11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49196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46974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65163" y="47704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15" name="WordArt 226"/>
          <p:cNvSpPr>
            <a:spLocks noChangeArrowheads="1" noChangeShapeType="1" noTextEdit="1"/>
          </p:cNvSpPr>
          <p:nvPr/>
        </p:nvSpPr>
        <p:spPr bwMode="auto">
          <a:xfrm>
            <a:off x="871538" y="48831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c</a:t>
            </a:r>
          </a:p>
        </p:txBody>
      </p:sp>
      <p:sp>
        <p:nvSpPr>
          <p:cNvPr id="6171" name="AutoShape 27"/>
          <p:cNvSpPr>
            <a:spLocks noChangeArrowheads="1"/>
          </p:cNvSpPr>
          <p:nvPr/>
        </p:nvSpPr>
        <p:spPr bwMode="auto">
          <a:xfrm>
            <a:off x="228600" y="1231900"/>
            <a:ext cx="1543050" cy="1358900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72" name="WordArt 28"/>
          <p:cNvSpPr>
            <a:spLocks noChangeArrowheads="1" noChangeShapeType="1" noTextEdit="1"/>
          </p:cNvSpPr>
          <p:nvPr/>
        </p:nvSpPr>
        <p:spPr bwMode="auto">
          <a:xfrm>
            <a:off x="608013" y="1619250"/>
            <a:ext cx="674687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VNI-Times"/>
              </a:rPr>
              <a:t>Caâu 1</a:t>
            </a:r>
          </a:p>
        </p:txBody>
      </p:sp>
      <p:pic>
        <p:nvPicPr>
          <p:cNvPr id="19477" name="Picture 29" descr="Picture1"/>
          <p:cNvPicPr>
            <a:picLocks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769938"/>
            <a:ext cx="9144001" cy="9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2" name="WordArt 30"/>
          <p:cNvSpPr>
            <a:spLocks noChangeArrowheads="1" noChangeShapeType="1" noTextEdit="1"/>
          </p:cNvSpPr>
          <p:nvPr/>
        </p:nvSpPr>
        <p:spPr bwMode="auto">
          <a:xfrm>
            <a:off x="1698625" y="68263"/>
            <a:ext cx="5973763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 CHƠI : AI NHANH AI ĐÚNG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BahamasBH"/>
                <a:cs typeface="Arial" pitchFamily="34" charset="0"/>
              </a:rPr>
              <a:t> </a:t>
            </a:r>
          </a:p>
        </p:txBody>
      </p:sp>
      <p:pic>
        <p:nvPicPr>
          <p:cNvPr id="19479" name="Picture 31" descr="people008"/>
          <p:cNvPicPr>
            <a:picLocks noChangeAspect="1" noChangeArrowheads="1" noCrop="1"/>
          </p:cNvPicPr>
          <p:nvPr/>
        </p:nvPicPr>
        <p:blipFill>
          <a:blip r:embed="rId1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715000"/>
            <a:ext cx="9715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0" name="Picture 32" descr="Bellcoll">
            <a:hlinkClick r:id=""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75" y="-157163"/>
            <a:ext cx="1652588" cy="167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33"/>
          <p:cNvGrpSpPr>
            <a:grpSpLocks/>
          </p:cNvGrpSpPr>
          <p:nvPr/>
        </p:nvGrpSpPr>
        <p:grpSpPr bwMode="auto">
          <a:xfrm>
            <a:off x="3276600" y="5445125"/>
            <a:ext cx="1752600" cy="1752600"/>
            <a:chOff x="4320" y="2928"/>
            <a:chExt cx="1104" cy="1104"/>
          </a:xfrm>
        </p:grpSpPr>
        <p:sp>
          <p:nvSpPr>
            <p:cNvPr id="19498" name="AutoShape 34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19499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 giờ</a:t>
              </a:r>
            </a:p>
          </p:txBody>
        </p:sp>
      </p:grpSp>
      <p:sp>
        <p:nvSpPr>
          <p:cNvPr id="6180" name="WordArt 36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6181" name="WordArt 37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6182" name="WordArt 38"/>
          <p:cNvSpPr>
            <a:spLocks noChangeArrowheads="1" noChangeShapeType="1" noTextEdit="1"/>
          </p:cNvSpPr>
          <p:nvPr/>
        </p:nvSpPr>
        <p:spPr bwMode="auto">
          <a:xfrm>
            <a:off x="7962900" y="3348038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6183" name="WordArt 39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6184" name="WordArt 40"/>
          <p:cNvSpPr>
            <a:spLocks noChangeArrowheads="1" noChangeShapeType="1" noTextEdit="1"/>
          </p:cNvSpPr>
          <p:nvPr/>
        </p:nvSpPr>
        <p:spPr bwMode="auto">
          <a:xfrm>
            <a:off x="8005763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6185" name="WordArt 41"/>
          <p:cNvSpPr>
            <a:spLocks noChangeArrowheads="1" noChangeShapeType="1" noTextEdit="1"/>
          </p:cNvSpPr>
          <p:nvPr/>
        </p:nvSpPr>
        <p:spPr bwMode="auto">
          <a:xfrm>
            <a:off x="7972425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6186" name="WordArt 42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6187" name="WordArt 43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6188" name="WordArt 44"/>
          <p:cNvSpPr>
            <a:spLocks noChangeArrowheads="1" noChangeShapeType="1" noTextEdit="1"/>
          </p:cNvSpPr>
          <p:nvPr/>
        </p:nvSpPr>
        <p:spPr bwMode="auto">
          <a:xfrm>
            <a:off x="7962900" y="33623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6189" name="WordArt 45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6190" name="WordArt 46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sp>
        <p:nvSpPr>
          <p:cNvPr id="6191" name="WordArt 47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11</a:t>
            </a:r>
          </a:p>
        </p:txBody>
      </p:sp>
      <p:sp>
        <p:nvSpPr>
          <p:cNvPr id="6192" name="WordArt 48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12</a:t>
            </a:r>
          </a:p>
        </p:txBody>
      </p:sp>
      <p:sp>
        <p:nvSpPr>
          <p:cNvPr id="6193" name="WordArt 49"/>
          <p:cNvSpPr>
            <a:spLocks noChangeArrowheads="1" noChangeShapeType="1" noTextEdit="1"/>
          </p:cNvSpPr>
          <p:nvPr/>
        </p:nvSpPr>
        <p:spPr bwMode="auto">
          <a:xfrm>
            <a:off x="7948613" y="335756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13</a:t>
            </a:r>
          </a:p>
        </p:txBody>
      </p:sp>
      <p:sp>
        <p:nvSpPr>
          <p:cNvPr id="6194" name="WordArt 50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14</a:t>
            </a:r>
          </a:p>
        </p:txBody>
      </p:sp>
      <p:sp>
        <p:nvSpPr>
          <p:cNvPr id="6195" name="WordArt 51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79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t Fighter 2-DV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2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4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5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6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0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7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0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8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9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0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0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0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0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21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0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22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 nodeType="clickPar">
                      <p:stCondLst>
                        <p:cond delay="indefinite"/>
                      </p:stCondLst>
                      <p:childTnLst>
                        <p:par>
                          <p:cTn id="2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4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 nodeType="clickPar">
                      <p:stCondLst>
                        <p:cond delay="indefinite"/>
                      </p:stCondLst>
                      <p:childTnLst>
                        <p:par>
                          <p:cTn id="2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0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044" grpId="0" animBg="1"/>
      <p:bldP spid="8" grpId="0" animBg="1"/>
      <p:bldP spid="15" grpId="0" animBg="1"/>
      <p:bldP spid="6171" grpId="0" animBg="1"/>
      <p:bldP spid="6171" grpId="1" animBg="1"/>
      <p:bldP spid="6172" grpId="0" animBg="1"/>
      <p:bldP spid="6180" grpId="0" animBg="1"/>
      <p:bldP spid="6180" grpId="1" animBg="1"/>
      <p:bldP spid="6181" grpId="0" animBg="1"/>
      <p:bldP spid="6181" grpId="1" animBg="1"/>
      <p:bldP spid="6182" grpId="0" animBg="1"/>
      <p:bldP spid="6182" grpId="1" animBg="1"/>
      <p:bldP spid="6183" grpId="0" animBg="1"/>
      <p:bldP spid="6183" grpId="1" animBg="1"/>
      <p:bldP spid="6184" grpId="0" animBg="1"/>
      <p:bldP spid="6184" grpId="1" animBg="1"/>
      <p:bldP spid="6185" grpId="0" animBg="1"/>
      <p:bldP spid="6185" grpId="1" animBg="1"/>
      <p:bldP spid="6186" grpId="0" animBg="1"/>
      <p:bldP spid="6186" grpId="1" animBg="1"/>
      <p:bldP spid="6187" grpId="0" animBg="1"/>
      <p:bldP spid="6187" grpId="1" animBg="1"/>
      <p:bldP spid="6188" grpId="0" animBg="1"/>
      <p:bldP spid="6188" grpId="1" animBg="1"/>
      <p:bldP spid="6189" grpId="0" animBg="1"/>
      <p:bldP spid="6189" grpId="1" animBg="1"/>
      <p:bldP spid="6190" grpId="0" animBg="1"/>
      <p:bldP spid="6190" grpId="1" animBg="1"/>
      <p:bldP spid="6191" grpId="0" animBg="1"/>
      <p:bldP spid="6191" grpId="1" animBg="1"/>
      <p:bldP spid="6192" grpId="0" animBg="1"/>
      <p:bldP spid="6192" grpId="1" animBg="1"/>
      <p:bldP spid="6193" grpId="0" animBg="1"/>
      <p:bldP spid="6193" grpId="1" animBg="1"/>
      <p:bldP spid="6194" grpId="0" animBg="1"/>
      <p:bldP spid="6194" grpId="1" animBg="1"/>
      <p:bldP spid="6195" grpId="0" animBg="1"/>
      <p:bldP spid="619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51"/>
          <p:cNvSpPr>
            <a:spLocks noChangeArrowheads="1"/>
          </p:cNvSpPr>
          <p:nvPr/>
        </p:nvSpPr>
        <p:spPr bwMode="auto">
          <a:xfrm>
            <a:off x="1905000" y="849313"/>
            <a:ext cx="6858000" cy="1468437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4000" b="1">
                <a:solidFill>
                  <a:schemeClr val="bg1"/>
                </a:solidFill>
              </a:rPr>
              <a:t>Kết quả của phép tính :</a:t>
            </a:r>
          </a:p>
          <a:p>
            <a:r>
              <a:rPr lang="en-US" sz="4000" b="1">
                <a:solidFill>
                  <a:schemeClr val="bg1"/>
                </a:solidFill>
              </a:rPr>
              <a:t>         20 + 5,5 =……….</a:t>
            </a:r>
          </a:p>
        </p:txBody>
      </p:sp>
      <p:grpSp>
        <p:nvGrpSpPr>
          <p:cNvPr id="20483" name="Group 51"/>
          <p:cNvGrpSpPr>
            <a:grpSpLocks/>
          </p:cNvGrpSpPr>
          <p:nvPr/>
        </p:nvGrpSpPr>
        <p:grpSpPr bwMode="auto">
          <a:xfrm>
            <a:off x="196850" y="14288"/>
            <a:ext cx="320675" cy="6858000"/>
            <a:chOff x="202295" y="-322943"/>
            <a:chExt cx="319314" cy="7180943"/>
          </a:xfrm>
        </p:grpSpPr>
        <p:sp>
          <p:nvSpPr>
            <p:cNvPr id="10" name="Rectangle 9"/>
            <p:cNvSpPr/>
            <p:nvPr/>
          </p:nvSpPr>
          <p:spPr bwMode="auto">
            <a:xfrm>
              <a:off x="202295" y="-322943"/>
              <a:ext cx="319314" cy="7165982"/>
            </a:xfrm>
            <a:prstGeom prst="rect">
              <a:avLst/>
            </a:prstGeom>
            <a:solidFill>
              <a:schemeClr val="tx2">
                <a:lumMod val="95000"/>
                <a:lumOff val="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2000">
                <a:latin typeface=".VnTime" pitchFamily="34" charset="0"/>
              </a:endParaRPr>
            </a:p>
          </p:txBody>
        </p:sp>
        <p:sp>
          <p:nvSpPr>
            <p:cNvPr id="20526" name="Rectangle 10"/>
            <p:cNvSpPr>
              <a:spLocks noChangeArrowheads="1"/>
            </p:cNvSpPr>
            <p:nvPr/>
          </p:nvSpPr>
          <p:spPr bwMode="auto">
            <a:xfrm>
              <a:off x="238583" y="-322943"/>
              <a:ext cx="228600" cy="7166429"/>
            </a:xfrm>
            <a:prstGeom prst="rect">
              <a:avLst/>
            </a:prstGeom>
            <a:solidFill>
              <a:srgbClr val="0066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000">
                <a:latin typeface=".VnTime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324014" y="-307983"/>
              <a:ext cx="75877" cy="7165983"/>
            </a:xfrm>
            <a:prstGeom prst="rect">
              <a:avLst/>
            </a:prstGeom>
            <a:solidFill>
              <a:srgbClr val="A3C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200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.VnTime" pitchFamily="34" charset="0"/>
              </a:endParaRPr>
            </a:p>
          </p:txBody>
        </p:sp>
      </p:grpSp>
      <p:sp>
        <p:nvSpPr>
          <p:cNvPr id="3" name="AutoShape 51"/>
          <p:cNvSpPr>
            <a:spLocks noChangeArrowheads="1"/>
          </p:cNvSpPr>
          <p:nvPr/>
        </p:nvSpPr>
        <p:spPr bwMode="auto">
          <a:xfrm>
            <a:off x="1747838" y="2679700"/>
            <a:ext cx="5030787" cy="6731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7,5</a:t>
            </a:r>
            <a:endParaRPr lang="en-US"/>
          </a:p>
        </p:txBody>
      </p:sp>
      <p:pic>
        <p:nvPicPr>
          <p:cNvPr id="39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29384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27162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23888" y="27892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1044" name="WordArt 226"/>
          <p:cNvSpPr>
            <a:spLocks noChangeArrowheads="1" noChangeShapeType="1" noTextEdit="1"/>
          </p:cNvSpPr>
          <p:nvPr/>
        </p:nvSpPr>
        <p:spPr bwMode="auto">
          <a:xfrm>
            <a:off x="830263" y="29019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a</a:t>
            </a:r>
          </a:p>
        </p:txBody>
      </p:sp>
      <p:sp>
        <p:nvSpPr>
          <p:cNvPr id="4" name="AutoShape 51"/>
          <p:cNvSpPr>
            <a:spLocks noChangeArrowheads="1"/>
          </p:cNvSpPr>
          <p:nvPr/>
        </p:nvSpPr>
        <p:spPr bwMode="auto">
          <a:xfrm>
            <a:off x="1728788" y="3670300"/>
            <a:ext cx="5045075" cy="6731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25,5</a:t>
            </a:r>
            <a:r>
              <a:rPr lang="en-US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39290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37068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04838" y="37798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8" name="WordArt 226"/>
          <p:cNvSpPr>
            <a:spLocks noChangeArrowheads="1" noChangeShapeType="1" noTextEdit="1"/>
          </p:cNvSpPr>
          <p:nvPr/>
        </p:nvSpPr>
        <p:spPr bwMode="auto">
          <a:xfrm>
            <a:off x="811213" y="38925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b</a:t>
            </a:r>
          </a:p>
        </p:txBody>
      </p:sp>
      <p:sp>
        <p:nvSpPr>
          <p:cNvPr id="9" name="AutoShape 51"/>
          <p:cNvSpPr>
            <a:spLocks noChangeArrowheads="1"/>
          </p:cNvSpPr>
          <p:nvPr/>
        </p:nvSpPr>
        <p:spPr bwMode="auto">
          <a:xfrm>
            <a:off x="1728788" y="4660900"/>
            <a:ext cx="5045075" cy="6731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/>
              <a:t> </a:t>
            </a:r>
          </a:p>
        </p:txBody>
      </p:sp>
      <p:pic>
        <p:nvPicPr>
          <p:cNvPr id="11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49196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46974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04838" y="47704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15" name="WordArt 226"/>
          <p:cNvSpPr>
            <a:spLocks noChangeArrowheads="1" noChangeShapeType="1" noTextEdit="1"/>
          </p:cNvSpPr>
          <p:nvPr/>
        </p:nvSpPr>
        <p:spPr bwMode="auto">
          <a:xfrm>
            <a:off x="811213" y="48831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c</a:t>
            </a:r>
          </a:p>
        </p:txBody>
      </p:sp>
      <p:pic>
        <p:nvPicPr>
          <p:cNvPr id="17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59102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5" name="AutoShape 27"/>
          <p:cNvSpPr>
            <a:spLocks noChangeArrowheads="1"/>
          </p:cNvSpPr>
          <p:nvPr/>
        </p:nvSpPr>
        <p:spPr bwMode="auto">
          <a:xfrm>
            <a:off x="544513" y="1031875"/>
            <a:ext cx="1543050" cy="1358900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96" name="WordArt 28"/>
          <p:cNvSpPr>
            <a:spLocks noChangeArrowheads="1" noChangeShapeType="1" noTextEdit="1"/>
          </p:cNvSpPr>
          <p:nvPr/>
        </p:nvSpPr>
        <p:spPr bwMode="auto">
          <a:xfrm>
            <a:off x="962025" y="1400175"/>
            <a:ext cx="685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VNI-Times"/>
              </a:rPr>
              <a:t>Caâu 2</a:t>
            </a:r>
          </a:p>
        </p:txBody>
      </p:sp>
      <p:pic>
        <p:nvPicPr>
          <p:cNvPr id="20502" name="Picture 29" descr="Picture1"/>
          <p:cNvPicPr>
            <a:picLocks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755650"/>
            <a:ext cx="9144001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7" name="WordArt 30"/>
          <p:cNvSpPr>
            <a:spLocks noChangeArrowheads="1" noChangeShapeType="1" noTextEdit="1"/>
          </p:cNvSpPr>
          <p:nvPr/>
        </p:nvSpPr>
        <p:spPr bwMode="auto">
          <a:xfrm>
            <a:off x="1638300" y="26988"/>
            <a:ext cx="5973763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 CHƠI : AI NHANH AI ĐÚNG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BahamasBH"/>
                <a:cs typeface="Arial" pitchFamily="34" charset="0"/>
              </a:rPr>
              <a:t> </a:t>
            </a:r>
          </a:p>
        </p:txBody>
      </p:sp>
      <p:pic>
        <p:nvPicPr>
          <p:cNvPr id="20504" name="Picture 31" descr="people008"/>
          <p:cNvPicPr>
            <a:picLocks noChangeAspect="1" noChangeArrowheads="1" noCrop="1"/>
          </p:cNvPicPr>
          <p:nvPr/>
        </p:nvPicPr>
        <p:blipFill>
          <a:blip r:embed="rId1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715000"/>
            <a:ext cx="9715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5" name="Picture 32" descr="Bellcoll">
            <a:hlinkClick r:id=""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-185738"/>
            <a:ext cx="1652588" cy="167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1" name="WordArt 33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7202" name="WordArt 34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7203" name="WordArt 35"/>
          <p:cNvSpPr>
            <a:spLocks noChangeArrowheads="1" noChangeShapeType="1" noTextEdit="1"/>
          </p:cNvSpPr>
          <p:nvPr/>
        </p:nvSpPr>
        <p:spPr bwMode="auto">
          <a:xfrm>
            <a:off x="7748588" y="29718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7204" name="WordArt 36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7205" name="WordArt 37"/>
          <p:cNvSpPr>
            <a:spLocks noChangeArrowheads="1" noChangeShapeType="1" noTextEdit="1"/>
          </p:cNvSpPr>
          <p:nvPr/>
        </p:nvSpPr>
        <p:spPr bwMode="auto">
          <a:xfrm>
            <a:off x="7791450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7206" name="WordArt 38"/>
          <p:cNvSpPr>
            <a:spLocks noChangeArrowheads="1" noChangeShapeType="1" noTextEdit="1"/>
          </p:cNvSpPr>
          <p:nvPr/>
        </p:nvSpPr>
        <p:spPr bwMode="auto">
          <a:xfrm>
            <a:off x="7758113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7207" name="WordArt 39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7208" name="WordArt 40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7209" name="WordArt 41"/>
          <p:cNvSpPr>
            <a:spLocks noChangeArrowheads="1" noChangeShapeType="1" noTextEdit="1"/>
          </p:cNvSpPr>
          <p:nvPr/>
        </p:nvSpPr>
        <p:spPr bwMode="auto">
          <a:xfrm>
            <a:off x="7748588" y="2986088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7210" name="WordArt 42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7211" name="WordArt 43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sp>
        <p:nvSpPr>
          <p:cNvPr id="7212" name="WordArt 44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11</a:t>
            </a:r>
          </a:p>
        </p:txBody>
      </p:sp>
      <p:sp>
        <p:nvSpPr>
          <p:cNvPr id="7213" name="WordArt 45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12</a:t>
            </a:r>
          </a:p>
        </p:txBody>
      </p:sp>
      <p:sp>
        <p:nvSpPr>
          <p:cNvPr id="7214" name="WordArt 46"/>
          <p:cNvSpPr>
            <a:spLocks noChangeArrowheads="1" noChangeShapeType="1" noTextEdit="1"/>
          </p:cNvSpPr>
          <p:nvPr/>
        </p:nvSpPr>
        <p:spPr bwMode="auto">
          <a:xfrm>
            <a:off x="7734300" y="29813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13</a:t>
            </a:r>
          </a:p>
        </p:txBody>
      </p:sp>
      <p:sp>
        <p:nvSpPr>
          <p:cNvPr id="7215" name="WordArt 47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14</a:t>
            </a:r>
          </a:p>
        </p:txBody>
      </p:sp>
      <p:sp>
        <p:nvSpPr>
          <p:cNvPr id="7216" name="WordArt 48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15</a:t>
            </a:r>
          </a:p>
        </p:txBody>
      </p:sp>
      <p:grpSp>
        <p:nvGrpSpPr>
          <p:cNvPr id="25" name="Group 49"/>
          <p:cNvGrpSpPr>
            <a:grpSpLocks/>
          </p:cNvGrpSpPr>
          <p:nvPr/>
        </p:nvGrpSpPr>
        <p:grpSpPr bwMode="auto">
          <a:xfrm>
            <a:off x="7121525" y="4103688"/>
            <a:ext cx="1752600" cy="1752600"/>
            <a:chOff x="4320" y="2928"/>
            <a:chExt cx="1104" cy="1104"/>
          </a:xfrm>
        </p:grpSpPr>
        <p:sp>
          <p:nvSpPr>
            <p:cNvPr id="20523" name="AutoShape 50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20524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 giờ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0689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t Fighter 2-DV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7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7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2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3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4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6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3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7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8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9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3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0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3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21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3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22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 nodeType="clickPar">
                      <p:stCondLst>
                        <p:cond delay="indefinite"/>
                      </p:stCondLst>
                      <p:childTnLst>
                        <p:par>
                          <p:cTn id="2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 nodeType="clickPar">
                      <p:stCondLst>
                        <p:cond delay="indefinite"/>
                      </p:stCondLst>
                      <p:childTnLst>
                        <p:par>
                          <p:cTn id="2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3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8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043" grpId="0" animBg="1"/>
      <p:bldP spid="1044" grpId="0" animBg="1"/>
      <p:bldP spid="4" grpId="0" animBg="1"/>
      <p:bldP spid="4" grpId="1" animBg="1"/>
      <p:bldP spid="7" grpId="0" animBg="1"/>
      <p:bldP spid="8" grpId="0" animBg="1"/>
      <p:bldP spid="13" grpId="0" animBg="1"/>
      <p:bldP spid="15" grpId="0" animBg="1"/>
      <p:bldP spid="7195" grpId="0" animBg="1"/>
      <p:bldP spid="7195" grpId="1" animBg="1"/>
      <p:bldP spid="7196" grpId="0" animBg="1"/>
      <p:bldP spid="7201" grpId="0" animBg="1"/>
      <p:bldP spid="7201" grpId="1" animBg="1"/>
      <p:bldP spid="7202" grpId="0" animBg="1"/>
      <p:bldP spid="7202" grpId="1" animBg="1"/>
      <p:bldP spid="7203" grpId="0" animBg="1"/>
      <p:bldP spid="7203" grpId="1" animBg="1"/>
      <p:bldP spid="7204" grpId="0" animBg="1"/>
      <p:bldP spid="7204" grpId="1" animBg="1"/>
      <p:bldP spid="7205" grpId="0" animBg="1"/>
      <p:bldP spid="7205" grpId="1" animBg="1"/>
      <p:bldP spid="7206" grpId="0" animBg="1"/>
      <p:bldP spid="7206" grpId="1" animBg="1"/>
      <p:bldP spid="7207" grpId="0" animBg="1"/>
      <p:bldP spid="7207" grpId="1" animBg="1"/>
      <p:bldP spid="7208" grpId="0" animBg="1"/>
      <p:bldP spid="7208" grpId="1" animBg="1"/>
      <p:bldP spid="7209" grpId="0" animBg="1"/>
      <p:bldP spid="7209" grpId="1" animBg="1"/>
      <p:bldP spid="7210" grpId="0" animBg="1"/>
      <p:bldP spid="7210" grpId="1" animBg="1"/>
      <p:bldP spid="7211" grpId="0" animBg="1"/>
      <p:bldP spid="7211" grpId="1" animBg="1"/>
      <p:bldP spid="7212" grpId="0" animBg="1"/>
      <p:bldP spid="7212" grpId="1" animBg="1"/>
      <p:bldP spid="7213" grpId="0" animBg="1"/>
      <p:bldP spid="7213" grpId="1" animBg="1"/>
      <p:bldP spid="7214" grpId="0" animBg="1"/>
      <p:bldP spid="7214" grpId="1" animBg="1"/>
      <p:bldP spid="7215" grpId="0" animBg="1"/>
      <p:bldP spid="7215" grpId="1" animBg="1"/>
      <p:bldP spid="7216" grpId="0" animBg="1"/>
      <p:bldP spid="721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51"/>
          <p:cNvSpPr>
            <a:spLocks noChangeArrowheads="1"/>
          </p:cNvSpPr>
          <p:nvPr/>
        </p:nvSpPr>
        <p:spPr bwMode="auto">
          <a:xfrm>
            <a:off x="1260475" y="892175"/>
            <a:ext cx="7502525" cy="1393825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4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Kết quả của phép tính :</a:t>
            </a:r>
          </a:p>
          <a:p>
            <a:pPr algn="ctr"/>
            <a:r>
              <a:rPr lang="en-US" sz="4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60 – 5,5 = </a:t>
            </a:r>
          </a:p>
          <a:p>
            <a:pPr algn="ctr"/>
            <a:endParaRPr lang="en-US" sz="4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507" name="Group 51"/>
          <p:cNvGrpSpPr>
            <a:grpSpLocks/>
          </p:cNvGrpSpPr>
          <p:nvPr/>
        </p:nvGrpSpPr>
        <p:grpSpPr bwMode="auto">
          <a:xfrm>
            <a:off x="-12700" y="-85725"/>
            <a:ext cx="320675" cy="7162800"/>
            <a:chOff x="202295" y="-322943"/>
            <a:chExt cx="319314" cy="7180943"/>
          </a:xfrm>
        </p:grpSpPr>
        <p:sp>
          <p:nvSpPr>
            <p:cNvPr id="10" name="Rectangle 9"/>
            <p:cNvSpPr/>
            <p:nvPr/>
          </p:nvSpPr>
          <p:spPr bwMode="auto">
            <a:xfrm>
              <a:off x="202295" y="-322943"/>
              <a:ext cx="319314" cy="7166620"/>
            </a:xfrm>
            <a:prstGeom prst="rect">
              <a:avLst/>
            </a:prstGeom>
            <a:solidFill>
              <a:schemeClr val="tx2">
                <a:lumMod val="95000"/>
                <a:lumOff val="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2000">
                <a:latin typeface=".VnTime" pitchFamily="34" charset="0"/>
              </a:endParaRPr>
            </a:p>
          </p:txBody>
        </p:sp>
        <p:sp>
          <p:nvSpPr>
            <p:cNvPr id="21550" name="Rectangle 10"/>
            <p:cNvSpPr>
              <a:spLocks noChangeArrowheads="1"/>
            </p:cNvSpPr>
            <p:nvPr/>
          </p:nvSpPr>
          <p:spPr bwMode="auto">
            <a:xfrm>
              <a:off x="238583" y="-322943"/>
              <a:ext cx="228600" cy="7166429"/>
            </a:xfrm>
            <a:prstGeom prst="rect">
              <a:avLst/>
            </a:prstGeom>
            <a:solidFill>
              <a:srgbClr val="0066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000">
                <a:latin typeface=".VnTime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324014" y="-308620"/>
              <a:ext cx="75877" cy="7166620"/>
            </a:xfrm>
            <a:prstGeom prst="rect">
              <a:avLst/>
            </a:prstGeom>
            <a:solidFill>
              <a:srgbClr val="A3C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200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.VnTime" pitchFamily="34" charset="0"/>
              </a:endParaRPr>
            </a:p>
          </p:txBody>
        </p:sp>
      </p:grpSp>
      <p:sp>
        <p:nvSpPr>
          <p:cNvPr id="3" name="AutoShape 51"/>
          <p:cNvSpPr>
            <a:spLocks noChangeArrowheads="1"/>
          </p:cNvSpPr>
          <p:nvPr/>
        </p:nvSpPr>
        <p:spPr bwMode="auto">
          <a:xfrm>
            <a:off x="1506538" y="2617788"/>
            <a:ext cx="5386387" cy="809625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en-US" sz="3600"/>
          </a:p>
          <a:p>
            <a:pPr algn="ctr" eaLnBrk="0" hangingPunct="0"/>
            <a:r>
              <a:rPr lang="en-US" sz="3600">
                <a:solidFill>
                  <a:schemeClr val="bg1"/>
                </a:solidFill>
              </a:rPr>
              <a:t> 5</a:t>
            </a:r>
          </a:p>
          <a:p>
            <a:pPr algn="ctr" eaLnBrk="0" hangingPunct="0"/>
            <a:r>
              <a:rPr lang="en-US" sz="3600" b="1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39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2924175"/>
            <a:ext cx="593725" cy="350838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2701925"/>
            <a:ext cx="1300163" cy="801688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428625" y="2774950"/>
            <a:ext cx="817563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1044" name="WordArt 226"/>
          <p:cNvSpPr>
            <a:spLocks noChangeArrowheads="1" noChangeShapeType="1" noTextEdit="1"/>
          </p:cNvSpPr>
          <p:nvPr/>
        </p:nvSpPr>
        <p:spPr bwMode="auto">
          <a:xfrm>
            <a:off x="635000" y="2887663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a</a:t>
            </a:r>
          </a:p>
        </p:txBody>
      </p:sp>
      <p:sp>
        <p:nvSpPr>
          <p:cNvPr id="4" name="AutoShape 51"/>
          <p:cNvSpPr>
            <a:spLocks noChangeArrowheads="1"/>
          </p:cNvSpPr>
          <p:nvPr/>
        </p:nvSpPr>
        <p:spPr bwMode="auto">
          <a:xfrm>
            <a:off x="1533525" y="3657600"/>
            <a:ext cx="5400675" cy="760413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en-US" sz="3600"/>
          </a:p>
          <a:p>
            <a:pPr algn="ctr" eaLnBrk="0" hangingPunct="0"/>
            <a:r>
              <a:rPr lang="en-US" sz="3600">
                <a:solidFill>
                  <a:schemeClr val="bg1"/>
                </a:solidFill>
              </a:rPr>
              <a:t>50</a:t>
            </a:r>
          </a:p>
          <a:p>
            <a:pPr algn="ctr" eaLnBrk="0" hangingPunct="0"/>
            <a:r>
              <a:rPr lang="en-US" sz="3600" b="1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5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5" y="3914775"/>
            <a:ext cx="593725" cy="350838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3692525"/>
            <a:ext cx="1500188" cy="801688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409575" y="3765550"/>
            <a:ext cx="817563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8" name="WordArt 226"/>
          <p:cNvSpPr>
            <a:spLocks noChangeArrowheads="1" noChangeShapeType="1" noTextEdit="1"/>
          </p:cNvSpPr>
          <p:nvPr/>
        </p:nvSpPr>
        <p:spPr bwMode="auto">
          <a:xfrm>
            <a:off x="615950" y="3878263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b</a:t>
            </a:r>
          </a:p>
        </p:txBody>
      </p:sp>
      <p:sp>
        <p:nvSpPr>
          <p:cNvPr id="9" name="AutoShape 51"/>
          <p:cNvSpPr>
            <a:spLocks noChangeArrowheads="1"/>
          </p:cNvSpPr>
          <p:nvPr/>
        </p:nvSpPr>
        <p:spPr bwMode="auto">
          <a:xfrm>
            <a:off x="1573213" y="4648200"/>
            <a:ext cx="5400675" cy="760413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en-US" sz="3600"/>
          </a:p>
          <a:p>
            <a:pPr algn="ctr" eaLnBrk="0" hangingPunct="0"/>
            <a:r>
              <a:rPr lang="en-US" sz="3600">
                <a:solidFill>
                  <a:schemeClr val="bg1"/>
                </a:solidFill>
              </a:rPr>
              <a:t>54,5</a:t>
            </a:r>
          </a:p>
          <a:p>
            <a:pPr algn="ctr" eaLnBrk="0" hangingPunct="0"/>
            <a:r>
              <a:rPr lang="en-US" sz="3600" b="1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11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5" y="4905375"/>
            <a:ext cx="593725" cy="350838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4683125"/>
            <a:ext cx="1500188" cy="801688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409575" y="4756150"/>
            <a:ext cx="817563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15" name="WordArt 226"/>
          <p:cNvSpPr>
            <a:spLocks noChangeArrowheads="1" noChangeShapeType="1" noTextEdit="1"/>
          </p:cNvSpPr>
          <p:nvPr/>
        </p:nvSpPr>
        <p:spPr bwMode="auto">
          <a:xfrm>
            <a:off x="615950" y="4868863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c</a:t>
            </a:r>
          </a:p>
        </p:txBody>
      </p:sp>
      <p:pic>
        <p:nvPicPr>
          <p:cNvPr id="17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5" y="5895975"/>
            <a:ext cx="593725" cy="350838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7" name="AutoShape 27"/>
          <p:cNvSpPr>
            <a:spLocks noChangeArrowheads="1"/>
          </p:cNvSpPr>
          <p:nvPr/>
        </p:nvSpPr>
        <p:spPr bwMode="auto">
          <a:xfrm>
            <a:off x="76200" y="1231900"/>
            <a:ext cx="1543050" cy="1358900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68" name="WordArt 28"/>
          <p:cNvSpPr>
            <a:spLocks noChangeArrowheads="1" noChangeShapeType="1" noTextEdit="1"/>
          </p:cNvSpPr>
          <p:nvPr/>
        </p:nvSpPr>
        <p:spPr bwMode="auto">
          <a:xfrm>
            <a:off x="442913" y="1627188"/>
            <a:ext cx="776287" cy="582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VNI-Times"/>
              </a:rPr>
              <a:t>Caâu 3</a:t>
            </a:r>
          </a:p>
        </p:txBody>
      </p:sp>
      <p:pic>
        <p:nvPicPr>
          <p:cNvPr id="21526" name="Picture 29" descr="Picture1"/>
          <p:cNvPicPr>
            <a:picLocks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798513"/>
            <a:ext cx="9144001" cy="9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7" name="WordArt 30"/>
          <p:cNvSpPr>
            <a:spLocks noChangeArrowheads="1" noChangeShapeType="1" noTextEdit="1"/>
          </p:cNvSpPr>
          <p:nvPr/>
        </p:nvSpPr>
        <p:spPr bwMode="auto">
          <a:xfrm>
            <a:off x="2332038" y="12700"/>
            <a:ext cx="5973762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TRÒ CHƠI : AI NHANH AI ĐÚNG </a:t>
            </a:r>
            <a:endParaRPr lang="en-US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1528" name="Picture 31" descr="people008"/>
          <p:cNvPicPr>
            <a:picLocks noChangeAspect="1" noChangeArrowheads="1" noCrop="1"/>
          </p:cNvPicPr>
          <p:nvPr/>
        </p:nvPicPr>
        <p:blipFill>
          <a:blip r:embed="rId1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715000"/>
            <a:ext cx="9715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9" name="Picture 32" descr="Bellcoll">
            <a:hlinkClick r:id=""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0025"/>
            <a:ext cx="165258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3" name="WordArt 33"/>
          <p:cNvSpPr>
            <a:spLocks noChangeArrowheads="1" noChangeShapeType="1" noTextEdit="1"/>
          </p:cNvSpPr>
          <p:nvPr/>
        </p:nvSpPr>
        <p:spPr bwMode="auto">
          <a:xfrm>
            <a:off x="7477125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10274" name="WordArt 34"/>
          <p:cNvSpPr>
            <a:spLocks noChangeArrowheads="1" noChangeShapeType="1" noTextEdit="1"/>
          </p:cNvSpPr>
          <p:nvPr/>
        </p:nvSpPr>
        <p:spPr bwMode="auto">
          <a:xfrm>
            <a:off x="7477125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10275" name="WordArt 35"/>
          <p:cNvSpPr>
            <a:spLocks noChangeArrowheads="1" noChangeShapeType="1" noTextEdit="1"/>
          </p:cNvSpPr>
          <p:nvPr/>
        </p:nvSpPr>
        <p:spPr bwMode="auto">
          <a:xfrm>
            <a:off x="7481888" y="38100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10276" name="WordArt 36"/>
          <p:cNvSpPr>
            <a:spLocks noChangeArrowheads="1" noChangeShapeType="1" noTextEdit="1"/>
          </p:cNvSpPr>
          <p:nvPr/>
        </p:nvSpPr>
        <p:spPr bwMode="auto">
          <a:xfrm>
            <a:off x="7477125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10277" name="WordArt 37"/>
          <p:cNvSpPr>
            <a:spLocks noChangeArrowheads="1" noChangeShapeType="1" noTextEdit="1"/>
          </p:cNvSpPr>
          <p:nvPr/>
        </p:nvSpPr>
        <p:spPr bwMode="auto">
          <a:xfrm>
            <a:off x="7524750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10278" name="WordArt 38"/>
          <p:cNvSpPr>
            <a:spLocks noChangeArrowheads="1" noChangeShapeType="1" noTextEdit="1"/>
          </p:cNvSpPr>
          <p:nvPr/>
        </p:nvSpPr>
        <p:spPr bwMode="auto">
          <a:xfrm>
            <a:off x="7491413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10279" name="WordArt 39"/>
          <p:cNvSpPr>
            <a:spLocks noChangeArrowheads="1" noChangeShapeType="1" noTextEdit="1"/>
          </p:cNvSpPr>
          <p:nvPr/>
        </p:nvSpPr>
        <p:spPr bwMode="auto">
          <a:xfrm>
            <a:off x="7477125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10280" name="WordArt 40"/>
          <p:cNvSpPr>
            <a:spLocks noChangeArrowheads="1" noChangeShapeType="1" noTextEdit="1"/>
          </p:cNvSpPr>
          <p:nvPr/>
        </p:nvSpPr>
        <p:spPr bwMode="auto">
          <a:xfrm>
            <a:off x="7477125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10281" name="WordArt 41"/>
          <p:cNvSpPr>
            <a:spLocks noChangeArrowheads="1" noChangeShapeType="1" noTextEdit="1"/>
          </p:cNvSpPr>
          <p:nvPr/>
        </p:nvSpPr>
        <p:spPr bwMode="auto">
          <a:xfrm>
            <a:off x="7481888" y="3824288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10282" name="WordArt 42"/>
          <p:cNvSpPr>
            <a:spLocks noChangeArrowheads="1" noChangeShapeType="1" noTextEdit="1"/>
          </p:cNvSpPr>
          <p:nvPr/>
        </p:nvSpPr>
        <p:spPr bwMode="auto">
          <a:xfrm>
            <a:off x="7477125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10283" name="WordArt 43"/>
          <p:cNvSpPr>
            <a:spLocks noChangeArrowheads="1" noChangeShapeType="1" noTextEdit="1"/>
          </p:cNvSpPr>
          <p:nvPr/>
        </p:nvSpPr>
        <p:spPr bwMode="auto">
          <a:xfrm>
            <a:off x="7477125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sp>
        <p:nvSpPr>
          <p:cNvPr id="10284" name="WordArt 44"/>
          <p:cNvSpPr>
            <a:spLocks noChangeArrowheads="1" noChangeShapeType="1" noTextEdit="1"/>
          </p:cNvSpPr>
          <p:nvPr/>
        </p:nvSpPr>
        <p:spPr bwMode="auto">
          <a:xfrm>
            <a:off x="7477125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11</a:t>
            </a:r>
          </a:p>
        </p:txBody>
      </p:sp>
      <p:sp>
        <p:nvSpPr>
          <p:cNvPr id="10285" name="WordArt 45"/>
          <p:cNvSpPr>
            <a:spLocks noChangeArrowheads="1" noChangeShapeType="1" noTextEdit="1"/>
          </p:cNvSpPr>
          <p:nvPr/>
        </p:nvSpPr>
        <p:spPr bwMode="auto">
          <a:xfrm>
            <a:off x="7477125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12</a:t>
            </a:r>
          </a:p>
        </p:txBody>
      </p:sp>
      <p:sp>
        <p:nvSpPr>
          <p:cNvPr id="10286" name="WordArt 46"/>
          <p:cNvSpPr>
            <a:spLocks noChangeArrowheads="1" noChangeShapeType="1" noTextEdit="1"/>
          </p:cNvSpPr>
          <p:nvPr/>
        </p:nvSpPr>
        <p:spPr bwMode="auto">
          <a:xfrm>
            <a:off x="7467600" y="38195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13</a:t>
            </a:r>
          </a:p>
        </p:txBody>
      </p:sp>
      <p:sp>
        <p:nvSpPr>
          <p:cNvPr id="10287" name="WordArt 47"/>
          <p:cNvSpPr>
            <a:spLocks noChangeArrowheads="1" noChangeShapeType="1" noTextEdit="1"/>
          </p:cNvSpPr>
          <p:nvPr/>
        </p:nvSpPr>
        <p:spPr bwMode="auto">
          <a:xfrm>
            <a:off x="7477125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14</a:t>
            </a:r>
          </a:p>
        </p:txBody>
      </p:sp>
      <p:sp>
        <p:nvSpPr>
          <p:cNvPr id="10288" name="WordArt 48"/>
          <p:cNvSpPr>
            <a:spLocks noChangeArrowheads="1" noChangeShapeType="1" noTextEdit="1"/>
          </p:cNvSpPr>
          <p:nvPr/>
        </p:nvSpPr>
        <p:spPr bwMode="auto">
          <a:xfrm>
            <a:off x="7477125" y="38385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15</a:t>
            </a:r>
          </a:p>
        </p:txBody>
      </p:sp>
      <p:grpSp>
        <p:nvGrpSpPr>
          <p:cNvPr id="21" name="Group 49"/>
          <p:cNvGrpSpPr>
            <a:grpSpLocks/>
          </p:cNvGrpSpPr>
          <p:nvPr/>
        </p:nvGrpSpPr>
        <p:grpSpPr bwMode="auto">
          <a:xfrm>
            <a:off x="7010400" y="2286000"/>
            <a:ext cx="1752600" cy="1524000"/>
            <a:chOff x="4320" y="2928"/>
            <a:chExt cx="1104" cy="1104"/>
          </a:xfrm>
        </p:grpSpPr>
        <p:sp>
          <p:nvSpPr>
            <p:cNvPr id="21547" name="AutoShape 50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21548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 giờ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2507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t Fighter 2-DV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2" dur="1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102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0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3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5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6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7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8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10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9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0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0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21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9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2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 nodeType="clickPar">
                      <p:stCondLst>
                        <p:cond delay="indefinite"/>
                      </p:stCondLst>
                      <p:childTnLst>
                        <p:par>
                          <p:cTn id="2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 nodeType="clickPar">
                      <p:stCondLst>
                        <p:cond delay="indefinite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4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043" grpId="0" animBg="1"/>
      <p:bldP spid="1044" grpId="0" animBg="1"/>
      <p:bldP spid="7" grpId="0" animBg="1"/>
      <p:bldP spid="8" grpId="0" animBg="1"/>
      <p:bldP spid="9" grpId="0" animBg="1"/>
      <p:bldP spid="9" grpId="1" animBg="1"/>
      <p:bldP spid="13" grpId="0" animBg="1"/>
      <p:bldP spid="15" grpId="0" animBg="1"/>
      <p:bldP spid="10267" grpId="0" animBg="1"/>
      <p:bldP spid="10267" grpId="1" animBg="1"/>
      <p:bldP spid="10268" grpId="0" animBg="1"/>
      <p:bldP spid="10273" grpId="0" animBg="1"/>
      <p:bldP spid="10273" grpId="1" animBg="1"/>
      <p:bldP spid="10274" grpId="0" animBg="1"/>
      <p:bldP spid="10274" grpId="1" animBg="1"/>
      <p:bldP spid="10275" grpId="0" animBg="1"/>
      <p:bldP spid="10275" grpId="1" animBg="1"/>
      <p:bldP spid="10276" grpId="0" animBg="1"/>
      <p:bldP spid="10276" grpId="1" animBg="1"/>
      <p:bldP spid="10277" grpId="0" animBg="1"/>
      <p:bldP spid="10277" grpId="1" animBg="1"/>
      <p:bldP spid="10278" grpId="0" animBg="1"/>
      <p:bldP spid="10278" grpId="1" animBg="1"/>
      <p:bldP spid="10279" grpId="0" animBg="1"/>
      <p:bldP spid="10279" grpId="1" animBg="1"/>
      <p:bldP spid="10280" grpId="0" animBg="1"/>
      <p:bldP spid="10280" grpId="1" animBg="1"/>
      <p:bldP spid="10281" grpId="0" animBg="1"/>
      <p:bldP spid="10281" grpId="1" animBg="1"/>
      <p:bldP spid="10282" grpId="0" animBg="1"/>
      <p:bldP spid="10282" grpId="1" animBg="1"/>
      <p:bldP spid="10283" grpId="0" animBg="1"/>
      <p:bldP spid="10283" grpId="1" animBg="1"/>
      <p:bldP spid="10284" grpId="0" animBg="1"/>
      <p:bldP spid="10284" grpId="1" animBg="1"/>
      <p:bldP spid="10285" grpId="0" animBg="1"/>
      <p:bldP spid="10285" grpId="1" animBg="1"/>
      <p:bldP spid="10286" grpId="0" animBg="1"/>
      <p:bldP spid="10286" grpId="1" animBg="1"/>
      <p:bldP spid="10287" grpId="0" animBg="1"/>
      <p:bldP spid="10287" grpId="1" animBg="1"/>
      <p:bldP spid="10288" grpId="0" animBg="1"/>
      <p:bldP spid="1028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1066800" y="152400"/>
            <a:ext cx="7848600" cy="792163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err="1" smtClean="0">
                <a:latin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tư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</a:rPr>
              <a:t> 18 </a:t>
            </a:r>
            <a:r>
              <a:rPr lang="en-US" sz="3600" b="1" dirty="0" err="1" smtClean="0">
                <a:latin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</a:rPr>
              <a:t> 4 </a:t>
            </a:r>
            <a:r>
              <a:rPr lang="en-US" sz="3600" b="1" dirty="0" err="1" smtClean="0">
                <a:latin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2019</a:t>
            </a:r>
            <a:r>
              <a:rPr lang="en-US" sz="3600" b="1" dirty="0" smtClean="0">
                <a:latin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</a:rPr>
            </a:br>
            <a:r>
              <a:rPr lang="en-US" sz="3600" b="1" u="sng" dirty="0" err="1" smtClean="0">
                <a:latin typeface="Times New Roman" pitchFamily="18" charset="0"/>
              </a:rPr>
              <a:t>Toán</a:t>
            </a:r>
            <a:r>
              <a:rPr lang="en-US" sz="36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382984" name="AutoShape 8"/>
          <p:cNvSpPr>
            <a:spLocks noChangeArrowheads="1"/>
          </p:cNvSpPr>
          <p:nvPr/>
        </p:nvSpPr>
        <p:spPr bwMode="auto">
          <a:xfrm>
            <a:off x="3352800" y="1349448"/>
            <a:ext cx="3369212" cy="1828800"/>
          </a:xfrm>
          <a:prstGeom prst="star24">
            <a:avLst>
              <a:gd name="adj" fmla="val 37500"/>
            </a:avLst>
          </a:prstGeom>
          <a:solidFill>
            <a:srgbClr val="59D379"/>
          </a:solidFill>
          <a:ln w="9525" cap="rnd">
            <a:solidFill>
              <a:srgbClr val="FFFF00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3200" b="1" dirty="0">
                <a:solidFill>
                  <a:srgbClr val="FF0066"/>
                </a:solidFill>
                <a:latin typeface="Times New Roman" pitchFamily="18" charset="0"/>
              </a:rPr>
              <a:t>KHỞI ĐỘNG</a:t>
            </a:r>
          </a:p>
        </p:txBody>
      </p:sp>
      <p:pic>
        <p:nvPicPr>
          <p:cNvPr id="6" name="Picture 5" descr="hdc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65275"/>
            <a:ext cx="1981200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23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2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8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BORBS0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7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081">
            <a:off x="6270625" y="2819400"/>
            <a:ext cx="28733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8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74745">
            <a:off x="4724400" y="32766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9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19780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0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148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WordArt 7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66103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BÌNH CHỌN </a:t>
            </a:r>
          </a:p>
        </p:txBody>
      </p:sp>
    </p:spTree>
    <p:extLst>
      <p:ext uri="{BB962C8B-B14F-4D97-AF65-F5344CB8AC3E}">
        <p14:creationId xmlns:p14="http://schemas.microsoft.com/office/powerpoint/2010/main" val="219033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student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4365625"/>
            <a:ext cx="46767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068469" y="4407694"/>
            <a:ext cx="1612900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17" descr="bird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5" y="4048125"/>
            <a:ext cx="1808163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242300" y="456565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0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42647">
            <a:off x="6943726" y="5176837"/>
            <a:ext cx="1611312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415338" y="472440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WordArt 11"/>
          <p:cNvSpPr>
            <a:spLocks noChangeArrowheads="1" noChangeShapeType="1" noTextEdit="1"/>
          </p:cNvSpPr>
          <p:nvPr/>
        </p:nvSpPr>
        <p:spPr bwMode="auto">
          <a:xfrm>
            <a:off x="685800" y="1447800"/>
            <a:ext cx="729615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TIẾT HỌC KẾT THÚC</a:t>
            </a:r>
          </a:p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CHÚC THẦY CÔ VÀ CÁC EM SỨC KHỎE !</a:t>
            </a:r>
          </a:p>
        </p:txBody>
      </p:sp>
    </p:spTree>
    <p:extLst>
      <p:ext uri="{BB962C8B-B14F-4D97-AF65-F5344CB8AC3E}">
        <p14:creationId xmlns:p14="http://schemas.microsoft.com/office/powerpoint/2010/main" val="3995829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4.44444E-6 C 0.00191 -0.00116 -0.24618 -0.00232 -0.24583 -0.00556 C -0.24548 -0.0088 0.25348 -0.01575 0.25209 -0.01945 C 0.2507 -0.02315 -0.21111 -0.02639 -0.25416 -0.02778 C -0.29722 -0.02917 -0.15173 -0.02848 -0.00625 -0.02778 " pathEditMode="relative" ptsTypes="aaaaA">
                                      <p:cBhvr>
                                        <p:cTn id="13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12-Point Star 36"/>
          <p:cNvSpPr/>
          <p:nvPr/>
        </p:nvSpPr>
        <p:spPr>
          <a:xfrm>
            <a:off x="533400" y="593140"/>
            <a:ext cx="3489960" cy="1869073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38200" y="12954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9972 + 6398 = 16370 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39" name="12-Point Star 38"/>
          <p:cNvSpPr/>
          <p:nvPr/>
        </p:nvSpPr>
        <p:spPr>
          <a:xfrm>
            <a:off x="548640" y="2743200"/>
            <a:ext cx="3489960" cy="1869073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9600" y="3424535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6,376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3,459 = 2,917 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12-Point Star 40"/>
          <p:cNvSpPr/>
          <p:nvPr/>
        </p:nvSpPr>
        <p:spPr>
          <a:xfrm>
            <a:off x="2910840" y="4724400"/>
            <a:ext cx="3489960" cy="1869073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2971800" y="5317659"/>
                <a:ext cx="3352800" cy="649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𝟖</m:t>
                        </m:r>
                      </m:den>
                    </m:f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+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𝟗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𝟒𝟎</m:t>
                        </m:r>
                      </m:den>
                    </m:f>
                    <m:r>
                      <a:rPr lang="en-US" sz="2400" b="1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+</m:t>
                    </m:r>
                    <m:f>
                      <m:fPr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𝟕𝟐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𝟒𝟎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𝟖𝟕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𝟒𝟎</m:t>
                        </m:r>
                      </m:den>
                    </m:f>
                  </m:oMath>
                </a14:m>
                <a:endParaRPr lang="en-US" sz="24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5317659"/>
                <a:ext cx="3352800" cy="649152"/>
              </a:xfrm>
              <a:prstGeom prst="rect">
                <a:avLst/>
              </a:prstGeom>
              <a:blipFill rotWithShape="1">
                <a:blip r:embed="rId2"/>
                <a:stretch>
                  <a:fillRect b="-46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12-Point Star 42"/>
          <p:cNvSpPr/>
          <p:nvPr/>
        </p:nvSpPr>
        <p:spPr>
          <a:xfrm>
            <a:off x="4953000" y="609600"/>
            <a:ext cx="3489960" cy="1869073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05400" y="129540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12,8 + 9,234 = 22,034 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12-Point Star 44"/>
          <p:cNvSpPr/>
          <p:nvPr/>
        </p:nvSpPr>
        <p:spPr>
          <a:xfrm>
            <a:off x="4953000" y="2743200"/>
            <a:ext cx="3489960" cy="1869073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4815840" y="3321121"/>
                <a:ext cx="3794760" cy="6490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𝟕</m:t>
                        </m:r>
                      </m:den>
                    </m:f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𝟔𝟑</m:t>
                        </m:r>
                      </m:den>
                    </m:f>
                    <m:r>
                      <a:rPr lang="en-US" sz="2400" b="1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𝟐𝟖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𝟔𝟑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𝟏𝟕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𝟔𝟑</m:t>
                        </m:r>
                      </m:den>
                    </m:f>
                  </m:oMath>
                </a14:m>
                <a:endParaRPr lang="en-US" sz="24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5840" y="3321121"/>
                <a:ext cx="3794760" cy="649088"/>
              </a:xfrm>
              <a:prstGeom prst="rect">
                <a:avLst/>
              </a:prstGeom>
              <a:blipFill rotWithShape="1">
                <a:blip r:embed="rId3"/>
                <a:stretch>
                  <a:fillRect b="-5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0" y="0"/>
            <a:ext cx="9372600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TRÒ CHƠI : HÁI HOA TOÁN HỌC</a:t>
            </a:r>
          </a:p>
        </p:txBody>
      </p:sp>
      <p:sp>
        <p:nvSpPr>
          <p:cNvPr id="8" name="12-Point Star 7"/>
          <p:cNvSpPr/>
          <p:nvPr/>
        </p:nvSpPr>
        <p:spPr>
          <a:xfrm>
            <a:off x="533400" y="593140"/>
            <a:ext cx="3489960" cy="1869073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3000" y="1143000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9972 + 6398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4" name="12-Point Star 23"/>
          <p:cNvSpPr/>
          <p:nvPr/>
        </p:nvSpPr>
        <p:spPr>
          <a:xfrm>
            <a:off x="548640" y="2743200"/>
            <a:ext cx="3489960" cy="1869073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6800" y="3352800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6,376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3,459</a:t>
            </a:r>
          </a:p>
        </p:txBody>
      </p:sp>
      <p:sp>
        <p:nvSpPr>
          <p:cNvPr id="26" name="12-Point Star 25"/>
          <p:cNvSpPr/>
          <p:nvPr/>
        </p:nvSpPr>
        <p:spPr>
          <a:xfrm>
            <a:off x="2910840" y="4724400"/>
            <a:ext cx="3489960" cy="1869073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3444240" y="5145673"/>
                <a:ext cx="2438400" cy="1017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𝟖</m:t>
                          </m:r>
                        </m:den>
                      </m:f>
                      <m:r>
                        <a:rPr lang="en-US" sz="3200" b="1" i="1" dirty="0" smtClean="0">
                          <a:solidFill>
                            <a:srgbClr val="002060"/>
                          </a:solidFill>
                          <a:latin typeface="Cambria Math"/>
                          <a:cs typeface="Times New Roman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𝟗</m:t>
                          </m:r>
                        </m:num>
                        <m:den>
                          <m: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en-US" sz="32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4240" y="5145673"/>
                <a:ext cx="2438400" cy="101771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12-Point Star 27"/>
          <p:cNvSpPr/>
          <p:nvPr/>
        </p:nvSpPr>
        <p:spPr>
          <a:xfrm>
            <a:off x="4953000" y="609600"/>
            <a:ext cx="3489960" cy="1869073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71160" y="1208098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12,8 + 9,234</a:t>
            </a:r>
          </a:p>
        </p:txBody>
      </p:sp>
      <p:sp>
        <p:nvSpPr>
          <p:cNvPr id="30" name="12-Point Star 29"/>
          <p:cNvSpPr/>
          <p:nvPr/>
        </p:nvSpPr>
        <p:spPr>
          <a:xfrm>
            <a:off x="4953000" y="2743200"/>
            <a:ext cx="3489960" cy="1869073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486400" y="3164473"/>
                <a:ext cx="2438400" cy="1059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𝟕</m:t>
                          </m:r>
                        </m:den>
                      </m:f>
                      <m:r>
                        <a:rPr lang="en-US" sz="3200" b="1" i="1" dirty="0" smtClean="0">
                          <a:solidFill>
                            <a:srgbClr val="002060"/>
                          </a:solidFill>
                          <a:latin typeface="Cambria Math"/>
                          <a:cs typeface="Times New Roman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sz="3200" b="1" i="1" dirty="0" smtClean="0">
                              <a:solidFill>
                                <a:srgbClr val="002060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en-US" sz="32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6400" y="3164473"/>
                <a:ext cx="2438400" cy="105997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Picture 2" descr="C:\Users\DELL\Desktop\hình-ảnh-đẹp-về-các-loại-hoa-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806" y="4741227"/>
            <a:ext cx="387096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" descr="C:\Users\DELL\Desktop\image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06" y="2590800"/>
            <a:ext cx="3747111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8" descr="C:\Users\DELL\Desktop\images (4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388" y="2590800"/>
            <a:ext cx="3665538" cy="208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" descr="C:\Users\DELL\Desktop\images (1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26" y="544805"/>
            <a:ext cx="367030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6" descr="C:\Users\DELL\Desktop\images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06" y="521198"/>
            <a:ext cx="3735388" cy="20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088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3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8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8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848600" cy="79216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            </a:t>
            </a:r>
            <a:r>
              <a:rPr lang="en-US" sz="3100" b="1" dirty="0" err="1" smtClean="0">
                <a:latin typeface="Times New Roman" pitchFamily="18" charset="0"/>
              </a:rPr>
              <a:t>Thứ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tư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ngày</a:t>
            </a:r>
            <a:r>
              <a:rPr lang="en-US" sz="3100" b="1" dirty="0" smtClean="0">
                <a:latin typeface="Times New Roman" pitchFamily="18" charset="0"/>
              </a:rPr>
              <a:t> 18 </a:t>
            </a:r>
            <a:r>
              <a:rPr lang="en-US" sz="3100" b="1" dirty="0" err="1" smtClean="0">
                <a:latin typeface="Times New Roman" pitchFamily="18" charset="0"/>
              </a:rPr>
              <a:t>tháng</a:t>
            </a:r>
            <a:r>
              <a:rPr lang="en-US" sz="3100" b="1" dirty="0" smtClean="0">
                <a:latin typeface="Times New Roman" pitchFamily="18" charset="0"/>
              </a:rPr>
              <a:t> 4 </a:t>
            </a:r>
            <a:r>
              <a:rPr lang="en-US" sz="3100" b="1" dirty="0" err="1" smtClean="0">
                <a:latin typeface="Times New Roman" pitchFamily="18" charset="0"/>
              </a:rPr>
              <a:t>năm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2019</a:t>
            </a:r>
            <a:r>
              <a:rPr lang="en-US" sz="3100" b="1" dirty="0" smtClean="0">
                <a:latin typeface="Times New Roman" pitchFamily="18" charset="0"/>
              </a:rPr>
              <a:t/>
            </a:r>
            <a:br>
              <a:rPr lang="en-US" sz="3100" b="1" dirty="0" smtClean="0">
                <a:latin typeface="Times New Roman" pitchFamily="18" charset="0"/>
              </a:rPr>
            </a:br>
            <a:r>
              <a:rPr lang="en-US" sz="3100" b="1" dirty="0" smtClean="0">
                <a:latin typeface="Times New Roman" pitchFamily="18" charset="0"/>
              </a:rPr>
              <a:t>  </a:t>
            </a:r>
            <a:r>
              <a:rPr lang="en-US" sz="31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Toán</a:t>
            </a:r>
            <a:r>
              <a:rPr lang="en-US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5124" name="Text Box 15"/>
          <p:cNvSpPr txBox="1">
            <a:spLocks noChangeArrowheads="1"/>
          </p:cNvSpPr>
          <p:nvPr/>
        </p:nvSpPr>
        <p:spPr bwMode="auto">
          <a:xfrm>
            <a:off x="1711325" y="609600"/>
            <a:ext cx="75088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Ôn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tập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cộng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trừ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1)</a:t>
            </a:r>
            <a:endParaRPr lang="en-US" sz="2800" b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125" name="Text Box 15"/>
          <p:cNvSpPr txBox="1">
            <a:spLocks noChangeArrowheads="1"/>
          </p:cNvSpPr>
          <p:nvPr/>
        </p:nvSpPr>
        <p:spPr bwMode="auto">
          <a:xfrm>
            <a:off x="468313" y="3276600"/>
            <a:ext cx="10504487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HĐ2: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a)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Đọc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nội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dung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sau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: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b)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Lấy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một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ví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dụ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minh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họa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rồi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giải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thích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cho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bạn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itchFamily="18" charset="0"/>
              </a:rPr>
              <a:t>nghe</a:t>
            </a: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5126" name="Picture 39" descr="hd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2047875"/>
            <a:ext cx="157321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amond 6"/>
          <p:cNvSpPr/>
          <p:nvPr/>
        </p:nvSpPr>
        <p:spPr>
          <a:xfrm>
            <a:off x="1981200" y="1600200"/>
            <a:ext cx="762000" cy="6858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2133600" y="1676400"/>
            <a:ext cx="457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 New Roman" pitchFamily="18" charset="0"/>
              </a:rPr>
              <a:t>A</a:t>
            </a:r>
            <a:r>
              <a:rPr lang="en-US" altLang="en-US" sz="2400" dirty="0" smtClean="0">
                <a:latin typeface="Times New Roman" pitchFamily="18" charset="0"/>
              </a:rPr>
              <a:t>.   </a:t>
            </a:r>
            <a:r>
              <a:rPr lang="en-US" altLang="en-US" sz="2400" b="1" dirty="0">
                <a:latin typeface="Times New Roman" pitchFamily="18" charset="0"/>
              </a:rPr>
              <a:t>HOẠT ĐỘNG </a:t>
            </a:r>
            <a:r>
              <a:rPr lang="en-US" altLang="en-US" sz="2400" b="1" dirty="0" smtClean="0">
                <a:latin typeface="Times New Roman" pitchFamily="18" charset="0"/>
              </a:rPr>
              <a:t>THỰC HÀNH</a:t>
            </a:r>
            <a:endParaRPr lang="en-US" alt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16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539750" y="363538"/>
            <a:ext cx="7848600" cy="79216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            </a:t>
            </a:r>
            <a:r>
              <a:rPr lang="en-US" sz="3100" b="1" dirty="0" err="1" smtClean="0">
                <a:latin typeface="Times New Roman" pitchFamily="18" charset="0"/>
              </a:rPr>
              <a:t>Thứ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tư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ngày</a:t>
            </a:r>
            <a:r>
              <a:rPr lang="en-US" sz="3100" b="1" dirty="0" smtClean="0">
                <a:latin typeface="Times New Roman" pitchFamily="18" charset="0"/>
              </a:rPr>
              <a:t> 18 </a:t>
            </a:r>
            <a:r>
              <a:rPr lang="en-US" sz="3100" b="1" dirty="0" err="1" smtClean="0">
                <a:latin typeface="Times New Roman" pitchFamily="18" charset="0"/>
              </a:rPr>
              <a:t>tháng</a:t>
            </a:r>
            <a:r>
              <a:rPr lang="en-US" sz="3100" b="1" dirty="0" smtClean="0">
                <a:latin typeface="Times New Roman" pitchFamily="18" charset="0"/>
              </a:rPr>
              <a:t> 4 </a:t>
            </a:r>
            <a:r>
              <a:rPr lang="en-US" sz="3100" b="1" dirty="0" err="1" smtClean="0">
                <a:latin typeface="Times New Roman" pitchFamily="18" charset="0"/>
              </a:rPr>
              <a:t>năm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2019</a:t>
            </a:r>
            <a:r>
              <a:rPr lang="en-US" sz="3100" b="1" dirty="0" smtClean="0">
                <a:latin typeface="Times New Roman" pitchFamily="18" charset="0"/>
              </a:rPr>
              <a:t/>
            </a:r>
            <a:br>
              <a:rPr lang="en-US" sz="3100" b="1" dirty="0" smtClean="0">
                <a:latin typeface="Times New Roman" pitchFamily="18" charset="0"/>
              </a:rPr>
            </a:br>
            <a:r>
              <a:rPr lang="en-US" sz="3100" b="1" dirty="0" smtClean="0">
                <a:latin typeface="Times New Roman" pitchFamily="18" charset="0"/>
              </a:rPr>
              <a:t>   </a:t>
            </a:r>
            <a:r>
              <a:rPr lang="en-US" sz="31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Toán</a:t>
            </a:r>
            <a:r>
              <a:rPr lang="en-US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6148" name="Text Box 15"/>
          <p:cNvSpPr txBox="1">
            <a:spLocks noChangeArrowheads="1"/>
          </p:cNvSpPr>
          <p:nvPr/>
        </p:nvSpPr>
        <p:spPr bwMode="auto">
          <a:xfrm>
            <a:off x="1843088" y="762000"/>
            <a:ext cx="75088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Ôn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tập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cộng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trừ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1)</a:t>
            </a:r>
            <a:endParaRPr lang="en-US" sz="2800" b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173" name="Text Box 15"/>
          <p:cNvSpPr txBox="1">
            <a:spLocks noChangeArrowheads="1"/>
          </p:cNvSpPr>
          <p:nvPr/>
        </p:nvSpPr>
        <p:spPr bwMode="auto">
          <a:xfrm>
            <a:off x="1993900" y="2220912"/>
            <a:ext cx="29591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HĐ3. 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Tính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:</a:t>
            </a:r>
            <a:endParaRPr lang="en-US" altLang="en-US" sz="2800" b="1" u="sng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pic>
        <p:nvPicPr>
          <p:cNvPr id="7174" name="Picture 9"/>
          <p:cNvPicPr>
            <a:picLocks noChangeAspect="1" noChangeArrowheads="1"/>
          </p:cNvPicPr>
          <p:nvPr/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1893888"/>
            <a:ext cx="13017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 Box 15"/>
          <p:cNvSpPr txBox="1">
            <a:spLocks noChangeArrowheads="1"/>
          </p:cNvSpPr>
          <p:nvPr/>
        </p:nvSpPr>
        <p:spPr bwMode="auto">
          <a:xfrm>
            <a:off x="838200" y="3352800"/>
            <a:ext cx="359568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a) 889972 + 96308 </a:t>
            </a:r>
            <a:r>
              <a:rPr lang="en-US" altLang="en-US" sz="28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en-US" altLang="en-US" sz="2800" b="1" u="sng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7176" name="Text Box 15"/>
          <p:cNvSpPr txBox="1">
            <a:spLocks noChangeArrowheads="1"/>
          </p:cNvSpPr>
          <p:nvPr/>
        </p:nvSpPr>
        <p:spPr bwMode="auto">
          <a:xfrm>
            <a:off x="4481512" y="4343400"/>
            <a:ext cx="3595688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d) 726,83 – 349,67 = </a:t>
            </a:r>
            <a:endParaRPr lang="en-US" altLang="en-US" sz="2800" b="1" u="sng" dirty="0">
              <a:solidFill>
                <a:srgbClr val="0000CC"/>
              </a:solidFill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495800" y="3247589"/>
                <a:ext cx="1905000" cy="714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  <m:r>
                      <a:rPr lang="en-US" sz="2800" b="1" i="1" smtClean="0">
                        <a:solidFill>
                          <a:srgbClr val="0000CC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en-US" sz="28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5800" y="3247589"/>
                <a:ext cx="1905000" cy="714811"/>
              </a:xfrm>
              <a:prstGeom prst="rect">
                <a:avLst/>
              </a:prstGeom>
              <a:blipFill rotWithShape="1">
                <a:blip r:embed="rId3"/>
                <a:stretch>
                  <a:fillRect l="-6731" b="-94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838200" y="4267200"/>
                <a:ext cx="1993900" cy="7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c) 2 -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endParaRPr lang="en-US" sz="28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4267200"/>
                <a:ext cx="1993900" cy="721031"/>
              </a:xfrm>
              <a:prstGeom prst="rect">
                <a:avLst/>
              </a:prstGeom>
              <a:blipFill rotWithShape="1">
                <a:blip r:embed="rId4"/>
                <a:stretch>
                  <a:fillRect l="-6422" b="-93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Diamond 16"/>
          <p:cNvSpPr/>
          <p:nvPr/>
        </p:nvSpPr>
        <p:spPr>
          <a:xfrm>
            <a:off x="2133600" y="1371600"/>
            <a:ext cx="762000" cy="6858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2286000" y="1447800"/>
            <a:ext cx="457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 New Roman" pitchFamily="18" charset="0"/>
              </a:rPr>
              <a:t>A</a:t>
            </a:r>
            <a:r>
              <a:rPr lang="en-US" altLang="en-US" sz="2400" dirty="0" smtClean="0">
                <a:latin typeface="Times New Roman" pitchFamily="18" charset="0"/>
              </a:rPr>
              <a:t>.   </a:t>
            </a:r>
            <a:r>
              <a:rPr lang="en-US" altLang="en-US" sz="2400" b="1" dirty="0">
                <a:latin typeface="Times New Roman" pitchFamily="18" charset="0"/>
              </a:rPr>
              <a:t>HOẠT ĐỘNG </a:t>
            </a:r>
            <a:r>
              <a:rPr lang="en-US" altLang="en-US" sz="2400" b="1" dirty="0" smtClean="0">
                <a:latin typeface="Times New Roman" pitchFamily="18" charset="0"/>
              </a:rPr>
              <a:t>THỰC HÀNH</a:t>
            </a:r>
            <a:endParaRPr lang="en-US" alt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539750" y="363538"/>
            <a:ext cx="7848600" cy="79216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            </a:t>
            </a:r>
            <a:r>
              <a:rPr lang="en-US" sz="3100" b="1" dirty="0" err="1" smtClean="0">
                <a:latin typeface="Times New Roman" pitchFamily="18" charset="0"/>
              </a:rPr>
              <a:t>Thứ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tư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ngày</a:t>
            </a:r>
            <a:r>
              <a:rPr lang="en-US" sz="3100" b="1" dirty="0" smtClean="0">
                <a:latin typeface="Times New Roman" pitchFamily="18" charset="0"/>
              </a:rPr>
              <a:t> 18 </a:t>
            </a:r>
            <a:r>
              <a:rPr lang="en-US" sz="3100" b="1" dirty="0" err="1" smtClean="0">
                <a:latin typeface="Times New Roman" pitchFamily="18" charset="0"/>
              </a:rPr>
              <a:t>tháng</a:t>
            </a:r>
            <a:r>
              <a:rPr lang="en-US" sz="3100" b="1" dirty="0" smtClean="0">
                <a:latin typeface="Times New Roman" pitchFamily="18" charset="0"/>
              </a:rPr>
              <a:t> 4 </a:t>
            </a:r>
            <a:r>
              <a:rPr lang="en-US" sz="3100" b="1" dirty="0" err="1" smtClean="0">
                <a:latin typeface="Times New Roman" pitchFamily="18" charset="0"/>
              </a:rPr>
              <a:t>năm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2019</a:t>
            </a:r>
            <a:r>
              <a:rPr lang="en-US" sz="3100" b="1" dirty="0" smtClean="0">
                <a:latin typeface="Times New Roman" pitchFamily="18" charset="0"/>
              </a:rPr>
              <a:t/>
            </a:r>
            <a:br>
              <a:rPr lang="en-US" sz="3100" b="1" dirty="0" smtClean="0">
                <a:latin typeface="Times New Roman" pitchFamily="18" charset="0"/>
              </a:rPr>
            </a:br>
            <a:r>
              <a:rPr lang="en-US" sz="3100" b="1" dirty="0" smtClean="0">
                <a:latin typeface="Times New Roman" pitchFamily="18" charset="0"/>
              </a:rPr>
              <a:t>   </a:t>
            </a:r>
            <a:r>
              <a:rPr lang="en-US" sz="31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Toán</a:t>
            </a:r>
            <a:r>
              <a:rPr lang="en-US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6148" name="Text Box 15"/>
          <p:cNvSpPr txBox="1">
            <a:spLocks noChangeArrowheads="1"/>
          </p:cNvSpPr>
          <p:nvPr/>
        </p:nvSpPr>
        <p:spPr bwMode="auto">
          <a:xfrm>
            <a:off x="1843088" y="762000"/>
            <a:ext cx="75088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Ôn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tập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cộng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trừ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1)</a:t>
            </a:r>
            <a:endParaRPr lang="en-US" sz="2800" b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173" name="Text Box 15"/>
          <p:cNvSpPr txBox="1">
            <a:spLocks noChangeArrowheads="1"/>
          </p:cNvSpPr>
          <p:nvPr/>
        </p:nvSpPr>
        <p:spPr bwMode="auto">
          <a:xfrm>
            <a:off x="1828800" y="2057400"/>
            <a:ext cx="29591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HĐ3. 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Tính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:</a:t>
            </a:r>
            <a:endParaRPr lang="en-US" altLang="en-US" sz="2800" b="1" u="sng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pic>
        <p:nvPicPr>
          <p:cNvPr id="7174" name="Picture 9"/>
          <p:cNvPicPr>
            <a:picLocks noChangeAspect="1" noChangeArrowheads="1"/>
          </p:cNvPicPr>
          <p:nvPr/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1893889"/>
            <a:ext cx="1011237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 Box 15"/>
          <p:cNvSpPr txBox="1">
            <a:spLocks noChangeArrowheads="1"/>
          </p:cNvSpPr>
          <p:nvPr/>
        </p:nvSpPr>
        <p:spPr bwMode="auto">
          <a:xfrm>
            <a:off x="609600" y="3048000"/>
            <a:ext cx="29718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a) 889972 + 96308 </a:t>
            </a:r>
            <a:r>
              <a:rPr lang="en-US" altLang="en-US" sz="28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en-US" altLang="en-US" sz="2800" b="1" u="sng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7176" name="Text Box 15"/>
          <p:cNvSpPr txBox="1">
            <a:spLocks noChangeArrowheads="1"/>
          </p:cNvSpPr>
          <p:nvPr/>
        </p:nvSpPr>
        <p:spPr bwMode="auto">
          <a:xfrm>
            <a:off x="595312" y="5486400"/>
            <a:ext cx="30464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d) 726,83 – 349,67 </a:t>
            </a:r>
            <a:endParaRPr lang="en-US" altLang="en-US" sz="2800" b="1" u="sng" dirty="0">
              <a:solidFill>
                <a:srgbClr val="0000CC"/>
              </a:solidFill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09600" y="3857189"/>
                <a:ext cx="1905000" cy="714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  <m:r>
                      <a:rPr lang="en-US" sz="2800" b="1" i="1" smtClean="0">
                        <a:solidFill>
                          <a:srgbClr val="0000CC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en-US" sz="28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3857189"/>
                <a:ext cx="1905000" cy="714811"/>
              </a:xfrm>
              <a:prstGeom prst="rect">
                <a:avLst/>
              </a:prstGeom>
              <a:blipFill rotWithShape="1">
                <a:blip r:embed="rId3"/>
                <a:stretch>
                  <a:fillRect l="-6390" b="-94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96900" y="4648200"/>
                <a:ext cx="1993900" cy="7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0000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c) 2 -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0000CC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endParaRPr lang="en-US" sz="28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00" y="4648200"/>
                <a:ext cx="1993900" cy="721031"/>
              </a:xfrm>
              <a:prstGeom prst="rect">
                <a:avLst/>
              </a:prstGeom>
              <a:blipFill rotWithShape="1">
                <a:blip r:embed="rId4"/>
                <a:stretch>
                  <a:fillRect l="-6422" b="-8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Diamond 16"/>
          <p:cNvSpPr/>
          <p:nvPr/>
        </p:nvSpPr>
        <p:spPr>
          <a:xfrm>
            <a:off x="2133600" y="1295400"/>
            <a:ext cx="762000" cy="6858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2286000" y="1371600"/>
            <a:ext cx="457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 New Roman" pitchFamily="18" charset="0"/>
              </a:rPr>
              <a:t>A</a:t>
            </a:r>
            <a:r>
              <a:rPr lang="en-US" altLang="en-US" sz="2400" dirty="0" smtClean="0">
                <a:latin typeface="Times New Roman" pitchFamily="18" charset="0"/>
              </a:rPr>
              <a:t>.   </a:t>
            </a:r>
            <a:r>
              <a:rPr lang="en-US" altLang="en-US" sz="2400" b="1" dirty="0">
                <a:latin typeface="Times New Roman" pitchFamily="18" charset="0"/>
              </a:rPr>
              <a:t>HOẠT ĐỘNG </a:t>
            </a:r>
            <a:r>
              <a:rPr lang="en-US" altLang="en-US" sz="2400" b="1" dirty="0" smtClean="0">
                <a:latin typeface="Times New Roman" pitchFamily="18" charset="0"/>
              </a:rPr>
              <a:t>THỰC HÀNH</a:t>
            </a:r>
            <a:endParaRPr lang="en-US" altLang="en-US" sz="2400" b="1" dirty="0">
              <a:latin typeface="Times New Roman" pitchFamily="18" charset="0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3352800" y="3048000"/>
            <a:ext cx="179784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= 986280</a:t>
            </a:r>
            <a:endParaRPr lang="en-US" altLang="en-US" sz="28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752600" y="3857189"/>
                <a:ext cx="1555750" cy="714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𝟔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3857189"/>
                <a:ext cx="1555750" cy="714811"/>
              </a:xfrm>
              <a:prstGeom prst="rect">
                <a:avLst/>
              </a:prstGeom>
              <a:blipFill rotWithShape="1">
                <a:blip r:embed="rId5"/>
                <a:stretch>
                  <a:fillRect l="-2353" b="-94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863850" y="3857189"/>
                <a:ext cx="1555750" cy="741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𝟏𝟑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3850" y="3857189"/>
                <a:ext cx="1555750" cy="741934"/>
              </a:xfrm>
              <a:prstGeom prst="rect">
                <a:avLst/>
              </a:prstGeom>
              <a:blipFill rotWithShape="1">
                <a:blip r:embed="rId6"/>
                <a:stretch>
                  <a:fillRect l="-2353" b="-5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720850" y="4648200"/>
                <a:ext cx="1555750" cy="741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850" y="4648200"/>
                <a:ext cx="1555750" cy="741934"/>
              </a:xfrm>
              <a:prstGeom prst="rect">
                <a:avLst/>
              </a:prstGeom>
              <a:blipFill rotWithShape="1">
                <a:blip r:embed="rId7"/>
                <a:stretch>
                  <a:fillRect l="-1953" b="-5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819400" y="4648200"/>
                <a:ext cx="1555750" cy="741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𝟏𝟐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4648200"/>
                <a:ext cx="1555750" cy="741934"/>
              </a:xfrm>
              <a:prstGeom prst="rect">
                <a:avLst/>
              </a:prstGeom>
              <a:blipFill rotWithShape="1">
                <a:blip r:embed="rId8"/>
                <a:stretch>
                  <a:fillRect l="-2353" b="-5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114800" y="4648200"/>
                <a:ext cx="1555750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800" y="4648200"/>
                <a:ext cx="1555750" cy="712631"/>
              </a:xfrm>
              <a:prstGeom prst="rect">
                <a:avLst/>
              </a:prstGeom>
              <a:blipFill rotWithShape="1">
                <a:blip r:embed="rId9"/>
                <a:stretch>
                  <a:fillRect l="-1961" b="-9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3352800" y="5486400"/>
            <a:ext cx="16462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= 377,16</a:t>
            </a:r>
            <a:endParaRPr lang="en-US" altLang="en-US" sz="2800" b="1" u="sng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80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539750" y="152400"/>
            <a:ext cx="7848600" cy="79216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           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Thứ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tư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ngày</a:t>
            </a:r>
            <a:r>
              <a:rPr lang="en-US" sz="3100" b="1" dirty="0" smtClean="0">
                <a:latin typeface="Times New Roman" pitchFamily="18" charset="0"/>
              </a:rPr>
              <a:t> 18 </a:t>
            </a:r>
            <a:r>
              <a:rPr lang="en-US" sz="3100" b="1" dirty="0" err="1" smtClean="0">
                <a:latin typeface="Times New Roman" pitchFamily="18" charset="0"/>
              </a:rPr>
              <a:t>tháng</a:t>
            </a:r>
            <a:r>
              <a:rPr lang="en-US" sz="3100" b="1" dirty="0" smtClean="0">
                <a:latin typeface="Times New Roman" pitchFamily="18" charset="0"/>
              </a:rPr>
              <a:t> 4 </a:t>
            </a:r>
            <a:r>
              <a:rPr lang="en-US" sz="3100" b="1" dirty="0" err="1" smtClean="0">
                <a:latin typeface="Times New Roman" pitchFamily="18" charset="0"/>
              </a:rPr>
              <a:t>năm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2019</a:t>
            </a:r>
            <a:r>
              <a:rPr lang="en-US" sz="3100" b="1" dirty="0" smtClean="0">
                <a:latin typeface="Times New Roman" pitchFamily="18" charset="0"/>
              </a:rPr>
              <a:t/>
            </a:r>
            <a:br>
              <a:rPr lang="en-US" sz="3100" b="1" dirty="0" smtClean="0">
                <a:latin typeface="Times New Roman" pitchFamily="18" charset="0"/>
              </a:rPr>
            </a:br>
            <a:r>
              <a:rPr lang="en-US" sz="3100" b="1" dirty="0" smtClean="0">
                <a:latin typeface="Times New Roman" pitchFamily="18" charset="0"/>
              </a:rPr>
              <a:t>    </a:t>
            </a:r>
            <a:r>
              <a:rPr lang="en-US" sz="31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Toán</a:t>
            </a:r>
            <a:r>
              <a:rPr lang="en-US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8196" name="Text Box 15"/>
          <p:cNvSpPr txBox="1">
            <a:spLocks noChangeArrowheads="1"/>
          </p:cNvSpPr>
          <p:nvPr/>
        </p:nvSpPr>
        <p:spPr bwMode="auto">
          <a:xfrm>
            <a:off x="1898650" y="550862"/>
            <a:ext cx="75088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Ôn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tập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cộng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trừ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1)</a:t>
            </a:r>
            <a:endParaRPr lang="en-US" sz="2800" b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221" name="Text Box 15"/>
          <p:cNvSpPr txBox="1">
            <a:spLocks noChangeArrowheads="1"/>
          </p:cNvSpPr>
          <p:nvPr/>
        </p:nvSpPr>
        <p:spPr bwMode="auto">
          <a:xfrm>
            <a:off x="1981200" y="1687512"/>
            <a:ext cx="55499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HĐ4.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Tính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rồi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thử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lại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(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theo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mẫu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):</a:t>
            </a:r>
            <a:endParaRPr lang="en-US" altLang="en-US" sz="2800" b="1" u="sng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2133600" y="1066800"/>
            <a:ext cx="762000" cy="6858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2286000" y="1143000"/>
            <a:ext cx="457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 New Roman" pitchFamily="18" charset="0"/>
              </a:rPr>
              <a:t>A</a:t>
            </a:r>
            <a:r>
              <a:rPr lang="en-US" altLang="en-US" sz="2400" dirty="0" smtClean="0">
                <a:latin typeface="Times New Roman" pitchFamily="18" charset="0"/>
              </a:rPr>
              <a:t>.   </a:t>
            </a:r>
            <a:r>
              <a:rPr lang="en-US" altLang="en-US" sz="2400" b="1" dirty="0">
                <a:latin typeface="Times New Roman" pitchFamily="18" charset="0"/>
              </a:rPr>
              <a:t>HOẠT ĐỘNG </a:t>
            </a:r>
            <a:r>
              <a:rPr lang="en-US" altLang="en-US" sz="2400" b="1" dirty="0" smtClean="0">
                <a:latin typeface="Times New Roman" pitchFamily="18" charset="0"/>
              </a:rPr>
              <a:t>THỰC HÀNH</a:t>
            </a:r>
            <a:endParaRPr lang="en-US" altLang="en-US" sz="2400" b="1" dirty="0">
              <a:latin typeface="Times New Roman" pitchFamily="18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998663" y="2370138"/>
            <a:ext cx="11064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4748</a:t>
            </a:r>
          </a:p>
          <a:p>
            <a:pPr eaLnBrk="1" hangingPunct="1"/>
            <a:r>
              <a:rPr lang="en-US" altLang="en-US" sz="2800" b="1" u="sng" dirty="0">
                <a:latin typeface="Times New Roman" pitchFamily="18" charset="0"/>
                <a:cs typeface="Times New Roman" pitchFamily="18" charset="0"/>
              </a:rPr>
              <a:t>1962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978025" y="3208338"/>
            <a:ext cx="992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2786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145088" y="3144838"/>
            <a:ext cx="9921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4748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1704975" y="2530475"/>
            <a:ext cx="369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066800" y="2443163"/>
            <a:ext cx="5953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a)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970213" y="2370138"/>
            <a:ext cx="1920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132388" y="2314575"/>
            <a:ext cx="11049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2786</a:t>
            </a:r>
          </a:p>
          <a:p>
            <a:pPr eaLnBrk="1" hangingPunct="1"/>
            <a:r>
              <a:rPr lang="en-US" altLang="en-US" sz="2800" b="1" u="sng">
                <a:latin typeface="Times New Roman" pitchFamily="18" charset="0"/>
                <a:cs typeface="Times New Roman" pitchFamily="18" charset="0"/>
              </a:rPr>
              <a:t>1962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762500" y="2530475"/>
            <a:ext cx="369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1601788" y="5254625"/>
            <a:ext cx="3698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1095375" y="4038600"/>
            <a:ext cx="595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b)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1143000" y="5005388"/>
            <a:ext cx="5953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c)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671888" y="3973513"/>
            <a:ext cx="19208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1795463" y="5033963"/>
            <a:ext cx="16335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5,648</a:t>
            </a:r>
          </a:p>
          <a:p>
            <a:pPr eaLnBrk="1" hangingPunct="1"/>
            <a:r>
              <a:rPr lang="en-US" altLang="en-US" sz="2800" b="1" u="sng">
                <a:latin typeface="Times New Roman" pitchFamily="18" charset="0"/>
                <a:cs typeface="Times New Roman" pitchFamily="18" charset="0"/>
              </a:rPr>
              <a:t>2,963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4891088" y="5275263"/>
            <a:ext cx="369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1778000" y="5876925"/>
            <a:ext cx="1066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2,685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3105150" y="5056188"/>
            <a:ext cx="1641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Thử lại: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149850" y="5060950"/>
            <a:ext cx="16414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2,685</a:t>
            </a:r>
          </a:p>
          <a:p>
            <a:pPr eaLnBrk="1" hangingPunct="1"/>
            <a:r>
              <a:rPr lang="en-US" altLang="en-US" sz="2800" b="1" u="sng">
                <a:latin typeface="Times New Roman" pitchFamily="18" charset="0"/>
                <a:cs typeface="Times New Roman" pitchFamily="18" charset="0"/>
              </a:rPr>
              <a:t>2,963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146675" y="5854700"/>
            <a:ext cx="1195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itchFamily="18" charset="0"/>
                <a:cs typeface="Times New Roman" pitchFamily="18" charset="0"/>
              </a:rPr>
              <a:t>5,648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447800" y="3810000"/>
                <a:ext cx="2411412" cy="909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1" i="0" smtClean="0"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en-US" sz="2800" b="1" i="0" smtClean="0">
                              <a:latin typeface="Cambria Math"/>
                            </a:rPr>
                            <m:t>𝟕</m:t>
                          </m:r>
                        </m:den>
                      </m:f>
                      <m:r>
                        <a:rPr lang="en-US" sz="2800" b="1" i="0" smtClean="0">
                          <a:latin typeface="Cambria Math"/>
                        </a:rPr>
                        <m:t> − </m:t>
                      </m:r>
                      <m:f>
                        <m:fPr>
                          <m:ctrlPr>
                            <a:rPr lang="en-US" sz="2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1" i="0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en-US" sz="2800" b="1" i="0" smtClean="0">
                              <a:latin typeface="Cambria Math"/>
                            </a:rPr>
                            <m:t>𝟕</m:t>
                          </m:r>
                        </m:den>
                      </m:f>
                      <m:r>
                        <a:rPr lang="en-US" sz="2800" b="1" i="0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2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1" i="0" smtClean="0"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en-US" sz="2800" b="1" i="0" smtClean="0">
                              <a:latin typeface="Cambria Math"/>
                            </a:rPr>
                            <m:t>𝟕</m:t>
                          </m:r>
                        </m:den>
                      </m:f>
                      <m:r>
                        <a:rPr lang="en-US" sz="2800" b="1" i="0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3810000"/>
                <a:ext cx="2411412" cy="9090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5284788" y="3810000"/>
                <a:ext cx="2411412" cy="936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1" i="0" smtClean="0"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en-US" sz="2800" b="1" i="0" smtClean="0">
                              <a:latin typeface="Cambria Math"/>
                            </a:rPr>
                            <m:t>𝟕</m:t>
                          </m:r>
                        </m:den>
                      </m:f>
                      <m:r>
                        <a:rPr lang="en-US" sz="2800" b="1" i="0" smtClean="0">
                          <a:latin typeface="Cambria Math"/>
                        </a:rPr>
                        <m:t>+ </m:t>
                      </m:r>
                      <m:f>
                        <m:fPr>
                          <m:ctrlPr>
                            <a:rPr lang="en-US" sz="2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1" i="0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en-US" sz="2800" b="1" i="0" smtClean="0">
                              <a:latin typeface="Cambria Math"/>
                            </a:rPr>
                            <m:t>𝟕</m:t>
                          </m:r>
                        </m:den>
                      </m:f>
                      <m:r>
                        <a:rPr lang="en-US" sz="2800" b="1" i="0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2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1" i="0" smtClean="0"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en-US" sz="2800" b="1" i="0" smtClean="0">
                              <a:latin typeface="Cambria Math"/>
                            </a:rPr>
                            <m:t>𝟕</m:t>
                          </m:r>
                        </m:den>
                      </m:f>
                      <m:r>
                        <a:rPr lang="en-US" sz="2800" b="1" i="0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788" y="3810000"/>
                <a:ext cx="2411412" cy="9367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9"/>
          <p:cNvPicPr>
            <a:picLocks noChangeAspect="1" noChangeArrowheads="1"/>
          </p:cNvPicPr>
          <p:nvPr/>
        </p:nvPicPr>
        <p:blipFill>
          <a:blip r:embed="rId5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670" y="1097477"/>
            <a:ext cx="713580" cy="70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00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2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5"/>
          <p:cNvSpPr txBox="1">
            <a:spLocks noChangeArrowheads="1"/>
          </p:cNvSpPr>
          <p:nvPr/>
        </p:nvSpPr>
        <p:spPr bwMode="auto">
          <a:xfrm>
            <a:off x="852488" y="100013"/>
            <a:ext cx="68437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HĐ4. 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Tính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rồi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thử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lại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 (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theo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mẫu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):</a:t>
            </a:r>
            <a:endParaRPr lang="en-US" altLang="en-US" sz="2800" b="1" u="sng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1267" name="TextBox 9"/>
          <p:cNvSpPr txBox="1">
            <a:spLocks noChangeArrowheads="1"/>
          </p:cNvSpPr>
          <p:nvPr/>
        </p:nvSpPr>
        <p:spPr bwMode="auto">
          <a:xfrm>
            <a:off x="61913" y="1074738"/>
            <a:ext cx="585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a)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85800" y="879475"/>
            <a:ext cx="2438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7613 - 5908</a:t>
            </a:r>
          </a:p>
        </p:txBody>
      </p:sp>
      <p:sp>
        <p:nvSpPr>
          <p:cNvPr id="11269" name="TextBox 14"/>
          <p:cNvSpPr txBox="1">
            <a:spLocks noChangeArrowheads="1"/>
          </p:cNvSpPr>
          <p:nvPr/>
        </p:nvSpPr>
        <p:spPr bwMode="auto">
          <a:xfrm>
            <a:off x="1066800" y="1905000"/>
            <a:ext cx="1169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7613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3429000"/>
            <a:ext cx="2438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45917 - 6534</a:t>
            </a:r>
          </a:p>
        </p:txBody>
      </p:sp>
      <p:sp>
        <p:nvSpPr>
          <p:cNvPr id="11271" name="TextBox 16"/>
          <p:cNvSpPr txBox="1">
            <a:spLocks noChangeArrowheads="1"/>
          </p:cNvSpPr>
          <p:nvPr/>
        </p:nvSpPr>
        <p:spPr bwMode="auto">
          <a:xfrm>
            <a:off x="1066800" y="2279650"/>
            <a:ext cx="11699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5908</a:t>
            </a:r>
          </a:p>
        </p:txBody>
      </p:sp>
      <p:sp>
        <p:nvSpPr>
          <p:cNvPr id="11272" name="TextBox 17"/>
          <p:cNvSpPr txBox="1">
            <a:spLocks noChangeArrowheads="1"/>
          </p:cNvSpPr>
          <p:nvPr/>
        </p:nvSpPr>
        <p:spPr bwMode="auto">
          <a:xfrm>
            <a:off x="855663" y="4702175"/>
            <a:ext cx="301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11273" name="TextBox 18"/>
          <p:cNvSpPr txBox="1">
            <a:spLocks noChangeArrowheads="1"/>
          </p:cNvSpPr>
          <p:nvPr/>
        </p:nvSpPr>
        <p:spPr bwMode="auto">
          <a:xfrm>
            <a:off x="5243513" y="1974850"/>
            <a:ext cx="5857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1274" name="TextBox 19"/>
          <p:cNvSpPr txBox="1">
            <a:spLocks noChangeArrowheads="1"/>
          </p:cNvSpPr>
          <p:nvPr/>
        </p:nvSpPr>
        <p:spPr bwMode="auto">
          <a:xfrm>
            <a:off x="3082925" y="1835150"/>
            <a:ext cx="157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Thử lại :</a:t>
            </a:r>
          </a:p>
        </p:txBody>
      </p:sp>
      <p:sp>
        <p:nvSpPr>
          <p:cNvPr id="11275" name="TextBox 20"/>
          <p:cNvSpPr txBox="1">
            <a:spLocks noChangeArrowheads="1"/>
          </p:cNvSpPr>
          <p:nvPr/>
        </p:nvSpPr>
        <p:spPr bwMode="auto">
          <a:xfrm>
            <a:off x="858838" y="2057400"/>
            <a:ext cx="484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11276" name="TextBox 21"/>
          <p:cNvSpPr txBox="1">
            <a:spLocks noChangeArrowheads="1"/>
          </p:cNvSpPr>
          <p:nvPr/>
        </p:nvSpPr>
        <p:spPr bwMode="auto">
          <a:xfrm>
            <a:off x="1052513" y="2744788"/>
            <a:ext cx="91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1705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6800" y="2773363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8" name="TextBox 25"/>
          <p:cNvSpPr txBox="1">
            <a:spLocks noChangeArrowheads="1"/>
          </p:cNvSpPr>
          <p:nvPr/>
        </p:nvSpPr>
        <p:spPr bwMode="auto">
          <a:xfrm>
            <a:off x="5524500" y="1781175"/>
            <a:ext cx="914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1705</a:t>
            </a:r>
          </a:p>
        </p:txBody>
      </p:sp>
      <p:sp>
        <p:nvSpPr>
          <p:cNvPr id="11279" name="TextBox 26"/>
          <p:cNvSpPr txBox="1">
            <a:spLocks noChangeArrowheads="1"/>
          </p:cNvSpPr>
          <p:nvPr/>
        </p:nvSpPr>
        <p:spPr bwMode="auto">
          <a:xfrm>
            <a:off x="5530850" y="2170113"/>
            <a:ext cx="117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5908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5548313" y="2678113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1" name="TextBox 28"/>
          <p:cNvSpPr txBox="1">
            <a:spLocks noChangeArrowheads="1"/>
          </p:cNvSpPr>
          <p:nvPr/>
        </p:nvSpPr>
        <p:spPr bwMode="auto">
          <a:xfrm>
            <a:off x="5534025" y="2636838"/>
            <a:ext cx="1171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7613</a:t>
            </a:r>
          </a:p>
        </p:txBody>
      </p:sp>
      <p:sp>
        <p:nvSpPr>
          <p:cNvPr id="11282" name="TextBox 29"/>
          <p:cNvSpPr txBox="1">
            <a:spLocks noChangeArrowheads="1"/>
          </p:cNvSpPr>
          <p:nvPr/>
        </p:nvSpPr>
        <p:spPr bwMode="auto">
          <a:xfrm>
            <a:off x="1052513" y="4495800"/>
            <a:ext cx="117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45917</a:t>
            </a:r>
          </a:p>
        </p:txBody>
      </p:sp>
      <p:sp>
        <p:nvSpPr>
          <p:cNvPr id="11283" name="TextBox 30"/>
          <p:cNvSpPr txBox="1">
            <a:spLocks noChangeArrowheads="1"/>
          </p:cNvSpPr>
          <p:nvPr/>
        </p:nvSpPr>
        <p:spPr bwMode="auto">
          <a:xfrm>
            <a:off x="1225550" y="4876800"/>
            <a:ext cx="117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6534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1074738" y="5373688"/>
            <a:ext cx="1052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5" name="TextBox 34"/>
          <p:cNvSpPr txBox="1">
            <a:spLocks noChangeArrowheads="1"/>
          </p:cNvSpPr>
          <p:nvPr/>
        </p:nvSpPr>
        <p:spPr bwMode="auto">
          <a:xfrm>
            <a:off x="1046163" y="5343525"/>
            <a:ext cx="1169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39383</a:t>
            </a:r>
          </a:p>
        </p:txBody>
      </p:sp>
      <p:sp>
        <p:nvSpPr>
          <p:cNvPr id="11286" name="TextBox 35"/>
          <p:cNvSpPr txBox="1">
            <a:spLocks noChangeArrowheads="1"/>
          </p:cNvSpPr>
          <p:nvPr/>
        </p:nvSpPr>
        <p:spPr bwMode="auto">
          <a:xfrm>
            <a:off x="3082925" y="4425950"/>
            <a:ext cx="157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Thử lại :</a:t>
            </a:r>
          </a:p>
        </p:txBody>
      </p:sp>
      <p:sp>
        <p:nvSpPr>
          <p:cNvPr id="11287" name="TextBox 36"/>
          <p:cNvSpPr txBox="1">
            <a:spLocks noChangeArrowheads="1"/>
          </p:cNvSpPr>
          <p:nvPr/>
        </p:nvSpPr>
        <p:spPr bwMode="auto">
          <a:xfrm>
            <a:off x="5381625" y="4419600"/>
            <a:ext cx="1171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39383</a:t>
            </a:r>
          </a:p>
        </p:txBody>
      </p:sp>
      <p:sp>
        <p:nvSpPr>
          <p:cNvPr id="11288" name="TextBox 37"/>
          <p:cNvSpPr txBox="1">
            <a:spLocks noChangeArrowheads="1"/>
          </p:cNvSpPr>
          <p:nvPr/>
        </p:nvSpPr>
        <p:spPr bwMode="auto">
          <a:xfrm>
            <a:off x="5534025" y="4851400"/>
            <a:ext cx="1171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6534</a:t>
            </a:r>
          </a:p>
        </p:txBody>
      </p:sp>
      <p:sp>
        <p:nvSpPr>
          <p:cNvPr id="11289" name="TextBox 38"/>
          <p:cNvSpPr txBox="1">
            <a:spLocks noChangeArrowheads="1"/>
          </p:cNvSpPr>
          <p:nvPr/>
        </p:nvSpPr>
        <p:spPr bwMode="auto">
          <a:xfrm>
            <a:off x="5132388" y="4664075"/>
            <a:ext cx="585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1290" name="TextBox 39"/>
          <p:cNvSpPr txBox="1">
            <a:spLocks noChangeArrowheads="1"/>
          </p:cNvSpPr>
          <p:nvPr/>
        </p:nvSpPr>
        <p:spPr bwMode="auto">
          <a:xfrm>
            <a:off x="5354638" y="5337175"/>
            <a:ext cx="11699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45917</a:t>
            </a:r>
          </a:p>
        </p:txBody>
      </p:sp>
      <p:cxnSp>
        <p:nvCxnSpPr>
          <p:cNvPr id="2" name="Straight Connector 9223"/>
          <p:cNvCxnSpPr/>
          <p:nvPr/>
        </p:nvCxnSpPr>
        <p:spPr>
          <a:xfrm>
            <a:off x="5381625" y="5337175"/>
            <a:ext cx="10302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87" y="35465"/>
            <a:ext cx="713580" cy="70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719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5"/>
          <p:cNvSpPr txBox="1">
            <a:spLocks noChangeArrowheads="1"/>
          </p:cNvSpPr>
          <p:nvPr/>
        </p:nvSpPr>
        <p:spPr bwMode="auto">
          <a:xfrm>
            <a:off x="852488" y="100013"/>
            <a:ext cx="68437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HĐ4. 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Tính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rồi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thử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lại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 (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theo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itchFamily="18" charset="0"/>
              </a:rPr>
              <a:t>mẫu</a:t>
            </a:r>
            <a:r>
              <a:rPr lang="en-US" altLang="en-US" sz="2800" b="1" dirty="0">
                <a:solidFill>
                  <a:srgbClr val="0000CC"/>
                </a:solidFill>
                <a:latin typeface="Times New Roman" pitchFamily="18" charset="0"/>
              </a:rPr>
              <a:t> ):</a:t>
            </a:r>
            <a:endParaRPr lang="en-US" altLang="en-US" sz="2800" b="1" u="sng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-14288" y="812800"/>
            <a:ext cx="585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b)</a:t>
            </a:r>
          </a:p>
        </p:txBody>
      </p:sp>
      <p:sp>
        <p:nvSpPr>
          <p:cNvPr id="7" name="Rounded Rectangle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02431" y="760413"/>
            <a:ext cx="1683761" cy="902704"/>
          </a:xfrm>
          <a:prstGeom prst="roundRect">
            <a:avLst/>
          </a:prstGeom>
          <a:blipFill rotWithShape="1">
            <a:blip r:embed="rId2"/>
            <a:stretch>
              <a:fillRect b="-8553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8" name="TextBox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66858" y="1714720"/>
            <a:ext cx="2850356" cy="741934"/>
          </a:xfrm>
          <a:prstGeom prst="rect">
            <a:avLst/>
          </a:prstGeom>
          <a:blipFill rotWithShape="1">
            <a:blip r:embed="rId3"/>
            <a:stretch>
              <a:fillRect b="-4918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3584575" y="1835150"/>
            <a:ext cx="1573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Thử lại :</a:t>
            </a:r>
          </a:p>
        </p:txBody>
      </p:sp>
      <p:sp>
        <p:nvSpPr>
          <p:cNvPr id="10" name="TextBox 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876800" y="1663117"/>
            <a:ext cx="3886200" cy="714811"/>
          </a:xfrm>
          <a:prstGeom prst="rect">
            <a:avLst/>
          </a:prstGeom>
          <a:blipFill rotWithShape="1">
            <a:blip r:embed="rId4"/>
            <a:stretch>
              <a:fillRect b="-11111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1" name="Rounded Rectangle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82083" y="2590800"/>
            <a:ext cx="1870797" cy="838565"/>
          </a:xfrm>
          <a:prstGeom prst="roundRect">
            <a:avLst/>
          </a:prstGeom>
          <a:blipFill rotWithShape="1">
            <a:blip r:embed="rId5"/>
            <a:stretch>
              <a:fillRect b="-12676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2" name="TextBox 1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2933" y="3544607"/>
            <a:ext cx="4065872" cy="741806"/>
          </a:xfrm>
          <a:prstGeom prst="rect">
            <a:avLst/>
          </a:prstGeom>
          <a:blipFill rotWithShape="1">
            <a:blip r:embed="rId6"/>
            <a:stretch>
              <a:fillRect b="-4918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2298" name="TextBox 12"/>
          <p:cNvSpPr txBox="1">
            <a:spLocks noChangeArrowheads="1"/>
          </p:cNvSpPr>
          <p:nvPr/>
        </p:nvSpPr>
        <p:spPr bwMode="auto">
          <a:xfrm>
            <a:off x="3883025" y="3614738"/>
            <a:ext cx="1571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Thử lại :</a:t>
            </a:r>
          </a:p>
        </p:txBody>
      </p:sp>
      <p:sp>
        <p:nvSpPr>
          <p:cNvPr id="14" name="TextBox 1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61721" y="3488828"/>
            <a:ext cx="3886200" cy="741806"/>
          </a:xfrm>
          <a:prstGeom prst="rect">
            <a:avLst/>
          </a:prstGeom>
          <a:blipFill rotWithShape="1">
            <a:blip r:embed="rId7"/>
            <a:stretch>
              <a:fillRect b="-6557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5" name="Rounded Rectangle 1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3229" y="4293340"/>
            <a:ext cx="1870797" cy="838565"/>
          </a:xfrm>
          <a:prstGeom prst="roundRect">
            <a:avLst/>
          </a:prstGeom>
          <a:blipFill rotWithShape="1">
            <a:blip r:embed="rId8"/>
            <a:stretch>
              <a:fillRect b="-13380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6" name="TextBox 1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8472" y="5261958"/>
            <a:ext cx="4065872" cy="741806"/>
          </a:xfrm>
          <a:prstGeom prst="rect">
            <a:avLst/>
          </a:prstGeom>
          <a:blipFill rotWithShape="1">
            <a:blip r:embed="rId9"/>
            <a:stretch>
              <a:fillRect b="-5738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sp>
        <p:nvSpPr>
          <p:cNvPr id="12302" name="TextBox 16"/>
          <p:cNvSpPr txBox="1">
            <a:spLocks noChangeArrowheads="1"/>
          </p:cNvSpPr>
          <p:nvPr/>
        </p:nvSpPr>
        <p:spPr bwMode="auto">
          <a:xfrm>
            <a:off x="3517900" y="5346700"/>
            <a:ext cx="1571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Thử lại :</a:t>
            </a:r>
          </a:p>
        </p:txBody>
      </p:sp>
      <p:sp>
        <p:nvSpPr>
          <p:cNvPr id="18" name="TextBox 1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001491" y="5171492"/>
            <a:ext cx="3886200" cy="741806"/>
          </a:xfrm>
          <a:prstGeom prst="rect">
            <a:avLst/>
          </a:prstGeom>
          <a:blipFill rotWithShape="1">
            <a:blip r:embed="rId10"/>
            <a:stretch>
              <a:fillRect b="-5738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cs typeface="Arial" charset="0"/>
              </a:rPr>
              <a:t> </a:t>
            </a:r>
          </a:p>
        </p:txBody>
      </p:sp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11" cstate="print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93" y="53555"/>
            <a:ext cx="575757" cy="57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279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4|0.5|0.5|0.5|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4|0.5|0.5|0.5|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4|0.5|0.5|0.5|0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977</Words>
  <Application>Microsoft Office PowerPoint</Application>
  <PresentationFormat>On-screen Show (4:3)</PresentationFormat>
  <Paragraphs>270</Paragraphs>
  <Slides>21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Clip</vt:lpstr>
      <vt:lpstr>  </vt:lpstr>
      <vt:lpstr>Thứ tư ngày 18 tháng 4 năm 2019 Toán:</vt:lpstr>
      <vt:lpstr>PowerPoint Presentation</vt:lpstr>
      <vt:lpstr>            Thứ tư ngày 18 tháng 4 năm 2019   Toán:</vt:lpstr>
      <vt:lpstr>            Thứ tư ngày 18 tháng 4 năm 2019    Toán:</vt:lpstr>
      <vt:lpstr>            Thứ tư ngày 18 tháng 4 năm 2019    Toán:</vt:lpstr>
      <vt:lpstr>            Thứ tư ngày 18 tháng 4 năm 2019     Toán:</vt:lpstr>
      <vt:lpstr>PowerPoint Presentation</vt:lpstr>
      <vt:lpstr>PowerPoint Presentation</vt:lpstr>
      <vt:lpstr>PowerPoint Presentation</vt:lpstr>
      <vt:lpstr>            Thứ tư ngày 18 tháng 4 năm 2019     Toán:</vt:lpstr>
      <vt:lpstr>PowerPoint Presentation</vt:lpstr>
      <vt:lpstr>PowerPoint Presentation</vt:lpstr>
      <vt:lpstr>            Thứ tư ngày 18 tháng 4 năm 2019     Toán: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ASUS</cp:lastModifiedBy>
  <cp:revision>9</cp:revision>
  <cp:lastPrinted>2017-12-25T17:22:27Z</cp:lastPrinted>
  <dcterms:created xsi:type="dcterms:W3CDTF">2017-11-17T01:15:55Z</dcterms:created>
  <dcterms:modified xsi:type="dcterms:W3CDTF">2019-05-22T13:30:31Z</dcterms:modified>
</cp:coreProperties>
</file>