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61" r:id="rId5"/>
    <p:sldId id="260" r:id="rId6"/>
    <p:sldId id="283" r:id="rId7"/>
    <p:sldId id="284" r:id="rId8"/>
    <p:sldId id="262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2" r:id="rId18"/>
    <p:sldId id="285" r:id="rId19"/>
    <p:sldId id="275" r:id="rId20"/>
    <p:sldId id="277" r:id="rId21"/>
    <p:sldId id="278" r:id="rId22"/>
    <p:sldId id="276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4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9F88E-3CC5-4ED2-8FBF-B9392393DEF3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2D8BE-CF7E-41E8-A90C-98DD6411E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262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9F88E-3CC5-4ED2-8FBF-B9392393DEF3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2D8BE-CF7E-41E8-A90C-98DD6411E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176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9F88E-3CC5-4ED2-8FBF-B9392393DEF3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2D8BE-CF7E-41E8-A90C-98DD6411E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7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371678-68B6-4265-AD89-536ECB036664}" type="datetimeFigureOut">
              <a:rPr lang="en-US"/>
              <a:pPr/>
              <a:t>5/22/2019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904B75-D18B-48C8-8E2F-A255C84DB7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0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9F88E-3CC5-4ED2-8FBF-B9392393DEF3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2D8BE-CF7E-41E8-A90C-98DD6411E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189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9F88E-3CC5-4ED2-8FBF-B9392393DEF3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2D8BE-CF7E-41E8-A90C-98DD6411E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611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9F88E-3CC5-4ED2-8FBF-B9392393DEF3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2D8BE-CF7E-41E8-A90C-98DD6411E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48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9F88E-3CC5-4ED2-8FBF-B9392393DEF3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2D8BE-CF7E-41E8-A90C-98DD6411E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516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9F88E-3CC5-4ED2-8FBF-B9392393DEF3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2D8BE-CF7E-41E8-A90C-98DD6411E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050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9F88E-3CC5-4ED2-8FBF-B9392393DEF3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2D8BE-CF7E-41E8-A90C-98DD6411E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087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9F88E-3CC5-4ED2-8FBF-B9392393DEF3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2D8BE-CF7E-41E8-A90C-98DD6411E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851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9F88E-3CC5-4ED2-8FBF-B9392393DEF3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2D8BE-CF7E-41E8-A90C-98DD6411E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097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9F88E-3CC5-4ED2-8FBF-B9392393DEF3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2D8BE-CF7E-41E8-A90C-98DD6411E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84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.emf"/><Relationship Id="rId3" Type="http://schemas.openxmlformats.org/officeDocument/2006/relationships/image" Target="../media/image5.gif"/><Relationship Id="rId7" Type="http://schemas.openxmlformats.org/officeDocument/2006/relationships/image" Target="../media/image2.emf"/><Relationship Id="rId12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emf"/><Relationship Id="rId5" Type="http://schemas.openxmlformats.org/officeDocument/2006/relationships/image" Target="../media/image1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gif"/><Relationship Id="rId4" Type="http://schemas.openxmlformats.org/officeDocument/2006/relationships/image" Target="../media/image2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609600"/>
            <a:ext cx="7772400" cy="12192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  </a:t>
            </a:r>
          </a:p>
        </p:txBody>
      </p:sp>
      <p:pic>
        <p:nvPicPr>
          <p:cNvPr id="2051" name="Picture 4" descr="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1143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4681" name="Group 9"/>
          <p:cNvGrpSpPr>
            <a:grpSpLocks/>
          </p:cNvGrpSpPr>
          <p:nvPr/>
        </p:nvGrpSpPr>
        <p:grpSpPr bwMode="auto">
          <a:xfrm>
            <a:off x="1066800" y="-2590800"/>
            <a:ext cx="6553200" cy="4419600"/>
            <a:chOff x="528" y="-2880"/>
            <a:chExt cx="2362" cy="2880"/>
          </a:xfrm>
        </p:grpSpPr>
        <p:graphicFrame>
          <p:nvGraphicFramePr>
            <p:cNvPr id="2062" name="Object 10"/>
            <p:cNvGraphicFramePr>
              <a:graphicFrameLocks noChangeAspect="1"/>
            </p:cNvGraphicFramePr>
            <p:nvPr/>
          </p:nvGraphicFramePr>
          <p:xfrm>
            <a:off x="1152" y="-2880"/>
            <a:ext cx="1161" cy="1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90" name="Clip" r:id="rId4" imgW="1324060" imgH="1886026" progId="MS_ClipArt_Gallery.2">
                    <p:embed/>
                  </p:oleObj>
                </mc:Choice>
                <mc:Fallback>
                  <p:oleObj name="Clip" r:id="rId4" imgW="1324060" imgH="1886026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2" y="-2880"/>
                          <a:ext cx="1161" cy="1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63" name="Object 11"/>
            <p:cNvGraphicFramePr>
              <a:graphicFrameLocks noChangeAspect="1"/>
            </p:cNvGraphicFramePr>
            <p:nvPr/>
          </p:nvGraphicFramePr>
          <p:xfrm>
            <a:off x="1728" y="-1675"/>
            <a:ext cx="1162" cy="1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91" name="Clip" r:id="rId6" imgW="1324060" imgH="1886026" progId="MS_ClipArt_Gallery.2">
                    <p:embed/>
                  </p:oleObj>
                </mc:Choice>
                <mc:Fallback>
                  <p:oleObj name="Clip" r:id="rId6" imgW="1324060" imgH="1886026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8" y="-1675"/>
                          <a:ext cx="1162" cy="1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064" name="Group 12"/>
            <p:cNvGrpSpPr>
              <a:grpSpLocks/>
            </p:cNvGrpSpPr>
            <p:nvPr/>
          </p:nvGrpSpPr>
          <p:grpSpPr bwMode="auto">
            <a:xfrm>
              <a:off x="528" y="-2160"/>
              <a:ext cx="1200" cy="1968"/>
              <a:chOff x="2160" y="-1152"/>
              <a:chExt cx="1434" cy="2231"/>
            </a:xfrm>
          </p:grpSpPr>
          <p:graphicFrame>
            <p:nvGraphicFramePr>
              <p:cNvPr id="2065" name="Object 13"/>
              <p:cNvGraphicFramePr>
                <a:graphicFrameLocks noChangeAspect="1"/>
              </p:cNvGraphicFramePr>
              <p:nvPr/>
            </p:nvGraphicFramePr>
            <p:xfrm>
              <a:off x="2160" y="-1152"/>
              <a:ext cx="1434" cy="20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92" name="Clip" r:id="rId8" imgW="1324060" imgH="1886026" progId="MS_ClipArt_Gallery.2">
                      <p:embed/>
                    </p:oleObj>
                  </mc:Choice>
                  <mc:Fallback>
                    <p:oleObj name="Clip" r:id="rId8" imgW="1324060" imgH="1886026" progId="MS_ClipArt_Gallery.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160" y="-1152"/>
                            <a:ext cx="1434" cy="20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66" name="Object 14"/>
              <p:cNvGraphicFramePr>
                <a:graphicFrameLocks noChangeAspect="1"/>
              </p:cNvGraphicFramePr>
              <p:nvPr/>
            </p:nvGraphicFramePr>
            <p:xfrm>
              <a:off x="2208" y="-288"/>
              <a:ext cx="1104" cy="136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93" name="Clip" r:id="rId10" imgW="2047771" imgH="1800187" progId="MS_ClipArt_Gallery.2">
                      <p:embed/>
                    </p:oleObj>
                  </mc:Choice>
                  <mc:Fallback>
                    <p:oleObj name="Clip" r:id="rId10" imgW="2047771" imgH="1800187" progId="MS_ClipArt_Gallery.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08" y="-288"/>
                            <a:ext cx="1104" cy="136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284689" name="Group 17"/>
          <p:cNvGrpSpPr>
            <a:grpSpLocks/>
          </p:cNvGrpSpPr>
          <p:nvPr/>
        </p:nvGrpSpPr>
        <p:grpSpPr bwMode="auto">
          <a:xfrm rot="-1055224">
            <a:off x="6565900" y="4857750"/>
            <a:ext cx="2817813" cy="2297113"/>
            <a:chOff x="3718" y="2352"/>
            <a:chExt cx="2064" cy="1968"/>
          </a:xfrm>
        </p:grpSpPr>
        <p:pic>
          <p:nvPicPr>
            <p:cNvPr id="2060" name="Picture 15" descr="FLOWERS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" y="2352"/>
              <a:ext cx="1287" cy="1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1" name="Picture 16" descr="FLOWERS4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8" y="2736"/>
              <a:ext cx="1036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4700" name="WordArt 28"/>
          <p:cNvSpPr>
            <a:spLocks noChangeArrowheads="1" noChangeShapeType="1" noTextEdit="1"/>
          </p:cNvSpPr>
          <p:nvPr/>
        </p:nvSpPr>
        <p:spPr bwMode="auto">
          <a:xfrm>
            <a:off x="685800" y="685800"/>
            <a:ext cx="8077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KÍNH CHÀO  QUÝ THẦY CÔ GIÁO CÙNG CÁC EM HỌC SINH !</a:t>
            </a:r>
          </a:p>
        </p:txBody>
      </p:sp>
      <p:sp>
        <p:nvSpPr>
          <p:cNvPr id="284701" name="WordArt 29"/>
          <p:cNvSpPr>
            <a:spLocks noChangeArrowheads="1" noChangeShapeType="1" noTextEdit="1"/>
          </p:cNvSpPr>
          <p:nvPr/>
        </p:nvSpPr>
        <p:spPr bwMode="auto">
          <a:xfrm>
            <a:off x="3429000" y="3924300"/>
            <a:ext cx="2590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  </a:t>
            </a:r>
            <a:r>
              <a:rPr lang="en-US" sz="3600" kern="10" dirty="0" err="1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Lớp</a:t>
            </a:r>
            <a:r>
              <a:rPr lang="en-US" sz="3600" kern="10" dirty="0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smtClean="0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5B</a:t>
            </a:r>
            <a:endParaRPr lang="en-US" sz="3600" kern="10" dirty="0">
              <a:ln w="12700" cap="rnd">
                <a:solidFill>
                  <a:srgbClr val="FF0000"/>
                </a:solidFill>
                <a:prstDash val="sysDot"/>
                <a:round/>
                <a:headEnd/>
                <a:tailEnd/>
              </a:ln>
              <a:solidFill>
                <a:srgbClr val="0000FF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4702" name="WordArt 30"/>
          <p:cNvSpPr>
            <a:spLocks noChangeArrowheads="1" noChangeShapeType="1" noTextEdit="1"/>
          </p:cNvSpPr>
          <p:nvPr/>
        </p:nvSpPr>
        <p:spPr bwMode="auto">
          <a:xfrm>
            <a:off x="2286000" y="1993900"/>
            <a:ext cx="51054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GIÁO ÁN HỘI GIẢNG</a:t>
            </a:r>
          </a:p>
          <a:p>
            <a:pPr algn="ctr"/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TIẾNG VIỆT</a:t>
            </a:r>
          </a:p>
          <a:p>
            <a:pPr algn="ctr"/>
            <a:r>
              <a:rPr lang="en-US" sz="3600" b="1" kern="10" dirty="0" err="1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Tuần</a:t>
            </a:r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13</a:t>
            </a:r>
            <a:endParaRPr lang="en-US" sz="3600" b="1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4703" name="WordArt 31"/>
          <p:cNvSpPr>
            <a:spLocks noChangeArrowheads="1" noChangeShapeType="1" noTextEdit="1"/>
          </p:cNvSpPr>
          <p:nvPr/>
        </p:nvSpPr>
        <p:spPr bwMode="auto">
          <a:xfrm>
            <a:off x="1562100" y="4381500"/>
            <a:ext cx="6172200" cy="914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Bài :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Chàng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gác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rừng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dũng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cảm</a:t>
            </a:r>
            <a:r>
              <a:rPr lang="vi-VN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vi-VN" sz="2800" b="1" i="1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(Tiết 1)</a:t>
            </a:r>
            <a:endParaRPr lang="en-US" sz="2800" b="1" i="1" kern="10" dirty="0">
              <a:solidFill>
                <a:srgbClr val="0000FF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4704" name="WordArt 32"/>
          <p:cNvSpPr>
            <a:spLocks noChangeArrowheads="1" noChangeShapeType="1" noTextEdit="1"/>
          </p:cNvSpPr>
          <p:nvPr/>
        </p:nvSpPr>
        <p:spPr bwMode="auto">
          <a:xfrm>
            <a:off x="2057400" y="6134100"/>
            <a:ext cx="4343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Đơn vị : Trường Tiểu học Hứa Tạo</a:t>
            </a:r>
            <a:endParaRPr lang="en-US" sz="36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4705" name="WordArt 33"/>
          <p:cNvSpPr>
            <a:spLocks noChangeArrowheads="1" noChangeShapeType="1" noTextEdit="1"/>
          </p:cNvSpPr>
          <p:nvPr/>
        </p:nvSpPr>
        <p:spPr bwMode="auto">
          <a:xfrm>
            <a:off x="2057400" y="5600700"/>
            <a:ext cx="439102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Giáo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viên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: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Phan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Thị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Xuân</a:t>
            </a:r>
            <a:r>
              <a:rPr 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Trang</a:t>
            </a:r>
            <a:endParaRPr 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1821250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28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0"/>
                                        <p:tgtEl>
                                          <p:spTgt spid="28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3000"/>
                                        <p:tgtEl>
                                          <p:spTgt spid="284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3000"/>
                                        <p:tgtEl>
                                          <p:spTgt spid="284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0"/>
                                        <p:tgtEl>
                                          <p:spTgt spid="284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84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284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28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284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3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700" grpId="0" animBg="1"/>
      <p:bldP spid="284701" grpId="0" animBg="1"/>
      <p:bldP spid="284702" grpId="0" animBg="1"/>
      <p:bldP spid="284703" grpId="0" animBg="1"/>
      <p:bldP spid="284704" grpId="0" animBg="1"/>
      <p:bldP spid="28470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ảnh nhà vă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4636"/>
            <a:ext cx="44196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4855" y="3657600"/>
            <a:ext cx="8763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Cẩm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1963 ( 54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Gòn.Là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TPHCM.</a:t>
            </a:r>
          </a:p>
          <a:p>
            <a:pPr marL="457200" indent="-457200"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Đỗ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Quỳnh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Cẩm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Tú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thưởng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(2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457200" indent="-457200"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SGK: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+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hon.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+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lưng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chừng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FontTx/>
              <a:buChar char="-"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19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7938"/>
            <a:ext cx="8229600" cy="1143000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600" b="1" dirty="0" err="1" smtClean="0">
                <a:latin typeface="Times New Roman" pitchFamily="18" charset="0"/>
              </a:rPr>
              <a:t>Thứ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bảy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ngày</a:t>
            </a:r>
            <a:r>
              <a:rPr lang="en-US" sz="3600" b="1" dirty="0" smtClean="0">
                <a:latin typeface="Times New Roman" pitchFamily="18" charset="0"/>
              </a:rPr>
              <a:t> 25 </a:t>
            </a:r>
            <a:r>
              <a:rPr lang="en-US" sz="3600" b="1" dirty="0" err="1" smtClean="0">
                <a:latin typeface="Times New Roman" pitchFamily="18" charset="0"/>
              </a:rPr>
              <a:t>tháng</a:t>
            </a:r>
            <a:r>
              <a:rPr lang="en-US" sz="3600" b="1" dirty="0" smtClean="0">
                <a:latin typeface="Times New Roman" pitchFamily="18" charset="0"/>
              </a:rPr>
              <a:t> 11 </a:t>
            </a:r>
            <a:r>
              <a:rPr lang="en-US" sz="3600" b="1" dirty="0" err="1" smtClean="0">
                <a:latin typeface="Times New Roman" pitchFamily="18" charset="0"/>
              </a:rPr>
              <a:t>năm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2018</a:t>
            </a:r>
            <a:r>
              <a:rPr lang="en-US" sz="3600" b="1" dirty="0" smtClean="0">
                <a:latin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</a:rPr>
            </a:br>
            <a:r>
              <a:rPr lang="en-US" sz="3600" b="1" u="sng" dirty="0" err="1" smtClean="0">
                <a:latin typeface="Times New Roman" pitchFamily="18" charset="0"/>
              </a:rPr>
              <a:t>Tiếng</a:t>
            </a:r>
            <a:r>
              <a:rPr lang="en-US" sz="3600" b="1" u="sng" dirty="0" smtClean="0">
                <a:latin typeface="Times New Roman" pitchFamily="18" charset="0"/>
              </a:rPr>
              <a:t> </a:t>
            </a:r>
            <a:r>
              <a:rPr lang="en-US" sz="3600" b="1" u="sng" dirty="0" err="1" smtClean="0">
                <a:latin typeface="Times New Roman" pitchFamily="18" charset="0"/>
              </a:rPr>
              <a:t>Việt</a:t>
            </a:r>
            <a:r>
              <a:rPr lang="en-US" sz="36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8195" name="Text Box 24"/>
          <p:cNvSpPr txBox="1">
            <a:spLocks noChangeArrowheads="1"/>
          </p:cNvSpPr>
          <p:nvPr/>
        </p:nvSpPr>
        <p:spPr bwMode="auto">
          <a:xfrm>
            <a:off x="2701636" y="505691"/>
            <a:ext cx="64423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398384" name="Text Box 48"/>
          <p:cNvSpPr txBox="1">
            <a:spLocks noChangeArrowheads="1"/>
          </p:cNvSpPr>
          <p:nvPr/>
        </p:nvSpPr>
        <p:spPr bwMode="auto">
          <a:xfrm>
            <a:off x="609600" y="2743200"/>
            <a:ext cx="8534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>
                <a:solidFill>
                  <a:srgbClr val="FF0000"/>
                </a:solidFill>
                <a:effectLst/>
                <a:latin typeface="Times New Roman" pitchFamily="18" charset="0"/>
              </a:rPr>
              <a:t>HĐ3:</a:t>
            </a:r>
            <a:r>
              <a:rPr lang="en-US" sz="3200">
                <a:solidFill>
                  <a:srgbClr val="FF0000"/>
                </a:solidFill>
                <a:effectLst/>
                <a:latin typeface="Times New Roman" pitchFamily="18" charset="0"/>
              </a:rPr>
              <a:t>  </a:t>
            </a:r>
            <a:r>
              <a:rPr lang="en-US" sz="3200" b="1">
                <a:solidFill>
                  <a:srgbClr val="FF0000"/>
                </a:solidFill>
                <a:effectLst/>
                <a:latin typeface="Times New Roman" pitchFamily="18" charset="0"/>
              </a:rPr>
              <a:t>Thay nhau đọc từ ngữ và lời giải nghĩa : </a:t>
            </a:r>
          </a:p>
        </p:txBody>
      </p:sp>
      <p:pic>
        <p:nvPicPr>
          <p:cNvPr id="398387" name="Picture 51" descr="IMG_43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55725"/>
            <a:ext cx="1295400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221673" y="3319693"/>
            <a:ext cx="94488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Việc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1:</a:t>
            </a: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 -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Cặp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đôi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thi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nhau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đọc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.</a:t>
            </a:r>
            <a:endParaRPr lang="en-US" sz="3200" b="1" u="sng" dirty="0">
              <a:solidFill>
                <a:srgbClr val="0000CC"/>
              </a:solidFill>
              <a:effectLst/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Việc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2</a:t>
            </a: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: -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Trình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bày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trong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nhóm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.</a:t>
            </a:r>
            <a:endParaRPr lang="en-US" sz="3200" b="1" dirty="0">
              <a:solidFill>
                <a:srgbClr val="0000CC"/>
              </a:solidFill>
              <a:effectLst/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Việc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3</a:t>
            </a: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: -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Trình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bày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trước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lớp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.</a:t>
            </a:r>
            <a:endParaRPr lang="en-US" sz="3200" b="1" dirty="0">
              <a:solidFill>
                <a:srgbClr val="0000CC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37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8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8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8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838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iem-danh-10-robot-tan-tien-nhat-hien-nay-7-ohay-tv-8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763000" cy="6533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71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cong_tay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304800"/>
            <a:ext cx="90297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0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7938"/>
            <a:ext cx="8229600" cy="1143000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600" b="1" dirty="0" err="1" smtClean="0">
                <a:latin typeface="Times New Roman" pitchFamily="18" charset="0"/>
              </a:rPr>
              <a:t>Thứ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bảy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ngày</a:t>
            </a:r>
            <a:r>
              <a:rPr lang="en-US" sz="3600" b="1" dirty="0" smtClean="0">
                <a:latin typeface="Times New Roman" pitchFamily="18" charset="0"/>
              </a:rPr>
              <a:t> 25 </a:t>
            </a:r>
            <a:r>
              <a:rPr lang="en-US" sz="3600" b="1" dirty="0" err="1" smtClean="0">
                <a:latin typeface="Times New Roman" pitchFamily="18" charset="0"/>
              </a:rPr>
              <a:t>tháng</a:t>
            </a:r>
            <a:r>
              <a:rPr lang="en-US" sz="3600" b="1" dirty="0" smtClean="0">
                <a:latin typeface="Times New Roman" pitchFamily="18" charset="0"/>
              </a:rPr>
              <a:t> 11 </a:t>
            </a:r>
            <a:r>
              <a:rPr lang="en-US" sz="3600" b="1" dirty="0" err="1" smtClean="0">
                <a:latin typeface="Times New Roman" pitchFamily="18" charset="0"/>
              </a:rPr>
              <a:t>năm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2018</a:t>
            </a:r>
            <a:r>
              <a:rPr lang="en-US" sz="3600" b="1" dirty="0" smtClean="0">
                <a:latin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</a:rPr>
            </a:br>
            <a:r>
              <a:rPr lang="en-US" sz="3600" b="1" u="sng" dirty="0" err="1" smtClean="0">
                <a:latin typeface="Times New Roman" pitchFamily="18" charset="0"/>
              </a:rPr>
              <a:t>Tiếng</a:t>
            </a:r>
            <a:r>
              <a:rPr lang="en-US" sz="3600" b="1" u="sng" dirty="0" smtClean="0">
                <a:latin typeface="Times New Roman" pitchFamily="18" charset="0"/>
              </a:rPr>
              <a:t> </a:t>
            </a:r>
            <a:r>
              <a:rPr lang="en-US" sz="3600" b="1" u="sng" dirty="0" err="1" smtClean="0">
                <a:latin typeface="Times New Roman" pitchFamily="18" charset="0"/>
              </a:rPr>
              <a:t>Việt</a:t>
            </a:r>
            <a:r>
              <a:rPr lang="en-US" sz="36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895600" y="533400"/>
            <a:ext cx="6248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486404" name="Text Box 4"/>
          <p:cNvSpPr txBox="1">
            <a:spLocks noChangeArrowheads="1"/>
          </p:cNvSpPr>
          <p:nvPr/>
        </p:nvSpPr>
        <p:spPr bwMode="auto">
          <a:xfrm>
            <a:off x="2133600" y="1371600"/>
            <a:ext cx="6096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>
                <a:solidFill>
                  <a:srgbClr val="FF0000"/>
                </a:solidFill>
                <a:effectLst/>
                <a:latin typeface="Times New Roman" pitchFamily="18" charset="0"/>
              </a:rPr>
              <a:t>HĐ3:</a:t>
            </a:r>
            <a:r>
              <a:rPr lang="en-US" sz="3200">
                <a:solidFill>
                  <a:srgbClr val="FF0000"/>
                </a:solidFill>
                <a:effectLst/>
                <a:latin typeface="Times New Roman" pitchFamily="18" charset="0"/>
              </a:rPr>
              <a:t>  </a:t>
            </a:r>
            <a:r>
              <a:rPr lang="en-US" sz="3200" b="1">
                <a:solidFill>
                  <a:srgbClr val="FF0000"/>
                </a:solidFill>
                <a:effectLst/>
                <a:latin typeface="Times New Roman" pitchFamily="18" charset="0"/>
              </a:rPr>
              <a:t>Thay nhau đọc từ ngữ và lời giải nghĩa : </a:t>
            </a:r>
          </a:p>
        </p:txBody>
      </p:sp>
      <p:pic>
        <p:nvPicPr>
          <p:cNvPr id="486405" name="Picture 5" descr="IMG_43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1066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6406" name="Text Box 6"/>
          <p:cNvSpPr txBox="1">
            <a:spLocks noChangeArrowheads="1"/>
          </p:cNvSpPr>
          <p:nvPr/>
        </p:nvSpPr>
        <p:spPr bwMode="auto">
          <a:xfrm>
            <a:off x="1003300" y="2667000"/>
            <a:ext cx="7620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-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Em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hãy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tìm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và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đọc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câu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văn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trong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có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từ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0000FF"/>
                </a:solidFill>
                <a:effectLst/>
                <a:latin typeface="Times New Roman" pitchFamily="18" charset="0"/>
              </a:rPr>
              <a:t>“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</a:rPr>
              <a:t>lửa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</a:rPr>
              <a:t>đốt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0000FF"/>
                </a:solidFill>
                <a:effectLst/>
                <a:latin typeface="Times New Roman" pitchFamily="18" charset="0"/>
              </a:rPr>
              <a:t>”.</a:t>
            </a:r>
            <a:endParaRPr lang="en-US" sz="3200" b="1" dirty="0"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486407" name="Text Box 7"/>
          <p:cNvSpPr txBox="1">
            <a:spLocks noChangeArrowheads="1"/>
          </p:cNvSpPr>
          <p:nvPr/>
        </p:nvSpPr>
        <p:spPr bwMode="auto">
          <a:xfrm>
            <a:off x="1028700" y="3810000"/>
            <a:ext cx="7620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-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Từ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0000FF"/>
                </a:solidFill>
                <a:effectLst/>
                <a:latin typeface="Times New Roman" pitchFamily="18" charset="0"/>
              </a:rPr>
              <a:t>“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</a:rPr>
              <a:t>lửa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</a:rPr>
              <a:t>đốt</a:t>
            </a:r>
            <a:r>
              <a:rPr lang="en-US" sz="3200" b="1" dirty="0" smtClean="0">
                <a:solidFill>
                  <a:srgbClr val="0000FF"/>
                </a:solidFill>
                <a:effectLst/>
                <a:latin typeface="Times New Roman" pitchFamily="18" charset="0"/>
              </a:rPr>
              <a:t>”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có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nghĩa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là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itchFamily="18" charset="0"/>
              </a:rPr>
              <a:t>gì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0979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6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6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6404" grpId="0"/>
      <p:bldP spid="486406" grpId="0"/>
      <p:bldP spid="48640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3" name="Text Box 3"/>
          <p:cNvSpPr txBox="1">
            <a:spLocks noChangeArrowheads="1"/>
          </p:cNvSpPr>
          <p:nvPr/>
        </p:nvSpPr>
        <p:spPr bwMode="auto">
          <a:xfrm>
            <a:off x="727364" y="2526507"/>
            <a:ext cx="533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dirty="0">
                <a:solidFill>
                  <a:srgbClr val="CC3300"/>
                </a:solidFill>
                <a:effectLst/>
                <a:latin typeface="Times New Roman" pitchFamily="18" charset="0"/>
              </a:rPr>
              <a:t>HĐ4:</a:t>
            </a:r>
            <a:r>
              <a:rPr lang="en-US" sz="3200" dirty="0">
                <a:solidFill>
                  <a:srgbClr val="CC3300"/>
                </a:solidFill>
                <a:effectLst/>
                <a:latin typeface="Times New Roman" pitchFamily="18" charset="0"/>
              </a:rPr>
              <a:t> 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Cùng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luyện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đọc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.</a:t>
            </a:r>
          </a:p>
        </p:txBody>
      </p:sp>
      <p:pic>
        <p:nvPicPr>
          <p:cNvPr id="41473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257084"/>
            <a:ext cx="152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11"/>
          <p:cNvSpPr>
            <a:spLocks noGrp="1" noChangeArrowheads="1"/>
          </p:cNvSpPr>
          <p:nvPr>
            <p:ph type="title"/>
          </p:nvPr>
        </p:nvSpPr>
        <p:spPr>
          <a:xfrm>
            <a:off x="1019175" y="314325"/>
            <a:ext cx="7896225" cy="792163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200" b="1" dirty="0" err="1" smtClean="0">
                <a:latin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bảy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</a:rPr>
              <a:t> 25 </a:t>
            </a:r>
            <a:r>
              <a:rPr lang="en-US" sz="3200" b="1" dirty="0" err="1" smtClean="0">
                <a:latin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</a:rPr>
              <a:t> 11 </a:t>
            </a:r>
            <a:r>
              <a:rPr lang="en-US" sz="3200" b="1" dirty="0" err="1" smtClean="0">
                <a:latin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</a:rPr>
              <a:t>2018</a:t>
            </a:r>
            <a:r>
              <a:rPr lang="en-US" sz="3200" b="1" dirty="0" smtClean="0">
                <a:latin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</a:rPr>
            </a:br>
            <a:r>
              <a:rPr lang="en-US" sz="3200" b="1" u="sng" dirty="0" err="1" smtClean="0">
                <a:latin typeface="Times New Roman" pitchFamily="18" charset="0"/>
              </a:rPr>
              <a:t>Tiếng</a:t>
            </a:r>
            <a:r>
              <a:rPr lang="en-US" sz="3200" b="1" u="sng" dirty="0" smtClean="0">
                <a:latin typeface="Times New Roman" pitchFamily="18" charset="0"/>
              </a:rPr>
              <a:t> </a:t>
            </a:r>
            <a:r>
              <a:rPr lang="en-US" sz="3200" b="1" u="sng" dirty="0" err="1" smtClean="0">
                <a:latin typeface="Times New Roman" pitchFamily="18" charset="0"/>
              </a:rPr>
              <a:t>Việt</a:t>
            </a:r>
            <a:r>
              <a:rPr lang="en-US" sz="32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1269" name="Text Box 12"/>
          <p:cNvSpPr txBox="1">
            <a:spLocks noChangeArrowheads="1"/>
          </p:cNvSpPr>
          <p:nvPr/>
        </p:nvSpPr>
        <p:spPr bwMode="auto">
          <a:xfrm>
            <a:off x="2971800" y="647700"/>
            <a:ext cx="6172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414734" name="Text Box 14"/>
          <p:cNvSpPr txBox="1">
            <a:spLocks noChangeArrowheads="1"/>
          </p:cNvSpPr>
          <p:nvPr/>
        </p:nvSpPr>
        <p:spPr bwMode="auto">
          <a:xfrm>
            <a:off x="228600" y="3074988"/>
            <a:ext cx="94488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Việc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1:</a:t>
            </a: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 -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Nhóm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trưởng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điều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khiển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các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bạn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đọc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câu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.</a:t>
            </a:r>
            <a:endParaRPr lang="en-US" sz="3200" b="1" u="sng" dirty="0">
              <a:solidFill>
                <a:srgbClr val="0000CC"/>
              </a:solidFill>
              <a:effectLst/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Việc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2</a:t>
            </a: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: -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Trình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bày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trong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nhóm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.</a:t>
            </a:r>
            <a:endParaRPr lang="en-US" sz="3200" b="1" dirty="0">
              <a:solidFill>
                <a:srgbClr val="0000CC"/>
              </a:solidFill>
              <a:effectLst/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Việc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3</a:t>
            </a: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: -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Trình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bày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trước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lớp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.</a:t>
            </a:r>
            <a:endParaRPr lang="en-US" sz="3200" b="1" dirty="0">
              <a:solidFill>
                <a:srgbClr val="0000CC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17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4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4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4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14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4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4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4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723" grpId="0"/>
      <p:bldP spid="4147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Text Box 2"/>
          <p:cNvSpPr txBox="1">
            <a:spLocks noChangeArrowheads="1"/>
          </p:cNvSpPr>
          <p:nvPr/>
        </p:nvSpPr>
        <p:spPr bwMode="auto">
          <a:xfrm>
            <a:off x="2743200" y="0"/>
            <a:ext cx="533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>
                <a:solidFill>
                  <a:srgbClr val="CC3300"/>
                </a:solidFill>
                <a:effectLst/>
                <a:latin typeface="Times New Roman" pitchFamily="18" charset="0"/>
              </a:rPr>
              <a:t>HĐ4:</a:t>
            </a:r>
            <a:r>
              <a:rPr lang="en-US" sz="3200">
                <a:solidFill>
                  <a:srgbClr val="CC3300"/>
                </a:solidFill>
                <a:effectLst/>
                <a:latin typeface="Times New Roman" pitchFamily="18" charset="0"/>
              </a:rPr>
              <a:t>  </a:t>
            </a:r>
            <a:r>
              <a:rPr lang="en-US" sz="3200" b="1">
                <a:solidFill>
                  <a:srgbClr val="CC3300"/>
                </a:solidFill>
                <a:effectLst/>
                <a:latin typeface="Times New Roman" pitchFamily="18" charset="0"/>
              </a:rPr>
              <a:t>Cùng luyện đọc.</a:t>
            </a:r>
          </a:p>
        </p:txBody>
      </p:sp>
      <p:pic>
        <p:nvPicPr>
          <p:cNvPr id="450566" name="Picture 6" descr="IMG (2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0"/>
            <a:ext cx="1219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67" name="Text Box 7"/>
          <p:cNvSpPr txBox="1">
            <a:spLocks noChangeArrowheads="1"/>
          </p:cNvSpPr>
          <p:nvPr/>
        </p:nvSpPr>
        <p:spPr bwMode="auto">
          <a:xfrm>
            <a:off x="596900" y="990600"/>
            <a:ext cx="83947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-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Phát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hiện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những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dấu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chân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người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lớn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hằn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trên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đất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,/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em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thắc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mắc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:/ “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Hai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ngày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nay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đâu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có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đoàn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khách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tham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quan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nào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?”</a:t>
            </a:r>
            <a:endParaRPr lang="en-US" sz="3200" b="1" dirty="0">
              <a:solidFill>
                <a:srgbClr val="0000CC"/>
              </a:solidFill>
              <a:effectLst/>
              <a:latin typeface="Times New Roman" pitchFamily="18" charset="0"/>
            </a:endParaRPr>
          </a:p>
        </p:txBody>
      </p:sp>
      <p:sp>
        <p:nvSpPr>
          <p:cNvPr id="450568" name="Text Box 8"/>
          <p:cNvSpPr txBox="1">
            <a:spLocks noChangeArrowheads="1"/>
          </p:cNvSpPr>
          <p:nvPr/>
        </p:nvSpPr>
        <p:spPr bwMode="auto">
          <a:xfrm>
            <a:off x="533400" y="3035300"/>
            <a:ext cx="83058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-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Sau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khi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nghe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tin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em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báo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có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tin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bọn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trộm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gỗ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,/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các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chú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công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an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dặn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dò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em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cách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phối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hợp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với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các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chú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để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bắt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bọn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trộm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,/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thu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lại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gỗ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.</a:t>
            </a:r>
            <a:endParaRPr lang="en-US" sz="3200" b="1" dirty="0">
              <a:solidFill>
                <a:srgbClr val="0000CC"/>
              </a:solidFill>
              <a:effectLst/>
              <a:latin typeface="Times New Roman" pitchFamily="18" charset="0"/>
            </a:endParaRPr>
          </a:p>
        </p:txBody>
      </p:sp>
      <p:sp>
        <p:nvSpPr>
          <p:cNvPr id="450570" name="Text Box 10"/>
          <p:cNvSpPr txBox="1">
            <a:spLocks noChangeArrowheads="1"/>
          </p:cNvSpPr>
          <p:nvPr/>
        </p:nvSpPr>
        <p:spPr bwMode="auto">
          <a:xfrm>
            <a:off x="2895600" y="457200"/>
            <a:ext cx="3048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CC"/>
                </a:solidFill>
                <a:effectLst/>
                <a:latin typeface="Times New Roman" pitchFamily="18" charset="0"/>
              </a:rPr>
              <a:t>Đọc câu:</a:t>
            </a:r>
          </a:p>
        </p:txBody>
      </p:sp>
    </p:spTree>
    <p:extLst>
      <p:ext uri="{BB962C8B-B14F-4D97-AF65-F5344CB8AC3E}">
        <p14:creationId xmlns:p14="http://schemas.microsoft.com/office/powerpoint/2010/main" val="120586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50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50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67" grpId="0"/>
      <p:bldP spid="4505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3" name="Text Box 3"/>
          <p:cNvSpPr txBox="1">
            <a:spLocks noChangeArrowheads="1"/>
          </p:cNvSpPr>
          <p:nvPr/>
        </p:nvSpPr>
        <p:spPr bwMode="auto">
          <a:xfrm>
            <a:off x="727364" y="2526507"/>
            <a:ext cx="533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dirty="0">
                <a:solidFill>
                  <a:srgbClr val="CC3300"/>
                </a:solidFill>
                <a:effectLst/>
                <a:latin typeface="Times New Roman" pitchFamily="18" charset="0"/>
              </a:rPr>
              <a:t>HĐ4:</a:t>
            </a:r>
            <a:r>
              <a:rPr lang="en-US" sz="3200" dirty="0">
                <a:solidFill>
                  <a:srgbClr val="CC3300"/>
                </a:solidFill>
                <a:effectLst/>
                <a:latin typeface="Times New Roman" pitchFamily="18" charset="0"/>
              </a:rPr>
              <a:t> 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Cùng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luyện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đọc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.</a:t>
            </a:r>
          </a:p>
        </p:txBody>
      </p:sp>
      <p:pic>
        <p:nvPicPr>
          <p:cNvPr id="41473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257084"/>
            <a:ext cx="152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11"/>
          <p:cNvSpPr>
            <a:spLocks noGrp="1" noChangeArrowheads="1"/>
          </p:cNvSpPr>
          <p:nvPr>
            <p:ph type="title"/>
          </p:nvPr>
        </p:nvSpPr>
        <p:spPr>
          <a:xfrm>
            <a:off x="1019175" y="314325"/>
            <a:ext cx="7896225" cy="792163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200" b="1" dirty="0" err="1" smtClean="0">
                <a:latin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bảy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</a:rPr>
              <a:t> 25 </a:t>
            </a:r>
            <a:r>
              <a:rPr lang="en-US" sz="3200" b="1" dirty="0" err="1" smtClean="0">
                <a:latin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</a:rPr>
              <a:t> 11 </a:t>
            </a:r>
            <a:r>
              <a:rPr lang="en-US" sz="3200" b="1" dirty="0" err="1" smtClean="0">
                <a:latin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</a:rPr>
              <a:t>2018</a:t>
            </a:r>
            <a:r>
              <a:rPr lang="en-US" sz="3200" b="1" dirty="0" smtClean="0">
                <a:latin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</a:rPr>
            </a:br>
            <a:r>
              <a:rPr lang="en-US" sz="3200" b="1" u="sng" dirty="0" err="1" smtClean="0">
                <a:latin typeface="Times New Roman" pitchFamily="18" charset="0"/>
              </a:rPr>
              <a:t>Tiếng</a:t>
            </a:r>
            <a:r>
              <a:rPr lang="en-US" sz="3200" b="1" u="sng" dirty="0" smtClean="0">
                <a:latin typeface="Times New Roman" pitchFamily="18" charset="0"/>
              </a:rPr>
              <a:t> </a:t>
            </a:r>
            <a:r>
              <a:rPr lang="en-US" sz="3200" b="1" u="sng" dirty="0" err="1" smtClean="0">
                <a:latin typeface="Times New Roman" pitchFamily="18" charset="0"/>
              </a:rPr>
              <a:t>Việt</a:t>
            </a:r>
            <a:r>
              <a:rPr lang="en-US" sz="32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1269" name="Text Box 12"/>
          <p:cNvSpPr txBox="1">
            <a:spLocks noChangeArrowheads="1"/>
          </p:cNvSpPr>
          <p:nvPr/>
        </p:nvSpPr>
        <p:spPr bwMode="auto">
          <a:xfrm>
            <a:off x="2971800" y="647700"/>
            <a:ext cx="6172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414734" name="Text Box 14"/>
          <p:cNvSpPr txBox="1">
            <a:spLocks noChangeArrowheads="1"/>
          </p:cNvSpPr>
          <p:nvPr/>
        </p:nvSpPr>
        <p:spPr bwMode="auto">
          <a:xfrm>
            <a:off x="228600" y="3074988"/>
            <a:ext cx="94488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Việc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1:</a:t>
            </a: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-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Nhóm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trưởng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điều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khiển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các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bạn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đọc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            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đoạn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,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.</a:t>
            </a:r>
            <a:endParaRPr lang="en-US" sz="3200" b="1" u="sng" dirty="0">
              <a:solidFill>
                <a:srgbClr val="0000CC"/>
              </a:solidFill>
              <a:effectLst/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Việc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2</a:t>
            </a: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: -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Trình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bày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trong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nhóm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.</a:t>
            </a:r>
            <a:endParaRPr lang="en-US" sz="3200" b="1" dirty="0">
              <a:solidFill>
                <a:srgbClr val="0000CC"/>
              </a:solidFill>
              <a:effectLst/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Việc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3</a:t>
            </a: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: -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Trình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bày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trước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effectLst/>
                <a:latin typeface="Times New Roman" pitchFamily="18" charset="0"/>
              </a:rPr>
              <a:t>lớp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.</a:t>
            </a:r>
            <a:endParaRPr lang="en-US" sz="3200" b="1" dirty="0">
              <a:solidFill>
                <a:srgbClr val="0000CC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6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4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4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4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14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4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4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4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723" grpId="0"/>
      <p:bldP spid="4147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Text Box 2"/>
          <p:cNvSpPr txBox="1">
            <a:spLocks noChangeArrowheads="1"/>
          </p:cNvSpPr>
          <p:nvPr/>
        </p:nvSpPr>
        <p:spPr bwMode="auto">
          <a:xfrm>
            <a:off x="2057400" y="1241208"/>
            <a:ext cx="7086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dirty="0">
                <a:solidFill>
                  <a:srgbClr val="CC3300"/>
                </a:solidFill>
                <a:effectLst/>
                <a:latin typeface="Times New Roman" pitchFamily="18" charset="0"/>
              </a:rPr>
              <a:t>HĐ5:</a:t>
            </a:r>
            <a:r>
              <a:rPr lang="en-US" sz="3200" dirty="0">
                <a:solidFill>
                  <a:srgbClr val="CC3300"/>
                </a:solidFill>
                <a:effectLst/>
                <a:latin typeface="Times New Roman" pitchFamily="18" charset="0"/>
              </a:rPr>
              <a:t> 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Thảo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luận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trả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lời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câu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hỏi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.</a:t>
            </a:r>
          </a:p>
        </p:txBody>
      </p:sp>
      <p:pic>
        <p:nvPicPr>
          <p:cNvPr id="4341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1046"/>
            <a:ext cx="152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1019175" y="314325"/>
            <a:ext cx="7896225" cy="792163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200" b="1" dirty="0" err="1" smtClean="0">
                <a:latin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bảy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</a:rPr>
              <a:t> 25 </a:t>
            </a:r>
            <a:r>
              <a:rPr lang="en-US" sz="3200" b="1" dirty="0" err="1" smtClean="0">
                <a:latin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</a:rPr>
              <a:t> 11 </a:t>
            </a:r>
            <a:r>
              <a:rPr lang="en-US" sz="3200" b="1" dirty="0" err="1" smtClean="0">
                <a:latin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</a:rPr>
              <a:t>2018</a:t>
            </a:r>
            <a:r>
              <a:rPr lang="en-US" sz="3200" b="1" dirty="0" smtClean="0">
                <a:latin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</a:rPr>
            </a:br>
            <a:r>
              <a:rPr lang="en-US" sz="3200" b="1" u="sng" dirty="0" err="1" smtClean="0">
                <a:latin typeface="Times New Roman" pitchFamily="18" charset="0"/>
              </a:rPr>
              <a:t>Tiếng</a:t>
            </a:r>
            <a:r>
              <a:rPr lang="en-US" sz="3200" b="1" u="sng" dirty="0" smtClean="0">
                <a:latin typeface="Times New Roman" pitchFamily="18" charset="0"/>
              </a:rPr>
              <a:t> </a:t>
            </a:r>
            <a:r>
              <a:rPr lang="en-US" sz="3200" b="1" u="sng" dirty="0" err="1" smtClean="0">
                <a:latin typeface="Times New Roman" pitchFamily="18" charset="0"/>
              </a:rPr>
              <a:t>Việt</a:t>
            </a:r>
            <a:r>
              <a:rPr lang="en-US" sz="32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819400" y="654627"/>
            <a:ext cx="6324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57400" y="2057400"/>
            <a:ext cx="6858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 :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khiển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 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3 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57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Text Box 2"/>
          <p:cNvSpPr txBox="1">
            <a:spLocks noChangeArrowheads="1"/>
          </p:cNvSpPr>
          <p:nvPr/>
        </p:nvSpPr>
        <p:spPr bwMode="auto">
          <a:xfrm>
            <a:off x="2057400" y="1241208"/>
            <a:ext cx="7086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dirty="0">
                <a:solidFill>
                  <a:srgbClr val="CC3300"/>
                </a:solidFill>
                <a:effectLst/>
                <a:latin typeface="Times New Roman" pitchFamily="18" charset="0"/>
              </a:rPr>
              <a:t>HĐ5:</a:t>
            </a:r>
            <a:r>
              <a:rPr lang="en-US" sz="3200" dirty="0">
                <a:solidFill>
                  <a:srgbClr val="CC3300"/>
                </a:solidFill>
                <a:effectLst/>
                <a:latin typeface="Times New Roman" pitchFamily="18" charset="0"/>
              </a:rPr>
              <a:t> 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Thảo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luận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trả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lời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câu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hỏi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.</a:t>
            </a:r>
          </a:p>
        </p:txBody>
      </p:sp>
      <p:pic>
        <p:nvPicPr>
          <p:cNvPr id="4341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1046"/>
            <a:ext cx="152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1019175" y="314325"/>
            <a:ext cx="7896225" cy="792163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200" b="1" dirty="0" err="1" smtClean="0">
                <a:latin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bảy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</a:rPr>
              <a:t> 25 </a:t>
            </a:r>
            <a:r>
              <a:rPr lang="en-US" sz="3200" b="1" dirty="0" err="1" smtClean="0">
                <a:latin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</a:rPr>
              <a:t> 11 </a:t>
            </a:r>
            <a:r>
              <a:rPr lang="en-US" sz="3200" b="1" dirty="0" err="1" smtClean="0">
                <a:latin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</a:rPr>
              <a:t>2018</a:t>
            </a:r>
            <a:r>
              <a:rPr lang="en-US" sz="3200" b="1" dirty="0" smtClean="0">
                <a:latin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</a:rPr>
            </a:br>
            <a:r>
              <a:rPr lang="en-US" sz="3200" b="1" u="sng" dirty="0" err="1" smtClean="0">
                <a:latin typeface="Times New Roman" pitchFamily="18" charset="0"/>
              </a:rPr>
              <a:t>Tiếng</a:t>
            </a:r>
            <a:r>
              <a:rPr lang="en-US" sz="3200" b="1" u="sng" dirty="0" smtClean="0">
                <a:latin typeface="Times New Roman" pitchFamily="18" charset="0"/>
              </a:rPr>
              <a:t> </a:t>
            </a:r>
            <a:r>
              <a:rPr lang="en-US" sz="3200" b="1" u="sng" dirty="0" err="1" smtClean="0">
                <a:latin typeface="Times New Roman" pitchFamily="18" charset="0"/>
              </a:rPr>
              <a:t>Việt</a:t>
            </a:r>
            <a:r>
              <a:rPr lang="en-US" sz="32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819400" y="654627"/>
            <a:ext cx="6324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4800" y="2430246"/>
            <a:ext cx="883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1 : Theo </a:t>
            </a:r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lối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tuần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rừng,bạn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32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3810000"/>
            <a:ext cx="8458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lối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tuần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rừng,bạn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hằn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đất,em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thắc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mắc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: “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lạ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chân.Khoảng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cộ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chặt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7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1066800" y="314325"/>
            <a:ext cx="7848600" cy="792163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600" b="1" dirty="0" err="1" smtClean="0">
                <a:latin typeface="Times New Roman" pitchFamily="18" charset="0"/>
              </a:rPr>
              <a:t>Thứ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bảy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ngày</a:t>
            </a:r>
            <a:r>
              <a:rPr lang="en-US" sz="3600" b="1" dirty="0" smtClean="0">
                <a:latin typeface="Times New Roman" pitchFamily="18" charset="0"/>
              </a:rPr>
              <a:t> 25 </a:t>
            </a:r>
            <a:r>
              <a:rPr lang="en-US" sz="3600" b="1" dirty="0" err="1" smtClean="0">
                <a:latin typeface="Times New Roman" pitchFamily="18" charset="0"/>
              </a:rPr>
              <a:t>tháng</a:t>
            </a:r>
            <a:r>
              <a:rPr lang="en-US" sz="3600" b="1" dirty="0" smtClean="0">
                <a:latin typeface="Times New Roman" pitchFamily="18" charset="0"/>
              </a:rPr>
              <a:t> 11 </a:t>
            </a:r>
            <a:r>
              <a:rPr lang="en-US" sz="3600" b="1" dirty="0" err="1" smtClean="0">
                <a:latin typeface="Times New Roman" pitchFamily="18" charset="0"/>
              </a:rPr>
              <a:t>năm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2018</a:t>
            </a:r>
            <a:r>
              <a:rPr lang="en-US" sz="3600" b="1" dirty="0" smtClean="0">
                <a:latin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</a:rPr>
            </a:br>
            <a:r>
              <a:rPr lang="en-US" sz="3600" b="1" u="sng" dirty="0" err="1" smtClean="0">
                <a:latin typeface="Times New Roman" pitchFamily="18" charset="0"/>
              </a:rPr>
              <a:t>Tiếng</a:t>
            </a:r>
            <a:r>
              <a:rPr lang="en-US" sz="3600" b="1" u="sng" dirty="0" smtClean="0">
                <a:latin typeface="Times New Roman" pitchFamily="18" charset="0"/>
              </a:rPr>
              <a:t> </a:t>
            </a:r>
            <a:r>
              <a:rPr lang="en-US" sz="3600" b="1" u="sng" dirty="0" err="1" smtClean="0">
                <a:latin typeface="Times New Roman" pitchFamily="18" charset="0"/>
              </a:rPr>
              <a:t>Việt</a:t>
            </a:r>
            <a:r>
              <a:rPr lang="en-US" sz="36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382984" name="AutoShape 8"/>
          <p:cNvSpPr>
            <a:spLocks noChangeArrowheads="1"/>
          </p:cNvSpPr>
          <p:nvPr/>
        </p:nvSpPr>
        <p:spPr bwMode="auto">
          <a:xfrm>
            <a:off x="3429000" y="914400"/>
            <a:ext cx="3352800" cy="1828800"/>
          </a:xfrm>
          <a:prstGeom prst="star24">
            <a:avLst>
              <a:gd name="adj" fmla="val 37500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3200" b="1">
                <a:solidFill>
                  <a:srgbClr val="FF0066"/>
                </a:solidFill>
                <a:effectLst/>
                <a:latin typeface="Times New Roman" pitchFamily="18" charset="0"/>
              </a:rPr>
              <a:t>KHỞI ĐỘNG</a:t>
            </a:r>
          </a:p>
        </p:txBody>
      </p:sp>
      <p:sp>
        <p:nvSpPr>
          <p:cNvPr id="382985" name="Text Box 9"/>
          <p:cNvSpPr txBox="1">
            <a:spLocks noChangeArrowheads="1"/>
          </p:cNvSpPr>
          <p:nvPr/>
        </p:nvSpPr>
        <p:spPr bwMode="auto">
          <a:xfrm>
            <a:off x="1066800" y="3048000"/>
            <a:ext cx="7391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dirty="0" err="1" smtClean="0">
                <a:solidFill>
                  <a:srgbClr val="FF0000"/>
                </a:solidFill>
                <a:latin typeface="Times New Roman" pitchFamily="18" charset="0"/>
              </a:rPr>
              <a:t>Trò</a:t>
            </a:r>
            <a:r>
              <a:rPr lang="en-US" sz="3200" b="1" u="sng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FF0000"/>
                </a:solidFill>
                <a:latin typeface="Times New Roman" pitchFamily="18" charset="0"/>
              </a:rPr>
              <a:t>chơi</a:t>
            </a:r>
            <a:r>
              <a:rPr lang="en-US" sz="3200" b="1" u="sng" dirty="0" smtClean="0">
                <a:solidFill>
                  <a:srgbClr val="FF0000"/>
                </a:solidFill>
                <a:latin typeface="Times New Roman" pitchFamily="18" charset="0"/>
              </a:rPr>
              <a:t> :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Bức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ảnh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bí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ẩn</a:t>
            </a:r>
            <a:endParaRPr lang="en-US" sz="3200" b="1" dirty="0">
              <a:solidFill>
                <a:srgbClr val="FF0000"/>
              </a:solidFill>
              <a:effectLst/>
              <a:latin typeface="Times New Roman" pitchFamily="18" charset="0"/>
            </a:endParaRPr>
          </a:p>
        </p:txBody>
      </p:sp>
      <p:pic>
        <p:nvPicPr>
          <p:cNvPr id="382987" name="Picture 11" descr="IMG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1622425"/>
            <a:ext cx="1295400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2988" name="Text Box 12"/>
          <p:cNvSpPr txBox="1">
            <a:spLocks noChangeArrowheads="1"/>
          </p:cNvSpPr>
          <p:nvPr/>
        </p:nvSpPr>
        <p:spPr bwMode="auto">
          <a:xfrm>
            <a:off x="685800" y="3733800"/>
            <a:ext cx="8077200" cy="2862322"/>
          </a:xfrm>
          <a:prstGeom prst="rect">
            <a:avLst/>
          </a:prstGeom>
          <a:noFill/>
          <a:ln w="38100" cmpd="dbl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600" b="1" dirty="0" smtClean="0">
                <a:solidFill>
                  <a:srgbClr val="0000FF"/>
                </a:solidFill>
                <a:effectLst/>
                <a:latin typeface="Times New Roman" pitchFamily="18" charset="0"/>
              </a:rPr>
              <a:t>   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Bạn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hãy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mở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dần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bức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ảnh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bằng</a:t>
            </a:r>
            <a:r>
              <a:rPr lang="en-US" sz="36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cách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chọn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trả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lời.Nếu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bạn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trả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lời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đúng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,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bức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ảnh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sẽ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từ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từ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mở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ra.Bạn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nào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nói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được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bức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ảnh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sẽ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người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chiến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thắng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</a:rPr>
              <a:t>.</a:t>
            </a:r>
            <a:endParaRPr lang="en-US" sz="3600" b="1" dirty="0" smtClean="0"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2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2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2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2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382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2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2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2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382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84" grpId="0" animBg="1"/>
      <p:bldP spid="382985" grpId="0"/>
      <p:bldP spid="38298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Text Box 2"/>
          <p:cNvSpPr txBox="1">
            <a:spLocks noChangeArrowheads="1"/>
          </p:cNvSpPr>
          <p:nvPr/>
        </p:nvSpPr>
        <p:spPr bwMode="auto">
          <a:xfrm>
            <a:off x="2057400" y="1241208"/>
            <a:ext cx="7086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dirty="0">
                <a:solidFill>
                  <a:srgbClr val="CC3300"/>
                </a:solidFill>
                <a:effectLst/>
                <a:latin typeface="Times New Roman" pitchFamily="18" charset="0"/>
              </a:rPr>
              <a:t>HĐ5:</a:t>
            </a:r>
            <a:r>
              <a:rPr lang="en-US" sz="3200" dirty="0">
                <a:solidFill>
                  <a:srgbClr val="CC3300"/>
                </a:solidFill>
                <a:effectLst/>
                <a:latin typeface="Times New Roman" pitchFamily="18" charset="0"/>
              </a:rPr>
              <a:t> 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Thảo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luận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trả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lời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câu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hỏi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.</a:t>
            </a:r>
          </a:p>
        </p:txBody>
      </p:sp>
      <p:pic>
        <p:nvPicPr>
          <p:cNvPr id="4341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1046"/>
            <a:ext cx="152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1019175" y="314325"/>
            <a:ext cx="7896225" cy="792163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200" b="1" dirty="0" err="1" smtClean="0">
                <a:latin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bảy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</a:rPr>
              <a:t> 25 </a:t>
            </a:r>
            <a:r>
              <a:rPr lang="en-US" sz="3200" b="1" dirty="0" err="1" smtClean="0">
                <a:latin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</a:rPr>
              <a:t> 11 </a:t>
            </a:r>
            <a:r>
              <a:rPr lang="en-US" sz="3200" b="1" dirty="0" err="1" smtClean="0">
                <a:latin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</a:rPr>
              <a:t>2018</a:t>
            </a:r>
            <a:r>
              <a:rPr lang="en-US" sz="3200" b="1" dirty="0" smtClean="0">
                <a:latin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</a:rPr>
            </a:br>
            <a:r>
              <a:rPr lang="en-US" sz="3200" b="1" u="sng" dirty="0" err="1" smtClean="0">
                <a:latin typeface="Times New Roman" pitchFamily="18" charset="0"/>
              </a:rPr>
              <a:t>Tiếng</a:t>
            </a:r>
            <a:r>
              <a:rPr lang="en-US" sz="3200" b="1" u="sng" dirty="0" smtClean="0">
                <a:latin typeface="Times New Roman" pitchFamily="18" charset="0"/>
              </a:rPr>
              <a:t> </a:t>
            </a:r>
            <a:r>
              <a:rPr lang="en-US" sz="3200" b="1" u="sng" dirty="0" err="1" smtClean="0">
                <a:latin typeface="Times New Roman" pitchFamily="18" charset="0"/>
              </a:rPr>
              <a:t>Việt</a:t>
            </a:r>
            <a:r>
              <a:rPr lang="en-US" sz="32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819400" y="654627"/>
            <a:ext cx="6324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28800" y="1645416"/>
            <a:ext cx="792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 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a.Bạn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minh.</a:t>
            </a:r>
          </a:p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b.Bạn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dũng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" y="3215076"/>
            <a:ext cx="8991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Thắc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mắc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thắc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mắc.Khi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bọn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trộm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gỗ,lén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tắt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an.</a:t>
            </a:r>
          </a:p>
        </p:txBody>
      </p:sp>
    </p:spTree>
    <p:extLst>
      <p:ext uri="{BB962C8B-B14F-4D97-AF65-F5344CB8AC3E}">
        <p14:creationId xmlns:p14="http://schemas.microsoft.com/office/powerpoint/2010/main" val="202897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Text Box 2"/>
          <p:cNvSpPr txBox="1">
            <a:spLocks noChangeArrowheads="1"/>
          </p:cNvSpPr>
          <p:nvPr/>
        </p:nvSpPr>
        <p:spPr bwMode="auto">
          <a:xfrm>
            <a:off x="2057400" y="1241208"/>
            <a:ext cx="7086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dirty="0">
                <a:solidFill>
                  <a:srgbClr val="CC3300"/>
                </a:solidFill>
                <a:effectLst/>
                <a:latin typeface="Times New Roman" pitchFamily="18" charset="0"/>
              </a:rPr>
              <a:t>HĐ5:</a:t>
            </a:r>
            <a:r>
              <a:rPr lang="en-US" sz="3200" dirty="0">
                <a:solidFill>
                  <a:srgbClr val="CC3300"/>
                </a:solidFill>
                <a:effectLst/>
                <a:latin typeface="Times New Roman" pitchFamily="18" charset="0"/>
              </a:rPr>
              <a:t> 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Thảo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luận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trả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lời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câu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hỏi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.</a:t>
            </a:r>
          </a:p>
        </p:txBody>
      </p:sp>
      <p:pic>
        <p:nvPicPr>
          <p:cNvPr id="4341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1046"/>
            <a:ext cx="152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1019175" y="314325"/>
            <a:ext cx="7896225" cy="792163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200" b="1" dirty="0" err="1" smtClean="0">
                <a:latin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bảy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</a:rPr>
              <a:t> 25 </a:t>
            </a:r>
            <a:r>
              <a:rPr lang="en-US" sz="3200" b="1" dirty="0" err="1" smtClean="0">
                <a:latin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</a:rPr>
              <a:t> 11 </a:t>
            </a:r>
            <a:r>
              <a:rPr lang="en-US" sz="3200" b="1" dirty="0" err="1" smtClean="0">
                <a:latin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</a:rPr>
              <a:t>2018</a:t>
            </a:r>
            <a:r>
              <a:rPr lang="en-US" sz="3200" b="1" dirty="0" smtClean="0">
                <a:latin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</a:rPr>
            </a:br>
            <a:r>
              <a:rPr lang="en-US" sz="3200" b="1" u="sng" dirty="0" err="1" smtClean="0">
                <a:latin typeface="Times New Roman" pitchFamily="18" charset="0"/>
              </a:rPr>
              <a:t>Tiếng</a:t>
            </a:r>
            <a:r>
              <a:rPr lang="en-US" sz="3200" b="1" u="sng" dirty="0" smtClean="0">
                <a:latin typeface="Times New Roman" pitchFamily="18" charset="0"/>
              </a:rPr>
              <a:t> </a:t>
            </a:r>
            <a:r>
              <a:rPr lang="en-US" sz="3200" b="1" u="sng" dirty="0" err="1" smtClean="0">
                <a:latin typeface="Times New Roman" pitchFamily="18" charset="0"/>
              </a:rPr>
              <a:t>Việt</a:t>
            </a:r>
            <a:r>
              <a:rPr lang="en-US" sz="32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819400" y="654627"/>
            <a:ext cx="6324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28800" y="1645416"/>
            <a:ext cx="792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 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a.Bạn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minh.</a:t>
            </a:r>
          </a:p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b.Bạn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dũng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" y="3215076"/>
            <a:ext cx="899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dũng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xấu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bọn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trộm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gỗ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641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Text Box 2"/>
          <p:cNvSpPr txBox="1">
            <a:spLocks noChangeArrowheads="1"/>
          </p:cNvSpPr>
          <p:nvPr/>
        </p:nvSpPr>
        <p:spPr bwMode="auto">
          <a:xfrm>
            <a:off x="1524000" y="1568811"/>
            <a:ext cx="7086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dirty="0">
                <a:solidFill>
                  <a:srgbClr val="CC3300"/>
                </a:solidFill>
                <a:effectLst/>
                <a:latin typeface="Times New Roman" pitchFamily="18" charset="0"/>
              </a:rPr>
              <a:t>HĐ5:</a:t>
            </a:r>
            <a:r>
              <a:rPr lang="en-US" sz="3200" dirty="0">
                <a:solidFill>
                  <a:srgbClr val="CC3300"/>
                </a:solidFill>
                <a:effectLst/>
                <a:latin typeface="Times New Roman" pitchFamily="18" charset="0"/>
              </a:rPr>
              <a:t> 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Thảo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luận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trả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lời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câu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hỏi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.</a:t>
            </a:r>
          </a:p>
        </p:txBody>
      </p:sp>
      <p:pic>
        <p:nvPicPr>
          <p:cNvPr id="4341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1211046"/>
            <a:ext cx="152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1019175" y="314325"/>
            <a:ext cx="7896225" cy="792163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200" b="1" dirty="0" err="1" smtClean="0">
                <a:latin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bảy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</a:rPr>
              <a:t> 25 </a:t>
            </a:r>
            <a:r>
              <a:rPr lang="en-US" sz="3200" b="1" dirty="0" err="1" smtClean="0">
                <a:latin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</a:rPr>
              <a:t> 11 </a:t>
            </a:r>
            <a:r>
              <a:rPr lang="en-US" sz="3200" b="1" dirty="0" err="1" smtClean="0">
                <a:latin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</a:rPr>
              <a:t>2018</a:t>
            </a:r>
            <a:r>
              <a:rPr lang="en-US" sz="3200" b="1" dirty="0" smtClean="0">
                <a:latin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</a:rPr>
            </a:br>
            <a:r>
              <a:rPr lang="en-US" sz="3200" b="1" u="sng" dirty="0" err="1" smtClean="0">
                <a:latin typeface="Times New Roman" pitchFamily="18" charset="0"/>
              </a:rPr>
              <a:t>Tiếng</a:t>
            </a:r>
            <a:r>
              <a:rPr lang="en-US" sz="3200" b="1" u="sng" dirty="0" smtClean="0">
                <a:latin typeface="Times New Roman" pitchFamily="18" charset="0"/>
              </a:rPr>
              <a:t> </a:t>
            </a:r>
            <a:r>
              <a:rPr lang="en-US" sz="3200" b="1" u="sng" dirty="0" err="1" smtClean="0">
                <a:latin typeface="Times New Roman" pitchFamily="18" charset="0"/>
              </a:rPr>
              <a:t>Việt</a:t>
            </a:r>
            <a:r>
              <a:rPr lang="en-US" sz="32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819400" y="654627"/>
            <a:ext cx="6324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27708" y="2437173"/>
            <a:ext cx="95596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3 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514350" indent="-514350">
              <a:buAutoNum type="alphaLcParenR"/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nguyện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bọn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trộm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gỗ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>
              <a:buAutoNum type="alphaLcParenR"/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267200"/>
            <a:ext cx="9067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nguyện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bọn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trộm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gỗ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rừng,sợ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phá.Bạn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chung,ai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trách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gìn,bảo</a:t>
            </a:r>
            <a:r>
              <a:rPr lang="en-US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60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Text Box 2"/>
          <p:cNvSpPr txBox="1">
            <a:spLocks noChangeArrowheads="1"/>
          </p:cNvSpPr>
          <p:nvPr/>
        </p:nvSpPr>
        <p:spPr bwMode="auto">
          <a:xfrm>
            <a:off x="1524000" y="1568811"/>
            <a:ext cx="7086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dirty="0">
                <a:solidFill>
                  <a:srgbClr val="CC3300"/>
                </a:solidFill>
                <a:effectLst/>
                <a:latin typeface="Times New Roman" pitchFamily="18" charset="0"/>
              </a:rPr>
              <a:t>HĐ5:</a:t>
            </a:r>
            <a:r>
              <a:rPr lang="en-US" sz="3200" dirty="0">
                <a:solidFill>
                  <a:srgbClr val="CC3300"/>
                </a:solidFill>
                <a:effectLst/>
                <a:latin typeface="Times New Roman" pitchFamily="18" charset="0"/>
              </a:rPr>
              <a:t> 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Thảo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luận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trả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lời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câu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C3300"/>
                </a:solidFill>
                <a:effectLst/>
                <a:latin typeface="Times New Roman" pitchFamily="18" charset="0"/>
              </a:rPr>
              <a:t>hỏi</a:t>
            </a:r>
            <a:r>
              <a:rPr lang="en-US" sz="3200" b="1" dirty="0">
                <a:solidFill>
                  <a:srgbClr val="CC3300"/>
                </a:solidFill>
                <a:effectLst/>
                <a:latin typeface="Times New Roman" pitchFamily="18" charset="0"/>
              </a:rPr>
              <a:t>.</a:t>
            </a:r>
          </a:p>
        </p:txBody>
      </p:sp>
      <p:pic>
        <p:nvPicPr>
          <p:cNvPr id="4341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1211046"/>
            <a:ext cx="152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1019175" y="314325"/>
            <a:ext cx="7896225" cy="792163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200" b="1" dirty="0" err="1" smtClean="0">
                <a:latin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bảy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</a:rPr>
              <a:t> 25 </a:t>
            </a:r>
            <a:r>
              <a:rPr lang="en-US" sz="3200" b="1" dirty="0" err="1" smtClean="0">
                <a:latin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</a:rPr>
              <a:t> 11 </a:t>
            </a:r>
            <a:r>
              <a:rPr lang="en-US" sz="3200" b="1" dirty="0" err="1" smtClean="0">
                <a:latin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</a:rPr>
              <a:t>2018</a:t>
            </a:r>
            <a:r>
              <a:rPr lang="en-US" sz="3200" b="1" dirty="0" smtClean="0">
                <a:latin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</a:rPr>
            </a:br>
            <a:r>
              <a:rPr lang="en-US" sz="3200" b="1" u="sng" dirty="0" err="1" smtClean="0">
                <a:latin typeface="Times New Roman" pitchFamily="18" charset="0"/>
              </a:rPr>
              <a:t>Tiếng</a:t>
            </a:r>
            <a:r>
              <a:rPr lang="en-US" sz="3200" b="1" u="sng" dirty="0" smtClean="0">
                <a:latin typeface="Times New Roman" pitchFamily="18" charset="0"/>
              </a:rPr>
              <a:t> </a:t>
            </a:r>
            <a:r>
              <a:rPr lang="en-US" sz="3200" b="1" u="sng" dirty="0" err="1" smtClean="0">
                <a:latin typeface="Times New Roman" pitchFamily="18" charset="0"/>
              </a:rPr>
              <a:t>Việt</a:t>
            </a:r>
            <a:r>
              <a:rPr lang="en-US" sz="32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819400" y="654627"/>
            <a:ext cx="6324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27708" y="2437173"/>
            <a:ext cx="95596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3 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514350" indent="-514350">
              <a:buAutoNum type="alphaLcParenR"/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nguyện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bọn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trộm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gỗ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>
              <a:buAutoNum type="alphaLcParenR"/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267200"/>
            <a:ext cx="9067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thần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trách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chung.Bình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tĩnh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ngờ.Phán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nhanh,phản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Dũng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cảm,táo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bạo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24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1019175" y="314325"/>
            <a:ext cx="7896225" cy="792163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200" b="1" dirty="0" err="1" smtClean="0">
                <a:latin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bảy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</a:rPr>
              <a:t> 25 </a:t>
            </a:r>
            <a:r>
              <a:rPr lang="en-US" sz="3200" b="1" dirty="0" err="1" smtClean="0">
                <a:latin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</a:rPr>
              <a:t> 11 </a:t>
            </a:r>
            <a:r>
              <a:rPr lang="en-US" sz="3200" b="1" dirty="0" err="1" smtClean="0">
                <a:latin typeface="Times New Roman" pitchFamily="18" charset="0"/>
              </a:rPr>
              <a:t>năm</a:t>
            </a:r>
            <a:r>
              <a:rPr lang="en-US" sz="3200" b="1" smtClean="0">
                <a:latin typeface="Times New Roman" pitchFamily="18" charset="0"/>
              </a:rPr>
              <a:t> </a:t>
            </a:r>
            <a:r>
              <a:rPr lang="en-US" sz="3200" b="1" smtClean="0">
                <a:latin typeface="Times New Roman" pitchFamily="18" charset="0"/>
              </a:rPr>
              <a:t>2018</a:t>
            </a:r>
            <a:r>
              <a:rPr lang="en-US" sz="3200" b="1" dirty="0" smtClean="0">
                <a:latin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</a:rPr>
            </a:br>
            <a:r>
              <a:rPr lang="en-US" sz="3200" b="1" u="sng" dirty="0" err="1" smtClean="0">
                <a:latin typeface="Times New Roman" pitchFamily="18" charset="0"/>
              </a:rPr>
              <a:t>Tiếng</a:t>
            </a:r>
            <a:r>
              <a:rPr lang="en-US" sz="3200" b="1" u="sng" dirty="0" smtClean="0">
                <a:latin typeface="Times New Roman" pitchFamily="18" charset="0"/>
              </a:rPr>
              <a:t> </a:t>
            </a:r>
            <a:r>
              <a:rPr lang="en-US" sz="3200" b="1" u="sng" dirty="0" err="1" smtClean="0">
                <a:latin typeface="Times New Roman" pitchFamily="18" charset="0"/>
              </a:rPr>
              <a:t>Việt</a:t>
            </a:r>
            <a:r>
              <a:rPr lang="en-US" sz="32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819400" y="654627"/>
            <a:ext cx="6324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66800" y="17526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1644878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2438400"/>
            <a:ext cx="693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dũng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24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ORBS0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7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081">
            <a:off x="6270625" y="2819400"/>
            <a:ext cx="28733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8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74745">
            <a:off x="4724400" y="32766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9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19780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0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148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WordArt 7"/>
          <p:cNvSpPr>
            <a:spLocks noChangeArrowheads="1" noChangeShapeType="1" noTextEdit="1"/>
          </p:cNvSpPr>
          <p:nvPr/>
        </p:nvSpPr>
        <p:spPr bwMode="auto">
          <a:xfrm>
            <a:off x="1143000" y="1905000"/>
            <a:ext cx="66103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BÌNH CHỌN TRONG NHÓM</a:t>
            </a:r>
          </a:p>
        </p:txBody>
      </p:sp>
    </p:spTree>
    <p:extLst>
      <p:ext uri="{BB962C8B-B14F-4D97-AF65-F5344CB8AC3E}">
        <p14:creationId xmlns:p14="http://schemas.microsoft.com/office/powerpoint/2010/main" val="285141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1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student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4365625"/>
            <a:ext cx="46767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068469" y="4407694"/>
            <a:ext cx="1612900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17" descr="bird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5" y="4048125"/>
            <a:ext cx="1808163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242300" y="456565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0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142647">
            <a:off x="6943726" y="5176837"/>
            <a:ext cx="1611312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415338" y="472440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WordArt 11"/>
          <p:cNvSpPr>
            <a:spLocks noChangeArrowheads="1" noChangeShapeType="1" noTextEdit="1"/>
          </p:cNvSpPr>
          <p:nvPr/>
        </p:nvSpPr>
        <p:spPr bwMode="auto">
          <a:xfrm>
            <a:off x="685800" y="1447800"/>
            <a:ext cx="729615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TIẾT HỌC KẾT THÚC</a:t>
            </a:r>
          </a:p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CHÚC THẦY CÔ VÀ CÁC EM SỨC KHỎE !</a:t>
            </a:r>
          </a:p>
        </p:txBody>
      </p:sp>
    </p:spTree>
    <p:extLst>
      <p:ext uri="{BB962C8B-B14F-4D97-AF65-F5344CB8AC3E}">
        <p14:creationId xmlns:p14="http://schemas.microsoft.com/office/powerpoint/2010/main" val="31177663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4.44444E-6 C 0.00191 -0.00116 -0.24618 -0.00232 -0.24583 -0.00556 C -0.24548 -0.0088 0.25348 -0.01575 0.25209 -0.01945 C 0.2507 -0.02315 -0.21111 -0.02639 -0.25416 -0.02778 C -0.29722 -0.02917 -0.15173 -0.02848 -0.00625 -0.02778 " pathEditMode="relative" ptsTypes="aaaaA">
                                      <p:cBhvr>
                                        <p:cTn id="13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D:\nhung-khu-rung-dep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614363"/>
            <a:ext cx="7610475" cy="562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66763" y="614363"/>
            <a:ext cx="3805237" cy="281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hổ,báo,trăn,voi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,….</a:t>
            </a:r>
          </a:p>
          <a:p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32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0"/>
          <p:cNvGrpSpPr>
            <a:grpSpLocks/>
          </p:cNvGrpSpPr>
          <p:nvPr/>
        </p:nvGrpSpPr>
        <p:grpSpPr bwMode="auto">
          <a:xfrm>
            <a:off x="766763" y="594827"/>
            <a:ext cx="3772473" cy="2754086"/>
            <a:chOff x="-1224" y="4320"/>
            <a:chExt cx="2448" cy="1632"/>
          </a:xfrm>
        </p:grpSpPr>
        <p:grpSp>
          <p:nvGrpSpPr>
            <p:cNvPr id="7" name="Group 13"/>
            <p:cNvGrpSpPr>
              <a:grpSpLocks/>
            </p:cNvGrpSpPr>
            <p:nvPr/>
          </p:nvGrpSpPr>
          <p:grpSpPr bwMode="auto">
            <a:xfrm>
              <a:off x="-1224" y="4320"/>
              <a:ext cx="2448" cy="1632"/>
              <a:chOff x="432" y="2488"/>
              <a:chExt cx="2448" cy="1632"/>
            </a:xfrm>
          </p:grpSpPr>
          <p:sp>
            <p:nvSpPr>
              <p:cNvPr id="9" name="AutoShape 14"/>
              <p:cNvSpPr>
                <a:spLocks noChangeArrowheads="1"/>
              </p:cNvSpPr>
              <p:nvPr/>
            </p:nvSpPr>
            <p:spPr bwMode="auto">
              <a:xfrm>
                <a:off x="432" y="2488"/>
                <a:ext cx="2448" cy="1632"/>
              </a:xfrm>
              <a:prstGeom prst="roundRect">
                <a:avLst>
                  <a:gd name="adj" fmla="val 16667"/>
                </a:avLst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2</a:t>
                </a:r>
              </a:p>
            </p:txBody>
          </p:sp>
          <p:pic>
            <p:nvPicPr>
              <p:cNvPr id="10" name="Picture 15" descr="nature%20(54)"/>
              <p:cNvPicPr>
                <a:picLocks noChangeAspect="1" noChangeArrowheads="1" noCrop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2" y="2736"/>
                <a:ext cx="1008" cy="10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8" name="Oval 33"/>
            <p:cNvSpPr>
              <a:spLocks noChangeArrowheads="1"/>
            </p:cNvSpPr>
            <p:nvPr/>
          </p:nvSpPr>
          <p:spPr bwMode="auto">
            <a:xfrm>
              <a:off x="672" y="4416"/>
              <a:ext cx="432" cy="432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400" b="1"/>
                <a:t>1</a:t>
              </a:r>
            </a:p>
          </p:txBody>
        </p:sp>
      </p:grpSp>
      <p:sp>
        <p:nvSpPr>
          <p:cNvPr id="5" name="Rectangle 4"/>
          <p:cNvSpPr/>
          <p:nvPr/>
        </p:nvSpPr>
        <p:spPr>
          <a:xfrm>
            <a:off x="4572000" y="619970"/>
            <a:ext cx="3805238" cy="2780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…..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phổi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Group 39"/>
          <p:cNvGrpSpPr>
            <a:grpSpLocks/>
          </p:cNvGrpSpPr>
          <p:nvPr/>
        </p:nvGrpSpPr>
        <p:grpSpPr bwMode="auto">
          <a:xfrm>
            <a:off x="4539236" y="656514"/>
            <a:ext cx="3913094" cy="2714430"/>
            <a:chOff x="4536" y="1680"/>
            <a:chExt cx="2448" cy="1632"/>
          </a:xfrm>
        </p:grpSpPr>
        <p:grpSp>
          <p:nvGrpSpPr>
            <p:cNvPr id="13" name="Group 10"/>
            <p:cNvGrpSpPr>
              <a:grpSpLocks/>
            </p:cNvGrpSpPr>
            <p:nvPr/>
          </p:nvGrpSpPr>
          <p:grpSpPr bwMode="auto">
            <a:xfrm>
              <a:off x="4536" y="1680"/>
              <a:ext cx="2448" cy="1632"/>
              <a:chOff x="2928" y="768"/>
              <a:chExt cx="2448" cy="1632"/>
            </a:xfrm>
          </p:grpSpPr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2928" y="768"/>
                <a:ext cx="2448" cy="1632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1</a:t>
                </a:r>
              </a:p>
            </p:txBody>
          </p:sp>
          <p:pic>
            <p:nvPicPr>
              <p:cNvPr id="16" name="Picture 12" descr="Copy of 2528"/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8" y="1104"/>
                <a:ext cx="1008" cy="9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" name="Oval 34"/>
            <p:cNvSpPr>
              <a:spLocks noChangeArrowheads="1"/>
            </p:cNvSpPr>
            <p:nvPr/>
          </p:nvSpPr>
          <p:spPr bwMode="auto">
            <a:xfrm>
              <a:off x="6432" y="1776"/>
              <a:ext cx="432" cy="432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400" b="1" dirty="0"/>
                <a:t>2</a:t>
              </a:r>
            </a:p>
          </p:txBody>
        </p:sp>
      </p:grpSp>
      <p:sp>
        <p:nvSpPr>
          <p:cNvPr id="11" name="Rectangle 10"/>
          <p:cNvSpPr/>
          <p:nvPr/>
        </p:nvSpPr>
        <p:spPr>
          <a:xfrm>
            <a:off x="766763" y="3429000"/>
            <a:ext cx="3783466" cy="27755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thác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bừa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bãi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32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Group 38"/>
          <p:cNvGrpSpPr>
            <a:grpSpLocks/>
          </p:cNvGrpSpPr>
          <p:nvPr/>
        </p:nvGrpSpPr>
        <p:grpSpPr bwMode="auto">
          <a:xfrm>
            <a:off x="767225" y="3429000"/>
            <a:ext cx="3746718" cy="2667000"/>
            <a:chOff x="-1361" y="4342"/>
            <a:chExt cx="2561" cy="1632"/>
          </a:xfrm>
        </p:grpSpPr>
        <p:grpSp>
          <p:nvGrpSpPr>
            <p:cNvPr id="19" name="Group 16"/>
            <p:cNvGrpSpPr>
              <a:grpSpLocks/>
            </p:cNvGrpSpPr>
            <p:nvPr/>
          </p:nvGrpSpPr>
          <p:grpSpPr bwMode="auto">
            <a:xfrm>
              <a:off x="-1361" y="4342"/>
              <a:ext cx="2561" cy="1632"/>
              <a:chOff x="-1361" y="1070"/>
              <a:chExt cx="2561" cy="1632"/>
            </a:xfrm>
          </p:grpSpPr>
          <p:sp>
            <p:nvSpPr>
              <p:cNvPr id="21" name="AutoShape 17"/>
              <p:cNvSpPr>
                <a:spLocks noChangeArrowheads="1"/>
              </p:cNvSpPr>
              <p:nvPr/>
            </p:nvSpPr>
            <p:spPr bwMode="auto">
              <a:xfrm>
                <a:off x="-1361" y="1070"/>
                <a:ext cx="2561" cy="1632"/>
              </a:xfrm>
              <a:prstGeom prst="roundRect">
                <a:avLst>
                  <a:gd name="adj" fmla="val 16667"/>
                </a:avLst>
              </a:prstGeom>
              <a:solidFill>
                <a:srgbClr val="180DA7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4</a:t>
                </a:r>
              </a:p>
            </p:txBody>
          </p:sp>
          <p:pic>
            <p:nvPicPr>
              <p:cNvPr id="22" name="Picture 18" descr="670828"/>
              <p:cNvPicPr>
                <a:picLocks noChangeAspect="1" noChangeArrowheads="1" noCrop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504" y="1385"/>
                <a:ext cx="960" cy="9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0" name="Oval 36"/>
            <p:cNvSpPr>
              <a:spLocks noChangeArrowheads="1"/>
            </p:cNvSpPr>
            <p:nvPr/>
          </p:nvSpPr>
          <p:spPr bwMode="auto">
            <a:xfrm>
              <a:off x="609" y="4524"/>
              <a:ext cx="432" cy="432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400" b="1"/>
                <a:t>4</a:t>
              </a:r>
            </a:p>
          </p:txBody>
        </p:sp>
      </p:grpSp>
      <p:sp>
        <p:nvSpPr>
          <p:cNvPr id="17" name="Rectangle 16"/>
          <p:cNvSpPr/>
          <p:nvPr/>
        </p:nvSpPr>
        <p:spPr>
          <a:xfrm>
            <a:off x="4572000" y="3428999"/>
            <a:ext cx="3805238" cy="28146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gỗ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4" name="Group 37"/>
          <p:cNvGrpSpPr>
            <a:grpSpLocks/>
          </p:cNvGrpSpPr>
          <p:nvPr/>
        </p:nvGrpSpPr>
        <p:grpSpPr bwMode="auto">
          <a:xfrm>
            <a:off x="4561126" y="3512343"/>
            <a:ext cx="3816112" cy="2647950"/>
            <a:chOff x="3984" y="3504"/>
            <a:chExt cx="2448" cy="1632"/>
          </a:xfrm>
        </p:grpSpPr>
        <p:grpSp>
          <p:nvGrpSpPr>
            <p:cNvPr id="25" name="Group 19"/>
            <p:cNvGrpSpPr>
              <a:grpSpLocks/>
            </p:cNvGrpSpPr>
            <p:nvPr/>
          </p:nvGrpSpPr>
          <p:grpSpPr bwMode="auto">
            <a:xfrm>
              <a:off x="3984" y="3504"/>
              <a:ext cx="2448" cy="1632"/>
              <a:chOff x="2928" y="2496"/>
              <a:chExt cx="2448" cy="1632"/>
            </a:xfrm>
          </p:grpSpPr>
          <p:sp>
            <p:nvSpPr>
              <p:cNvPr id="27" name="AutoShape 20"/>
              <p:cNvSpPr>
                <a:spLocks noChangeArrowheads="1"/>
              </p:cNvSpPr>
              <p:nvPr/>
            </p:nvSpPr>
            <p:spPr bwMode="auto">
              <a:xfrm>
                <a:off x="2928" y="2496"/>
                <a:ext cx="2448" cy="1632"/>
              </a:xfrm>
              <a:prstGeom prst="roundRect">
                <a:avLst>
                  <a:gd name="adj" fmla="val 16667"/>
                </a:avLst>
              </a:prstGeom>
              <a:solidFill>
                <a:srgbClr val="66006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/>
                  <a:t>3</a:t>
                </a:r>
              </a:p>
            </p:txBody>
          </p:sp>
          <p:pic>
            <p:nvPicPr>
              <p:cNvPr id="28" name="Picture 21" descr="nature%20(6)"/>
              <p:cNvPicPr>
                <a:picLocks noChangeAspect="1" noChangeArrowheads="1" noCrop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0" y="2858"/>
                <a:ext cx="1008" cy="8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6" name="Oval 35"/>
            <p:cNvSpPr>
              <a:spLocks noChangeArrowheads="1"/>
            </p:cNvSpPr>
            <p:nvPr/>
          </p:nvSpPr>
          <p:spPr bwMode="auto">
            <a:xfrm>
              <a:off x="5904" y="3600"/>
              <a:ext cx="432" cy="43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2400" b="1" dirty="0"/>
                <a:t>3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243568" y="13855"/>
            <a:ext cx="6671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BỨC ẢNH BÍ ẨN</a:t>
            </a:r>
            <a:endParaRPr lang="en-US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19175" y="314325"/>
            <a:ext cx="7896225" cy="792163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600" b="1" dirty="0" err="1" smtClean="0">
                <a:latin typeface="Times New Roman" pitchFamily="18" charset="0"/>
              </a:rPr>
              <a:t>Thứ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bảy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ngày</a:t>
            </a:r>
            <a:r>
              <a:rPr lang="en-US" sz="3600" b="1" dirty="0" smtClean="0">
                <a:latin typeface="Times New Roman" pitchFamily="18" charset="0"/>
              </a:rPr>
              <a:t> 25 </a:t>
            </a:r>
            <a:r>
              <a:rPr lang="en-US" sz="3600" b="1" dirty="0" err="1" smtClean="0">
                <a:latin typeface="Times New Roman" pitchFamily="18" charset="0"/>
              </a:rPr>
              <a:t>tháng</a:t>
            </a:r>
            <a:r>
              <a:rPr lang="en-US" sz="3600" b="1" dirty="0" smtClean="0">
                <a:latin typeface="Times New Roman" pitchFamily="18" charset="0"/>
              </a:rPr>
              <a:t> 11 </a:t>
            </a:r>
            <a:r>
              <a:rPr lang="en-US" sz="3600" b="1" dirty="0" err="1" smtClean="0">
                <a:latin typeface="Times New Roman" pitchFamily="18" charset="0"/>
              </a:rPr>
              <a:t>năm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2018</a:t>
            </a:r>
            <a:r>
              <a:rPr lang="en-US" sz="3600" b="1" dirty="0" smtClean="0">
                <a:latin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</a:rPr>
            </a:br>
            <a:r>
              <a:rPr lang="en-US" sz="3600" b="1" u="sng" dirty="0" err="1" smtClean="0">
                <a:latin typeface="Times New Roman" pitchFamily="18" charset="0"/>
              </a:rPr>
              <a:t>Tiếng</a:t>
            </a:r>
            <a:r>
              <a:rPr lang="en-US" sz="3600" b="1" u="sng" dirty="0" smtClean="0">
                <a:latin typeface="Times New Roman" pitchFamily="18" charset="0"/>
              </a:rPr>
              <a:t> </a:t>
            </a:r>
            <a:r>
              <a:rPr lang="en-US" sz="3600" b="1" u="sng" dirty="0" err="1" smtClean="0">
                <a:latin typeface="Times New Roman" pitchFamily="18" charset="0"/>
              </a:rPr>
              <a:t>Việt</a:t>
            </a:r>
            <a:r>
              <a:rPr lang="en-US" sz="36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394245" name="Text Box 5"/>
          <p:cNvSpPr txBox="1">
            <a:spLocks noChangeArrowheads="1"/>
          </p:cNvSpPr>
          <p:nvPr/>
        </p:nvSpPr>
        <p:spPr bwMode="auto">
          <a:xfrm>
            <a:off x="2921000" y="697635"/>
            <a:ext cx="6604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394246" name="Text Box 6"/>
          <p:cNvSpPr txBox="1">
            <a:spLocks noChangeArrowheads="1"/>
          </p:cNvSpPr>
          <p:nvPr/>
        </p:nvSpPr>
        <p:spPr bwMode="auto">
          <a:xfrm>
            <a:off x="3352800" y="1318635"/>
            <a:ext cx="457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Sách</a:t>
            </a: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trang</a:t>
            </a: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41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-44)</a:t>
            </a:r>
            <a:endParaRPr lang="en-US" sz="3200" b="1" u="sng" dirty="0">
              <a:solidFill>
                <a:srgbClr val="0000CC"/>
              </a:solidFill>
              <a:effectLst/>
              <a:latin typeface="Times New Roman" pitchFamily="18" charset="0"/>
            </a:endParaRPr>
          </a:p>
        </p:txBody>
      </p:sp>
      <p:sp>
        <p:nvSpPr>
          <p:cNvPr id="394255" name="Text Box 15"/>
          <p:cNvSpPr txBox="1">
            <a:spLocks noChangeArrowheads="1"/>
          </p:cNvSpPr>
          <p:nvPr/>
        </p:nvSpPr>
        <p:spPr bwMode="auto">
          <a:xfrm>
            <a:off x="1655618" y="1939638"/>
            <a:ext cx="457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A. </a:t>
            </a: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Hoạt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động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cơ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bản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: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91140"/>
            <a:ext cx="1066800" cy="8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00200" y="2470584"/>
            <a:ext cx="73152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HĐ1 :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457200" indent="-457200">
              <a:buFontTx/>
              <a:buChar char="-"/>
            </a:pP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chụp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457200" indent="-457200">
              <a:buFontTx/>
              <a:buChar char="-"/>
            </a:pP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bão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lũ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khủng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khiếp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457200" indent="-457200">
              <a:buFontTx/>
              <a:buChar char="-"/>
            </a:pP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bớt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bão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lũ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70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94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94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394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4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94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245" grpId="0"/>
      <p:bldP spid="394246" grpId="0"/>
      <p:bldP spid="394246" grpId="1"/>
      <p:bldP spid="394255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2944" y="0"/>
            <a:ext cx="8167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dưới,trao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8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nhung-khu-rung-dep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32658"/>
            <a:ext cx="3671456" cy="271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ảnh rừng bị tàn phá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428" y="728941"/>
            <a:ext cx="4091619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l1040015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000"/>
            <a:ext cx="3671456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lu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428" y="3810000"/>
            <a:ext cx="4219194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4357256" y="1981200"/>
            <a:ext cx="634172" cy="4572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0" y="4953000"/>
            <a:ext cx="685800" cy="457200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4357256" y="4953000"/>
            <a:ext cx="634172" cy="457200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37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19175" y="314325"/>
            <a:ext cx="7896225" cy="792163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600" b="1" dirty="0" err="1" smtClean="0">
                <a:latin typeface="Times New Roman" pitchFamily="18" charset="0"/>
              </a:rPr>
              <a:t>Thứ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bảy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ngày</a:t>
            </a:r>
            <a:r>
              <a:rPr lang="en-US" sz="3600" b="1" dirty="0" smtClean="0">
                <a:latin typeface="Times New Roman" pitchFamily="18" charset="0"/>
              </a:rPr>
              <a:t> 25 </a:t>
            </a:r>
            <a:r>
              <a:rPr lang="en-US" sz="3600" b="1" dirty="0" err="1" smtClean="0">
                <a:latin typeface="Times New Roman" pitchFamily="18" charset="0"/>
              </a:rPr>
              <a:t>tháng</a:t>
            </a:r>
            <a:r>
              <a:rPr lang="en-US" sz="3600" b="1" dirty="0" smtClean="0">
                <a:latin typeface="Times New Roman" pitchFamily="18" charset="0"/>
              </a:rPr>
              <a:t> 11 </a:t>
            </a:r>
            <a:r>
              <a:rPr lang="en-US" sz="3600" b="1" dirty="0" err="1" smtClean="0">
                <a:latin typeface="Times New Roman" pitchFamily="18" charset="0"/>
              </a:rPr>
              <a:t>năm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2018</a:t>
            </a:r>
            <a:r>
              <a:rPr lang="en-US" sz="3600" b="1" dirty="0" smtClean="0">
                <a:latin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</a:rPr>
            </a:br>
            <a:r>
              <a:rPr lang="en-US" sz="3600" b="1" u="sng" dirty="0" err="1" smtClean="0">
                <a:latin typeface="Times New Roman" pitchFamily="18" charset="0"/>
              </a:rPr>
              <a:t>Tiếng</a:t>
            </a:r>
            <a:r>
              <a:rPr lang="en-US" sz="3600" b="1" u="sng" dirty="0" smtClean="0">
                <a:latin typeface="Times New Roman" pitchFamily="18" charset="0"/>
              </a:rPr>
              <a:t> </a:t>
            </a:r>
            <a:r>
              <a:rPr lang="en-US" sz="3600" b="1" u="sng" dirty="0" err="1" smtClean="0">
                <a:latin typeface="Times New Roman" pitchFamily="18" charset="0"/>
              </a:rPr>
              <a:t>Việt</a:t>
            </a:r>
            <a:r>
              <a:rPr lang="en-US" sz="36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394245" name="Text Box 5"/>
          <p:cNvSpPr txBox="1">
            <a:spLocks noChangeArrowheads="1"/>
          </p:cNvSpPr>
          <p:nvPr/>
        </p:nvSpPr>
        <p:spPr bwMode="auto">
          <a:xfrm>
            <a:off x="2921000" y="697635"/>
            <a:ext cx="6604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394246" name="Text Box 6"/>
          <p:cNvSpPr txBox="1">
            <a:spLocks noChangeArrowheads="1"/>
          </p:cNvSpPr>
          <p:nvPr/>
        </p:nvSpPr>
        <p:spPr bwMode="auto">
          <a:xfrm>
            <a:off x="3352800" y="1318635"/>
            <a:ext cx="457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Sách</a:t>
            </a: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trang</a:t>
            </a: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41</a:t>
            </a:r>
            <a:r>
              <a:rPr lang="en-US" sz="3200" b="1" dirty="0" smtClean="0">
                <a:solidFill>
                  <a:srgbClr val="0000CC"/>
                </a:solidFill>
                <a:effectLst/>
                <a:latin typeface="Times New Roman" pitchFamily="18" charset="0"/>
              </a:rPr>
              <a:t>-44)</a:t>
            </a:r>
            <a:endParaRPr lang="en-US" sz="3200" b="1" u="sng" dirty="0">
              <a:solidFill>
                <a:srgbClr val="0000CC"/>
              </a:solidFill>
              <a:effectLst/>
              <a:latin typeface="Times New Roman" pitchFamily="18" charset="0"/>
            </a:endParaRPr>
          </a:p>
        </p:txBody>
      </p:sp>
      <p:sp>
        <p:nvSpPr>
          <p:cNvPr id="394255" name="Text Box 15"/>
          <p:cNvSpPr txBox="1">
            <a:spLocks noChangeArrowheads="1"/>
          </p:cNvSpPr>
          <p:nvPr/>
        </p:nvSpPr>
        <p:spPr bwMode="auto">
          <a:xfrm>
            <a:off x="1655618" y="1939638"/>
            <a:ext cx="457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00CC"/>
                </a:solidFill>
                <a:effectLst/>
                <a:latin typeface="Times New Roman" pitchFamily="18" charset="0"/>
              </a:rPr>
              <a:t>A. </a:t>
            </a: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Hoạt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động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cơ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0000CC"/>
                </a:solidFill>
                <a:effectLst/>
                <a:latin typeface="Times New Roman" pitchFamily="18" charset="0"/>
              </a:rPr>
              <a:t>bản</a:t>
            </a:r>
            <a:r>
              <a:rPr lang="en-US" sz="3200" b="1" u="sng" dirty="0">
                <a:solidFill>
                  <a:srgbClr val="0000CC"/>
                </a:solidFill>
                <a:effectLst/>
                <a:latin typeface="Times New Roman" pitchFamily="18" charset="0"/>
              </a:rPr>
              <a:t>: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91140"/>
            <a:ext cx="1066800" cy="8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00200" y="2470584"/>
            <a:ext cx="7315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HĐ1 :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457200" indent="-457200">
              <a:buFontTx/>
              <a:buChar char="-"/>
            </a:pP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: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khiểu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: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 :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71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94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94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394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4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94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245" grpId="0"/>
      <p:bldP spid="394246" grpId="0"/>
      <p:bldP spid="394246" grpId="1"/>
      <p:bldP spid="39425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2944" y="0"/>
            <a:ext cx="8167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dưới,trao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8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nhung-khu-rung-dep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32658"/>
            <a:ext cx="3671456" cy="271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ảnh rừng bị tàn phá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428" y="728941"/>
            <a:ext cx="4091619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l1040015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000"/>
            <a:ext cx="3671456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lu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428" y="3810000"/>
            <a:ext cx="4219194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4357256" y="1981200"/>
            <a:ext cx="634172" cy="4572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0" y="4953000"/>
            <a:ext cx="685800" cy="457200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4357256" y="4953000"/>
            <a:ext cx="634172" cy="457200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9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ao ve ru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8915400" cy="6594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285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19175" y="314325"/>
            <a:ext cx="7896225" cy="792163"/>
          </a:xfrm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600" b="1" dirty="0" err="1" smtClean="0">
                <a:latin typeface="Times New Roman" pitchFamily="18" charset="0"/>
              </a:rPr>
              <a:t>Thứ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bảy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ngày</a:t>
            </a:r>
            <a:r>
              <a:rPr lang="en-US" sz="3600" b="1" dirty="0" smtClean="0">
                <a:latin typeface="Times New Roman" pitchFamily="18" charset="0"/>
              </a:rPr>
              <a:t> 25 </a:t>
            </a:r>
            <a:r>
              <a:rPr lang="en-US" sz="3600" b="1" dirty="0" err="1" smtClean="0">
                <a:latin typeface="Times New Roman" pitchFamily="18" charset="0"/>
              </a:rPr>
              <a:t>tháng</a:t>
            </a:r>
            <a:r>
              <a:rPr lang="en-US" sz="3600" b="1" dirty="0" smtClean="0">
                <a:latin typeface="Times New Roman" pitchFamily="18" charset="0"/>
              </a:rPr>
              <a:t> 11 </a:t>
            </a:r>
            <a:r>
              <a:rPr lang="en-US" sz="3600" b="1" dirty="0" err="1" smtClean="0">
                <a:latin typeface="Times New Roman" pitchFamily="18" charset="0"/>
              </a:rPr>
              <a:t>năm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2018</a:t>
            </a:r>
            <a:r>
              <a:rPr lang="en-US" sz="3600" b="1" dirty="0" smtClean="0">
                <a:latin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</a:rPr>
            </a:br>
            <a:r>
              <a:rPr lang="en-US" sz="3600" b="1" u="sng" dirty="0" err="1" smtClean="0">
                <a:latin typeface="Times New Roman" pitchFamily="18" charset="0"/>
              </a:rPr>
              <a:t>Tiếng</a:t>
            </a:r>
            <a:r>
              <a:rPr lang="en-US" sz="3600" b="1" u="sng" dirty="0" smtClean="0">
                <a:latin typeface="Times New Roman" pitchFamily="18" charset="0"/>
              </a:rPr>
              <a:t> </a:t>
            </a:r>
            <a:r>
              <a:rPr lang="en-US" sz="3600" b="1" u="sng" dirty="0" err="1" smtClean="0">
                <a:latin typeface="Times New Roman" pitchFamily="18" charset="0"/>
              </a:rPr>
              <a:t>Việt</a:t>
            </a:r>
            <a:r>
              <a:rPr lang="en-US" sz="36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394245" name="Text Box 5"/>
          <p:cNvSpPr txBox="1">
            <a:spLocks noChangeArrowheads="1"/>
          </p:cNvSpPr>
          <p:nvPr/>
        </p:nvSpPr>
        <p:spPr bwMode="auto">
          <a:xfrm>
            <a:off x="2921000" y="697635"/>
            <a:ext cx="6604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Chàng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gác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rừng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dũng</a:t>
            </a:r>
            <a:r>
              <a:rPr lang="en-US" sz="32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cảm</a:t>
            </a:r>
            <a:r>
              <a:rPr lang="en-US" sz="3200" b="1" dirty="0" smtClean="0">
                <a:solidFill>
                  <a:srgbClr val="008000"/>
                </a:solidFill>
                <a:effectLst/>
                <a:latin typeface="Times New Roman" pitchFamily="18" charset="0"/>
              </a:rPr>
              <a:t> 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(</a:t>
            </a:r>
            <a:r>
              <a:rPr lang="en-US" sz="3200" b="1" dirty="0" err="1">
                <a:solidFill>
                  <a:srgbClr val="008000"/>
                </a:solidFill>
                <a:effectLst/>
                <a:latin typeface="Times New Roman" pitchFamily="18" charset="0"/>
              </a:rPr>
              <a:t>Tiết</a:t>
            </a:r>
            <a:r>
              <a:rPr lang="en-US" sz="3200" b="1" dirty="0">
                <a:solidFill>
                  <a:srgbClr val="008000"/>
                </a:solidFill>
                <a:effectLst/>
                <a:latin typeface="Times New Roman" pitchFamily="18" charset="0"/>
              </a:rPr>
              <a:t> 1)</a:t>
            </a:r>
          </a:p>
        </p:txBody>
      </p:sp>
      <p:sp>
        <p:nvSpPr>
          <p:cNvPr id="394255" name="Text Box 15"/>
          <p:cNvSpPr txBox="1">
            <a:spLocks noChangeArrowheads="1"/>
          </p:cNvSpPr>
          <p:nvPr/>
        </p:nvSpPr>
        <p:spPr bwMode="auto">
          <a:xfrm>
            <a:off x="1905000" y="1447800"/>
            <a:ext cx="457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2.Nghe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đọc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:</a:t>
            </a:r>
            <a:endParaRPr lang="en-US" sz="3200" b="1" u="sng" dirty="0">
              <a:solidFill>
                <a:srgbClr val="0000CC"/>
              </a:solidFill>
              <a:effectLst/>
              <a:latin typeface="Times New Roman" pitchFamily="18" charset="0"/>
            </a:endParaRPr>
          </a:p>
        </p:txBody>
      </p:sp>
      <p:pic>
        <p:nvPicPr>
          <p:cNvPr id="9" name="Picture 11" descr="IMG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1295400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0" y="2069306"/>
            <a:ext cx="7239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tí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hon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Cẩm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08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94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94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245" grpId="0"/>
      <p:bldP spid="39425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1372</Words>
  <Application>Microsoft Office PowerPoint</Application>
  <PresentationFormat>On-screen Show (4:3)</PresentationFormat>
  <Paragraphs>131</Paragraphs>
  <Slides>26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Office Theme</vt:lpstr>
      <vt:lpstr>Clip</vt:lpstr>
      <vt:lpstr>  </vt:lpstr>
      <vt:lpstr>Thứ bảy ngày 25 tháng 11 năm 2018 Tiếng Việt:</vt:lpstr>
      <vt:lpstr>PowerPoint Presentation</vt:lpstr>
      <vt:lpstr>Thứ bảy ngày 25 tháng 11 năm 2018 Tiếng Việt:</vt:lpstr>
      <vt:lpstr>PowerPoint Presentation</vt:lpstr>
      <vt:lpstr>Thứ bảy ngày 25 tháng 11 năm 2018 Tiếng Việt:</vt:lpstr>
      <vt:lpstr>PowerPoint Presentation</vt:lpstr>
      <vt:lpstr>PowerPoint Presentation</vt:lpstr>
      <vt:lpstr>Thứ bảy ngày 25 tháng 11 năm 2018 Tiếng Việt:</vt:lpstr>
      <vt:lpstr>PowerPoint Presentation</vt:lpstr>
      <vt:lpstr>Thứ bảy ngày 25 tháng 11 năm 2018 Tiếng Việt:</vt:lpstr>
      <vt:lpstr>PowerPoint Presentation</vt:lpstr>
      <vt:lpstr>PowerPoint Presentation</vt:lpstr>
      <vt:lpstr>Thứ bảy ngày 25 tháng 11 năm 2018 Tiếng Việt:</vt:lpstr>
      <vt:lpstr>Thứ bảy ngày 25 tháng 11 năm 2018 Tiếng Việt:</vt:lpstr>
      <vt:lpstr>PowerPoint Presentation</vt:lpstr>
      <vt:lpstr>Thứ bảy ngày 25 tháng 11 năm 2018 Tiếng Việt:</vt:lpstr>
      <vt:lpstr>Thứ bảy ngày 25 tháng 11 năm 2018 Tiếng Việt:</vt:lpstr>
      <vt:lpstr>Thứ bảy ngày 25 tháng 11 năm 2018 Tiếng Việt:</vt:lpstr>
      <vt:lpstr>Thứ bảy ngày 25 tháng 11 năm 2018 Tiếng Việt:</vt:lpstr>
      <vt:lpstr>Thứ bảy ngày 25 tháng 11 năm 2018 Tiếng Việt:</vt:lpstr>
      <vt:lpstr>Thứ bảy ngày 25 tháng 11 năm 2018 Tiếng Việt:</vt:lpstr>
      <vt:lpstr>Thứ bảy ngày 25 tháng 11 năm 2018 Tiếng Việt:</vt:lpstr>
      <vt:lpstr>Thứ bảy ngày 25 tháng 11 năm 2018 Tiếng Việt: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PhiLong</dc:creator>
  <cp:lastModifiedBy>ASUS</cp:lastModifiedBy>
  <cp:revision>53</cp:revision>
  <dcterms:created xsi:type="dcterms:W3CDTF">2017-11-22T03:00:20Z</dcterms:created>
  <dcterms:modified xsi:type="dcterms:W3CDTF">2019-05-22T13:19:11Z</dcterms:modified>
</cp:coreProperties>
</file>