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7" r:id="rId3"/>
    <p:sldId id="258" r:id="rId4"/>
    <p:sldId id="259" r:id="rId5"/>
    <p:sldId id="262" r:id="rId6"/>
    <p:sldId id="263" r:id="rId7"/>
    <p:sldId id="266" r:id="rId8"/>
    <p:sldId id="272" r:id="rId9"/>
    <p:sldId id="273" r:id="rId10"/>
    <p:sldId id="277" r:id="rId11"/>
    <p:sldId id="278" r:id="rId1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756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0826-0FDE-42F0-BB3C-6F766AF051E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69834-024C-47CA-B095-B3BB76A8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9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914056F-2CA7-4FEF-A583-C6378420FF5E}" type="slidenum">
              <a:rPr lang="en-US" sz="1200" smtClean="0">
                <a:latin typeface="Arial" charset="0"/>
              </a:rPr>
              <a:pPr eaLnBrk="1" hangingPunct="1"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2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8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82DE-F8BB-4A2A-BB78-C780620F0B3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9F6F4-F809-4B53-A85F-0D9EF4BCB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9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10giay(ailatrieuphu)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10giay(ailatrieuphu)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10giay(ailatrieuphu)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zV025-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6720457" cy="953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4597401" y="2458675"/>
            <a:ext cx="6689272" cy="1389846"/>
          </a:xfrm>
          <a:prstGeom prst="rect">
            <a:avLst/>
          </a:prstGeom>
        </p:spPr>
        <p:txBody>
          <a:bodyPr wrap="none" lIns="105339" tIns="52669" rIns="105339" bIns="5266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100" b="1" i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Môn: Toán- Lớp 1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048000" y="6437088"/>
            <a:ext cx="10363200" cy="70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0407" tIns="75205" rIns="150407" bIns="75205">
            <a:spAutoFit/>
          </a:bodyPr>
          <a:lstStyle>
            <a:lvl1pPr defTabSz="1306513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6513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6513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6513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6513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cs typeface="Arial" charset="0"/>
              </a:rPr>
              <a:t>Giáo viên thực hiện: </a:t>
            </a:r>
            <a:r>
              <a:rPr lang="en-US" sz="3600" b="1" i="1">
                <a:solidFill>
                  <a:srgbClr val="3333FF"/>
                </a:solidFill>
                <a:cs typeface="Arial" charset="0"/>
              </a:rPr>
              <a:t>Nguyễn Thị Hồng Loan</a:t>
            </a:r>
          </a:p>
        </p:txBody>
      </p:sp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6183086" y="4026658"/>
            <a:ext cx="3048000" cy="801621"/>
          </a:xfrm>
          <a:prstGeom prst="rect">
            <a:avLst/>
          </a:prstGeom>
        </p:spPr>
        <p:txBody>
          <a:bodyPr wrap="none" lIns="105339" tIns="52669" rIns="105339" bIns="526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7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tập</a:t>
            </a:r>
            <a:endParaRPr lang="en-US" sz="37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4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94358" y="183706"/>
            <a:ext cx="3169557" cy="2193323"/>
            <a:chOff x="3024" y="2016"/>
            <a:chExt cx="766" cy="768"/>
          </a:xfrm>
        </p:grpSpPr>
        <p:pic>
          <p:nvPicPr>
            <p:cNvPr id="15386" name="Picture 3" descr="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16"/>
              <a:ext cx="76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6" name="Oval 4"/>
            <p:cNvSpPr>
              <a:spLocks noChangeArrowheads="1"/>
            </p:cNvSpPr>
            <p:nvPr/>
          </p:nvSpPr>
          <p:spPr bwMode="auto">
            <a:xfrm>
              <a:off x="3168" y="2258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113376" tIns="56688" rIns="113376" bIns="56688" anchor="ctr"/>
            <a:lstStyle/>
            <a:p>
              <a:pPr algn="ctr" defTabSz="1305763" eaLnBrk="0" hangingPunct="0">
                <a:defRPr/>
              </a:pPr>
              <a:endParaRPr lang="vi-VN" sz="5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4517" name="10giay(ailatrieuphu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94239"/>
            <a:ext cx="488043" cy="3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532874" y="-1258098"/>
            <a:ext cx="263834" cy="8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09" tIns="65305" rIns="130609" bIns="65305">
            <a:spAutoFit/>
          </a:bodyPr>
          <a:lstStyle/>
          <a:p>
            <a:pPr algn="ctr" defTabSz="1305763"/>
            <a:endParaRPr lang="vi-VN" sz="4700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852714" y="365554"/>
            <a:ext cx="10299701" cy="9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3333FF"/>
                </a:solidFill>
                <a:cs typeface="Arial" charset="0"/>
              </a:rPr>
              <a:t>Đúng chọn Đ sai chọn S</a:t>
            </a:r>
            <a:endParaRPr lang="vi-VN" sz="5200" b="1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V="1">
            <a:off x="1340758" y="6659761"/>
            <a:ext cx="1669143" cy="1569840"/>
            <a:chOff x="194" y="1653"/>
            <a:chExt cx="465" cy="864"/>
          </a:xfrm>
        </p:grpSpPr>
        <p:sp>
          <p:nvSpPr>
            <p:cNvPr id="64521" name="AutoShape 9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9265558" y="2926286"/>
            <a:ext cx="1464128" cy="12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CC0000"/>
                </a:solidFill>
              </a:rPr>
              <a:t>Đ</a:t>
            </a:r>
            <a:endParaRPr lang="vi-VN" sz="6900" b="1">
              <a:solidFill>
                <a:srgbClr val="CC0000"/>
              </a:solidFill>
            </a:endParaRPr>
          </a:p>
        </p:txBody>
      </p:sp>
      <p:grpSp>
        <p:nvGrpSpPr>
          <p:cNvPr id="15368" name="Group 12"/>
          <p:cNvGrpSpPr>
            <a:grpSpLocks/>
          </p:cNvGrpSpPr>
          <p:nvPr/>
        </p:nvGrpSpPr>
        <p:grpSpPr bwMode="auto">
          <a:xfrm flipV="1">
            <a:off x="4876800" y="5668868"/>
            <a:ext cx="1669143" cy="1569840"/>
            <a:chOff x="194" y="1653"/>
            <a:chExt cx="465" cy="864"/>
          </a:xfrm>
        </p:grpSpPr>
        <p:sp>
          <p:nvSpPr>
            <p:cNvPr id="64525" name="AutoShape 13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5486401" y="2560732"/>
            <a:ext cx="3604986" cy="1642209"/>
          </a:xfrm>
          <a:prstGeom prst="flowChartAlternateProcess">
            <a:avLst/>
          </a:prstGeom>
          <a:gradFill rotWithShape="1">
            <a:gsLst>
              <a:gs pos="0">
                <a:srgbClr val="F01414"/>
              </a:gs>
              <a:gs pos="100000">
                <a:srgbClr val="6F090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0609" tIns="65305" rIns="130609" bIns="65305" anchor="ctr"/>
          <a:lstStyle/>
          <a:p>
            <a:pPr algn="ctr" defTabSz="1305763"/>
            <a:r>
              <a:rPr lang="en-US" sz="6300" b="1">
                <a:solidFill>
                  <a:srgbClr val="F0FB89"/>
                </a:solidFill>
                <a:latin typeface="Times New Roman" pitchFamily="18" charset="0"/>
              </a:rPr>
              <a:t>4</a:t>
            </a:r>
            <a:r>
              <a:rPr lang="en-US" sz="6300" b="1" smtClean="0">
                <a:solidFill>
                  <a:srgbClr val="F0FB89"/>
                </a:solidFill>
                <a:latin typeface="Times New Roman" pitchFamily="18" charset="0"/>
              </a:rPr>
              <a:t> – 4 = 0</a:t>
            </a:r>
            <a:endParaRPr lang="en-US" sz="6300" b="1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11825515" y="1005737"/>
            <a:ext cx="1464129" cy="104470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12192000" y="1189443"/>
            <a:ext cx="1170215" cy="8777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 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11825514" y="1280366"/>
            <a:ext cx="1828800" cy="57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/>
              <a:t>Hết giờ</a:t>
            </a:r>
            <a:endParaRPr lang="vi-VN" sz="2900"/>
          </a:p>
        </p:txBody>
      </p:sp>
    </p:spTree>
    <p:extLst>
      <p:ext uri="{BB962C8B-B14F-4D97-AF65-F5344CB8AC3E}">
        <p14:creationId xmlns:p14="http://schemas.microsoft.com/office/powerpoint/2010/main" val="16245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09" fill="hold"/>
                                        <p:tgtEl>
                                          <p:spTgt spid="64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409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9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7"/>
                </p:tgtEl>
              </p:cMediaNode>
            </p:audio>
          </p:childTnLst>
        </p:cTn>
      </p:par>
    </p:tnLst>
    <p:bldLst>
      <p:bldP spid="64523" grpId="0"/>
      <p:bldP spid="645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340758" y="-116903"/>
            <a:ext cx="10486571" cy="8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52" tIns="65276" rIns="130552" bIns="65276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Thứ tư ngày 2 tháng 4 năm 2014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40758" y="447202"/>
            <a:ext cx="2804886" cy="8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52" tIns="65276" rIns="130552" bIns="65276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u="sng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Tập đọc: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21730" y="456479"/>
            <a:ext cx="2803071" cy="83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52" tIns="65276" rIns="130552" bIns="65276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Đi học</a:t>
            </a:r>
          </a:p>
        </p:txBody>
      </p:sp>
      <p:pic>
        <p:nvPicPr>
          <p:cNvPr id="20485" name="Picture 5" descr="SzV025-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630400" cy="846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974272" y="365555"/>
            <a:ext cx="13656128" cy="731108"/>
          </a:xfrm>
          <a:prstGeom prst="rect">
            <a:avLst/>
          </a:prstGeom>
        </p:spPr>
        <p:txBody>
          <a:bodyPr wrap="none" lIns="105339" tIns="52669" rIns="105339" bIns="526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1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Chân thành cảm ơn quý thầy, cô cùng các em</a:t>
            </a:r>
            <a:endParaRPr lang="en-US" sz="41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0967" name="WordArt 7"/>
          <p:cNvSpPr>
            <a:spLocks noChangeArrowheads="1" noChangeShapeType="1" noTextEdit="1"/>
          </p:cNvSpPr>
          <p:nvPr/>
        </p:nvSpPr>
        <p:spPr bwMode="auto">
          <a:xfrm>
            <a:off x="4755243" y="4115728"/>
            <a:ext cx="5363029" cy="1462215"/>
          </a:xfrm>
          <a:prstGeom prst="rect">
            <a:avLst/>
          </a:prstGeom>
        </p:spPr>
        <p:txBody>
          <a:bodyPr wrap="none" lIns="105339" tIns="52669" rIns="105339" bIns="5266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7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13738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Thứ năm ngày 21 tháng 11 năm 2019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92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4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733550" y="1600200"/>
            <a:ext cx="37528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2971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4 + 0 =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79044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4 - 0 =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2971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3 – 3  =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378791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+ 3 =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4295" y="2984186"/>
            <a:ext cx="96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4295" y="3808447"/>
            <a:ext cx="96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6095" y="2976444"/>
            <a:ext cx="96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6095" y="3800137"/>
            <a:ext cx="961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Thứ năm ngày 21 tháng 11 năm 2019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92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4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89631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9887" y="1997075"/>
            <a:ext cx="1914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</a:rPr>
              <a:t>1. Tính: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42940" y="3114675"/>
            <a:ext cx="175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 </a:t>
            </a:r>
            <a:r>
              <a:rPr lang="en-US" sz="4000" b="1"/>
              <a:t>5 - 4</a:t>
            </a:r>
            <a:r>
              <a:rPr lang="en-US" sz="4000" b="1">
                <a:latin typeface=".VnAvant" pitchFamily="34" charset="0"/>
              </a:rPr>
              <a:t> 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843881" y="3117850"/>
            <a:ext cx="15456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/>
              <a:t>4 - 0 =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282597" y="3117850"/>
            <a:ext cx="15456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/>
              <a:t>3 - 3 =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06056" y="3884613"/>
            <a:ext cx="1827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</a:rPr>
              <a:t>  </a:t>
            </a:r>
            <a:r>
              <a:rPr lang="en-US" sz="4000" b="1"/>
              <a:t>5 - 5  =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800600" y="3881438"/>
            <a:ext cx="16321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b="1"/>
              <a:t>4 - 4 =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284184" y="3884613"/>
            <a:ext cx="15456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/>
              <a:t>3 - 1 =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673653" y="3114675"/>
            <a:ext cx="4411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>
                <a:solidFill>
                  <a:srgbClr val="FF6699"/>
                </a:solidFill>
              </a:rPr>
              <a:t>1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505200" y="3881438"/>
            <a:ext cx="5950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>
                <a:solidFill>
                  <a:srgbClr val="FF6699"/>
                </a:solidFill>
              </a:rPr>
              <a:t>  </a:t>
            </a:r>
            <a:r>
              <a:rPr lang="en-US" sz="4000" b="1">
                <a:solidFill>
                  <a:srgbClr val="FF6699"/>
                </a:solidFill>
              </a:rPr>
              <a:t>0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74226" y="3114675"/>
            <a:ext cx="4411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>
                <a:solidFill>
                  <a:srgbClr val="FF6699"/>
                </a:solidFill>
              </a:rPr>
              <a:t>4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416853" y="3884613"/>
            <a:ext cx="4411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>
                <a:solidFill>
                  <a:srgbClr val="FF6699"/>
                </a:solidFill>
              </a:rPr>
              <a:t>0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9731974" y="3098050"/>
            <a:ext cx="4411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>
                <a:solidFill>
                  <a:srgbClr val="FF6699"/>
                </a:solidFill>
              </a:rPr>
              <a:t>0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9787447" y="3851363"/>
            <a:ext cx="4411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4000" b="1">
                <a:solidFill>
                  <a:srgbClr val="FF6699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72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Thứ năm ngày 21 tháng 11 năm 2019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92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4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89631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9887" y="1997075"/>
            <a:ext cx="1914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smtClean="0">
                <a:solidFill>
                  <a:srgbClr val="0000FF"/>
                </a:solidFill>
              </a:rPr>
              <a:t>2. </a:t>
            </a:r>
            <a:r>
              <a:rPr lang="en-US" sz="4000" b="1">
                <a:solidFill>
                  <a:srgbClr val="0000FF"/>
                </a:solidFill>
              </a:rPr>
              <a:t>Tính: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0200" y="2971800"/>
            <a:ext cx="913875" cy="1391894"/>
            <a:chOff x="1600200" y="3276600"/>
            <a:chExt cx="913875" cy="1391894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882954" y="3276600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/>
                <a:t>5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882954" y="3960608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1</a:t>
              </a:r>
              <a:endParaRPr lang="en-US" sz="4000" b="1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600200" y="3606665"/>
              <a:ext cx="3561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95169" y="4668494"/>
              <a:ext cx="8189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153400" y="2971800"/>
            <a:ext cx="913875" cy="1391894"/>
            <a:chOff x="1600200" y="3276600"/>
            <a:chExt cx="913875" cy="1391894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882954" y="3276600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3</a:t>
              </a:r>
              <a:endParaRPr lang="en-US" sz="4000" b="1"/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882954" y="3960608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/>
                <a:t>3</a:t>
              </a: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1600200" y="3606665"/>
              <a:ext cx="3561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695169" y="4668494"/>
              <a:ext cx="8189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9906000" y="2971800"/>
            <a:ext cx="913875" cy="1391894"/>
            <a:chOff x="1600200" y="3276600"/>
            <a:chExt cx="913875" cy="1391894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882954" y="3276600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3</a:t>
              </a:r>
              <a:endParaRPr lang="en-US" sz="4000" b="1"/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1882954" y="3960608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/>
                <a:t>0</a:t>
              </a: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600200" y="3606665"/>
              <a:ext cx="3561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95169" y="4668494"/>
              <a:ext cx="8189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801125" y="2951506"/>
            <a:ext cx="913875" cy="1391894"/>
            <a:chOff x="1600200" y="3276600"/>
            <a:chExt cx="913875" cy="1391894"/>
          </a:xfrm>
        </p:grpSpPr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1882954" y="3276600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1</a:t>
              </a:r>
              <a:endParaRPr lang="en-US" sz="4000" b="1"/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1882954" y="3960608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1</a:t>
              </a:r>
              <a:endParaRPr lang="en-US" sz="4000" b="1"/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1600200" y="3606665"/>
              <a:ext cx="3561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695169" y="4668494"/>
              <a:ext cx="8189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401325" y="2971800"/>
            <a:ext cx="913875" cy="1391894"/>
            <a:chOff x="1600200" y="3276600"/>
            <a:chExt cx="913875" cy="1391894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882954" y="3276600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4</a:t>
              </a:r>
              <a:endParaRPr lang="en-US" sz="4000" b="1"/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1882954" y="3960608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/>
                <a:t>2</a:t>
              </a: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1600200" y="3606665"/>
              <a:ext cx="3561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695169" y="4668494"/>
              <a:ext cx="8189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00400" y="2971800"/>
            <a:ext cx="913875" cy="1391894"/>
            <a:chOff x="1600200" y="3276600"/>
            <a:chExt cx="913875" cy="1391894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1882954" y="3276600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/>
                <a:t>5</a:t>
              </a: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882954" y="3960608"/>
              <a:ext cx="441146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/>
                <a:t>0</a:t>
              </a: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1600200" y="3606665"/>
              <a:ext cx="3561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1695169" y="4668494"/>
              <a:ext cx="8189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8401572" y="4275520"/>
            <a:ext cx="6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412" y="4313819"/>
            <a:ext cx="6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45719" y="4295073"/>
            <a:ext cx="6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78244" y="4297112"/>
            <a:ext cx="6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15906" y="4306000"/>
            <a:ext cx="6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198431" y="4267200"/>
            <a:ext cx="698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6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Thứ năm ngày 21 tháng 11 năm 2019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92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4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89631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9887" y="1997075"/>
            <a:ext cx="1914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>
                <a:solidFill>
                  <a:srgbClr val="0000FF"/>
                </a:solidFill>
              </a:rPr>
              <a:t>3</a:t>
            </a:r>
            <a:r>
              <a:rPr lang="en-US" sz="4000" b="1" smtClean="0">
                <a:solidFill>
                  <a:srgbClr val="0000FF"/>
                </a:solidFill>
              </a:rPr>
              <a:t>. </a:t>
            </a:r>
            <a:r>
              <a:rPr lang="en-US" sz="4000" b="1">
                <a:solidFill>
                  <a:srgbClr val="0000FF"/>
                </a:solidFill>
              </a:rPr>
              <a:t>Tính: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00200" y="2873514"/>
            <a:ext cx="2400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smtClean="0"/>
              <a:t>2 – 1 – 1 =</a:t>
            </a:r>
            <a:endParaRPr lang="en-US" sz="4000" b="1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34384" y="3886200"/>
            <a:ext cx="2400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/>
              <a:t>4</a:t>
            </a:r>
            <a:r>
              <a:rPr lang="en-US" sz="4000" b="1" smtClean="0"/>
              <a:t> – 0 – 2 =</a:t>
            </a:r>
            <a:endParaRPr lang="en-US" sz="4000" b="1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00200" y="3886200"/>
            <a:ext cx="2400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/>
              <a:t>4</a:t>
            </a:r>
            <a:r>
              <a:rPr lang="en-US" sz="4000" b="1" smtClean="0"/>
              <a:t> – 2 – 2 =</a:t>
            </a:r>
            <a:endParaRPr lang="en-US" sz="4000" b="1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34384" y="2895600"/>
            <a:ext cx="2400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/>
              <a:t>3</a:t>
            </a:r>
            <a:r>
              <a:rPr lang="en-US" sz="4000" b="1" smtClean="0"/>
              <a:t> – 1 – 2 =</a:t>
            </a:r>
            <a:endParaRPr lang="en-US" sz="4000" b="1"/>
          </a:p>
        </p:txBody>
      </p:sp>
      <p:sp>
        <p:nvSpPr>
          <p:cNvPr id="13" name="TextBox 12"/>
          <p:cNvSpPr txBox="1"/>
          <p:nvPr/>
        </p:nvSpPr>
        <p:spPr>
          <a:xfrm>
            <a:off x="8447524" y="3886200"/>
            <a:ext cx="84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7525" y="2898290"/>
            <a:ext cx="84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08287" y="3886200"/>
            <a:ext cx="84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0216" y="2852570"/>
            <a:ext cx="848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8934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048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Thứ năm ngày 21 tháng 11 năm 2019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8923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smtClean="0"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40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89631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39887" y="1997075"/>
            <a:ext cx="24705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smtClean="0">
                <a:solidFill>
                  <a:srgbClr val="0000FF"/>
                </a:solidFill>
              </a:rPr>
              <a:t>4. &gt;, &lt;, = ?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600200" y="2873514"/>
            <a:ext cx="2621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/>
              <a:t>5</a:t>
            </a:r>
            <a:r>
              <a:rPr lang="en-US" sz="4000" b="1" smtClean="0"/>
              <a:t> – 3 ….. 2 </a:t>
            </a:r>
            <a:endParaRPr lang="en-US" sz="4000" b="1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34384" y="3886200"/>
            <a:ext cx="2492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smtClean="0"/>
              <a:t>3 – 2 </a:t>
            </a:r>
            <a:r>
              <a:rPr lang="en-US" sz="4000" b="1" smtClean="0"/>
              <a:t>…..1 </a:t>
            </a:r>
            <a:endParaRPr lang="en-US" sz="4000" b="1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00200" y="3886200"/>
            <a:ext cx="26212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 smtClean="0"/>
              <a:t>5 – 1 ….. 3 </a:t>
            </a:r>
            <a:endParaRPr lang="en-US" sz="4000" b="1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34384" y="2895600"/>
            <a:ext cx="2492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1"/>
              <a:t>3</a:t>
            </a:r>
            <a:r>
              <a:rPr lang="en-US" sz="4000" b="1" smtClean="0"/>
              <a:t> – 3 …. 1 </a:t>
            </a:r>
            <a:endParaRPr lang="en-US" sz="4000" b="1"/>
          </a:p>
        </p:txBody>
      </p:sp>
      <p:sp>
        <p:nvSpPr>
          <p:cNvPr id="12" name="TextBox 11"/>
          <p:cNvSpPr txBox="1"/>
          <p:nvPr/>
        </p:nvSpPr>
        <p:spPr>
          <a:xfrm>
            <a:off x="7384831" y="3901359"/>
            <a:ext cx="59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84831" y="2895600"/>
            <a:ext cx="59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7190" y="3883425"/>
            <a:ext cx="59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1411" y="2913610"/>
            <a:ext cx="59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23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58379" r="57530" b="18182"/>
          <a:stretch>
            <a:fillRect/>
          </a:stretch>
        </p:blipFill>
        <p:spPr bwMode="auto">
          <a:xfrm>
            <a:off x="609600" y="1554480"/>
            <a:ext cx="6715760" cy="6307456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10485120" y="3931920"/>
            <a:ext cx="2560320" cy="53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600">
              <a:latin typeface="Arial" charset="0"/>
              <a:cs typeface="Arial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7680960" y="5212080"/>
            <a:ext cx="1341120" cy="1005840"/>
          </a:xfrm>
          <a:prstGeom prst="rect">
            <a:avLst/>
          </a:prstGeom>
          <a:solidFill>
            <a:srgbClr val="00FF00"/>
          </a:solidFill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900160" y="5212080"/>
            <a:ext cx="1341120" cy="1005840"/>
          </a:xfrm>
          <a:prstGeom prst="rect">
            <a:avLst/>
          </a:prstGeom>
          <a:solidFill>
            <a:srgbClr val="00FF00"/>
          </a:solidFill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0241280" y="5212080"/>
            <a:ext cx="1341120" cy="1005840"/>
          </a:xfrm>
          <a:prstGeom prst="rect">
            <a:avLst/>
          </a:prstGeom>
          <a:solidFill>
            <a:srgbClr val="00FF00"/>
          </a:solidFill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1582400" y="5212080"/>
            <a:ext cx="1341120" cy="1005840"/>
          </a:xfrm>
          <a:prstGeom prst="rect">
            <a:avLst/>
          </a:prstGeom>
          <a:solidFill>
            <a:srgbClr val="00FF00"/>
          </a:solidFill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2923520" y="5212080"/>
            <a:ext cx="1341120" cy="1005840"/>
          </a:xfrm>
          <a:prstGeom prst="rect">
            <a:avLst/>
          </a:prstGeom>
          <a:solidFill>
            <a:srgbClr val="00FF00"/>
          </a:solidFill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7802880" y="5029201"/>
            <a:ext cx="1219200" cy="145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6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9022080" y="5120641"/>
            <a:ext cx="1219200" cy="145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600" b="1"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0363200" y="5120641"/>
            <a:ext cx="1219200" cy="145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600" b="1"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1582400" y="5120641"/>
            <a:ext cx="1219200" cy="145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600" b="1">
                <a:latin typeface="Arial" charset="0"/>
                <a:cs typeface="Arial" charset="0"/>
              </a:rPr>
              <a:t>=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2923520" y="5120641"/>
            <a:ext cx="1219200" cy="145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600" b="1">
                <a:latin typeface="Arial" charset="0"/>
                <a:cs typeface="Arial" charset="0"/>
              </a:rPr>
              <a:t>0</a:t>
            </a:r>
          </a:p>
        </p:txBody>
      </p:sp>
      <p:pic>
        <p:nvPicPr>
          <p:cNvPr id="17426" name="c39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880" y="7589520"/>
            <a:ext cx="4876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381000" y="457200"/>
            <a:ext cx="6096000" cy="7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/>
              <a:t>5. Viết phép tính thích </a:t>
            </a:r>
            <a:r>
              <a:rPr lang="en-US" sz="4000" smtClean="0"/>
              <a:t>hợp: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08599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" fill="hold"/>
                                        <p:tgtEl>
                                          <p:spTgt spid="17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6"/>
                </p:tgtEl>
              </p:cMediaNode>
            </p:audio>
          </p:childTnLst>
        </p:cTn>
      </p:par>
    </p:tnLst>
    <p:bldLst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/>
      <p:bldP spid="17422" grpId="0"/>
      <p:bldP spid="17423" grpId="0"/>
      <p:bldP spid="17424" grpId="0"/>
      <p:bldP spid="174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94358" y="183706"/>
            <a:ext cx="3169557" cy="2193323"/>
            <a:chOff x="3024" y="2016"/>
            <a:chExt cx="766" cy="768"/>
          </a:xfrm>
        </p:grpSpPr>
        <p:pic>
          <p:nvPicPr>
            <p:cNvPr id="15386" name="Picture 3" descr="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16"/>
              <a:ext cx="76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6" name="Oval 4"/>
            <p:cNvSpPr>
              <a:spLocks noChangeArrowheads="1"/>
            </p:cNvSpPr>
            <p:nvPr/>
          </p:nvSpPr>
          <p:spPr bwMode="auto">
            <a:xfrm>
              <a:off x="3168" y="2258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113376" tIns="56688" rIns="113376" bIns="56688" anchor="ctr"/>
            <a:lstStyle/>
            <a:p>
              <a:pPr algn="ctr" defTabSz="1305763" eaLnBrk="0" hangingPunct="0">
                <a:defRPr/>
              </a:pPr>
              <a:endParaRPr lang="vi-VN" sz="5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4517" name="10giay(ailatrieuphu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94239"/>
            <a:ext cx="488043" cy="3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532874" y="-1258098"/>
            <a:ext cx="263834" cy="8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09" tIns="65305" rIns="130609" bIns="65305">
            <a:spAutoFit/>
          </a:bodyPr>
          <a:lstStyle/>
          <a:p>
            <a:pPr algn="ctr" defTabSz="1305763"/>
            <a:endParaRPr lang="vi-VN" sz="4700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852714" y="365554"/>
            <a:ext cx="10299701" cy="9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3333FF"/>
                </a:solidFill>
                <a:cs typeface="Arial" charset="0"/>
              </a:rPr>
              <a:t>Đúng chọn Đ sai chọn S</a:t>
            </a:r>
            <a:endParaRPr lang="vi-VN" sz="5200" b="1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V="1">
            <a:off x="1340758" y="6659761"/>
            <a:ext cx="1669143" cy="1569840"/>
            <a:chOff x="194" y="1653"/>
            <a:chExt cx="465" cy="864"/>
          </a:xfrm>
        </p:grpSpPr>
        <p:sp>
          <p:nvSpPr>
            <p:cNvPr id="64521" name="AutoShape 9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9265558" y="2926286"/>
            <a:ext cx="1464128" cy="12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CC0000"/>
                </a:solidFill>
              </a:rPr>
              <a:t>Đ</a:t>
            </a:r>
            <a:endParaRPr lang="vi-VN" sz="6900" b="1">
              <a:solidFill>
                <a:srgbClr val="CC0000"/>
              </a:solidFill>
            </a:endParaRPr>
          </a:p>
        </p:txBody>
      </p:sp>
      <p:grpSp>
        <p:nvGrpSpPr>
          <p:cNvPr id="15368" name="Group 12"/>
          <p:cNvGrpSpPr>
            <a:grpSpLocks/>
          </p:cNvGrpSpPr>
          <p:nvPr/>
        </p:nvGrpSpPr>
        <p:grpSpPr bwMode="auto">
          <a:xfrm flipV="1">
            <a:off x="4876800" y="5668868"/>
            <a:ext cx="1669143" cy="1569840"/>
            <a:chOff x="194" y="1653"/>
            <a:chExt cx="465" cy="864"/>
          </a:xfrm>
        </p:grpSpPr>
        <p:sp>
          <p:nvSpPr>
            <p:cNvPr id="64525" name="AutoShape 13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5486401" y="2560732"/>
            <a:ext cx="3604986" cy="1642209"/>
          </a:xfrm>
          <a:prstGeom prst="flowChartAlternateProcess">
            <a:avLst/>
          </a:prstGeom>
          <a:gradFill rotWithShape="1">
            <a:gsLst>
              <a:gs pos="0">
                <a:srgbClr val="F01414"/>
              </a:gs>
              <a:gs pos="100000">
                <a:srgbClr val="6F090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0609" tIns="65305" rIns="130609" bIns="65305" anchor="ctr"/>
          <a:lstStyle/>
          <a:p>
            <a:pPr algn="ctr" defTabSz="1305763"/>
            <a:r>
              <a:rPr lang="en-US" sz="6300" b="1" smtClean="0">
                <a:solidFill>
                  <a:srgbClr val="F0FB89"/>
                </a:solidFill>
                <a:latin typeface="Times New Roman" pitchFamily="18" charset="0"/>
              </a:rPr>
              <a:t>3 – 0 = 3</a:t>
            </a:r>
            <a:endParaRPr lang="en-US" sz="6300" b="1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11825515" y="1005737"/>
            <a:ext cx="1464129" cy="104470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12192000" y="1189443"/>
            <a:ext cx="1170215" cy="8777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 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11825514" y="1280366"/>
            <a:ext cx="1828800" cy="57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/>
              <a:t>Hết giờ</a:t>
            </a:r>
            <a:endParaRPr lang="vi-VN" sz="2900"/>
          </a:p>
        </p:txBody>
      </p:sp>
    </p:spTree>
    <p:extLst>
      <p:ext uri="{BB962C8B-B14F-4D97-AF65-F5344CB8AC3E}">
        <p14:creationId xmlns:p14="http://schemas.microsoft.com/office/powerpoint/2010/main" val="3039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09" fill="hold"/>
                                        <p:tgtEl>
                                          <p:spTgt spid="64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409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9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7"/>
                </p:tgtEl>
              </p:cMediaNode>
            </p:audio>
          </p:childTnLst>
        </p:cTn>
      </p:par>
    </p:tnLst>
    <p:bldLst>
      <p:bldP spid="64523" grpId="0"/>
      <p:bldP spid="645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94358" y="183706"/>
            <a:ext cx="3169557" cy="2193323"/>
            <a:chOff x="3024" y="2016"/>
            <a:chExt cx="766" cy="768"/>
          </a:xfrm>
        </p:grpSpPr>
        <p:pic>
          <p:nvPicPr>
            <p:cNvPr id="15386" name="Picture 3" descr="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016"/>
              <a:ext cx="766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16" name="Oval 4"/>
            <p:cNvSpPr>
              <a:spLocks noChangeArrowheads="1"/>
            </p:cNvSpPr>
            <p:nvPr/>
          </p:nvSpPr>
          <p:spPr bwMode="auto">
            <a:xfrm>
              <a:off x="3168" y="2258"/>
              <a:ext cx="461" cy="461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50000">
                  <a:schemeClr val="bg1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113376" tIns="56688" rIns="113376" bIns="56688" anchor="ctr"/>
            <a:lstStyle/>
            <a:p>
              <a:pPr algn="ctr" defTabSz="1305763" eaLnBrk="0" hangingPunct="0">
                <a:defRPr/>
              </a:pPr>
              <a:endParaRPr lang="vi-VN" sz="5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4517" name="10giay(ailatrieuphu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94239"/>
            <a:ext cx="488043" cy="3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-532874" y="-1258098"/>
            <a:ext cx="263834" cy="8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09" tIns="65305" rIns="130609" bIns="65305">
            <a:spAutoFit/>
          </a:bodyPr>
          <a:lstStyle/>
          <a:p>
            <a:pPr algn="ctr" defTabSz="1305763"/>
            <a:endParaRPr lang="vi-VN" sz="4700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852714" y="365554"/>
            <a:ext cx="10299701" cy="93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200" b="1">
                <a:solidFill>
                  <a:srgbClr val="3333FF"/>
                </a:solidFill>
                <a:cs typeface="Arial" charset="0"/>
              </a:rPr>
              <a:t>Đúng chọn Đ sai chọn S</a:t>
            </a:r>
            <a:endParaRPr lang="vi-VN" sz="5200" b="1">
              <a:solidFill>
                <a:srgbClr val="3333FF"/>
              </a:solidFill>
              <a:cs typeface="Arial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 flipV="1">
            <a:off x="1340758" y="6659761"/>
            <a:ext cx="1669143" cy="1569840"/>
            <a:chOff x="194" y="1653"/>
            <a:chExt cx="465" cy="864"/>
          </a:xfrm>
        </p:grpSpPr>
        <p:sp>
          <p:nvSpPr>
            <p:cNvPr id="64521" name="AutoShape 9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9265558" y="2926286"/>
            <a:ext cx="1464128" cy="12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900" b="1">
                <a:solidFill>
                  <a:srgbClr val="CC0000"/>
                </a:solidFill>
              </a:rPr>
              <a:t>s</a:t>
            </a:r>
            <a:endParaRPr lang="vi-VN" sz="6900" b="1">
              <a:solidFill>
                <a:srgbClr val="CC0000"/>
              </a:solidFill>
            </a:endParaRPr>
          </a:p>
        </p:txBody>
      </p:sp>
      <p:grpSp>
        <p:nvGrpSpPr>
          <p:cNvPr id="15368" name="Group 12"/>
          <p:cNvGrpSpPr>
            <a:grpSpLocks/>
          </p:cNvGrpSpPr>
          <p:nvPr/>
        </p:nvGrpSpPr>
        <p:grpSpPr bwMode="auto">
          <a:xfrm flipV="1">
            <a:off x="4876800" y="5668868"/>
            <a:ext cx="1669143" cy="1569840"/>
            <a:chOff x="194" y="1653"/>
            <a:chExt cx="465" cy="864"/>
          </a:xfrm>
        </p:grpSpPr>
        <p:sp>
          <p:nvSpPr>
            <p:cNvPr id="64525" name="AutoShape 13"/>
            <p:cNvSpPr>
              <a:spLocks noChangeArrowheads="1"/>
            </p:cNvSpPr>
            <p:nvPr/>
          </p:nvSpPr>
          <p:spPr bwMode="auto">
            <a:xfrm>
              <a:off x="194" y="1653"/>
              <a:ext cx="465" cy="864"/>
            </a:xfrm>
            <a:prstGeom prst="flowChartOnlineStorag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wrap="none" lIns="113376" tIns="56688" rIns="113376" bIns="56688" anchor="ctr"/>
            <a:lstStyle/>
            <a:p>
              <a:pPr algn="ctr" defTabSz="1305763">
                <a:defRPr/>
              </a:pPr>
              <a:endParaRPr lang="vi-VN" sz="5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5383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4" y="1907"/>
              <a:ext cx="245" cy="3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41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"/>
                  <a:cs typeface="Arial"/>
                </a:rPr>
                <a:t>đ</a:t>
              </a:r>
              <a:endParaRPr lang="en-US" sz="41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5486401" y="2560732"/>
            <a:ext cx="3604986" cy="1642209"/>
          </a:xfrm>
          <a:prstGeom prst="flowChartAlternateProcess">
            <a:avLst/>
          </a:prstGeom>
          <a:gradFill rotWithShape="1">
            <a:gsLst>
              <a:gs pos="0">
                <a:srgbClr val="F01414"/>
              </a:gs>
              <a:gs pos="100000">
                <a:srgbClr val="6F0909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130609" tIns="65305" rIns="130609" bIns="65305" anchor="ctr"/>
          <a:lstStyle/>
          <a:p>
            <a:pPr algn="ctr" defTabSz="1305763"/>
            <a:r>
              <a:rPr lang="en-US" sz="6300" b="1" smtClean="0">
                <a:solidFill>
                  <a:srgbClr val="F0FB89"/>
                </a:solidFill>
                <a:latin typeface="Times New Roman" pitchFamily="18" charset="0"/>
              </a:rPr>
              <a:t>5 – 0 = 0</a:t>
            </a:r>
            <a:endParaRPr lang="en-US" sz="6300" b="1">
              <a:solidFill>
                <a:srgbClr val="F0FB89"/>
              </a:solidFill>
              <a:latin typeface="Times New Roman" pitchFamily="18" charset="0"/>
            </a:endParaRPr>
          </a:p>
        </p:txBody>
      </p:sp>
      <p:sp>
        <p:nvSpPr>
          <p:cNvPr id="64528" name="Oval 16"/>
          <p:cNvSpPr>
            <a:spLocks noChangeArrowheads="1"/>
          </p:cNvSpPr>
          <p:nvPr/>
        </p:nvSpPr>
        <p:spPr bwMode="auto">
          <a:xfrm>
            <a:off x="11825515" y="1005737"/>
            <a:ext cx="1464129" cy="104470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64529" name="Oval 17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4530" name="Oval 18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64531" name="Oval 19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64532" name="Oval 20"/>
          <p:cNvSpPr>
            <a:spLocks noChangeArrowheads="1"/>
          </p:cNvSpPr>
          <p:nvPr/>
        </p:nvSpPr>
        <p:spPr bwMode="auto">
          <a:xfrm>
            <a:off x="11948886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64533" name="Oval 21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12192000" y="1189443"/>
            <a:ext cx="1170215" cy="8777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64537" name="Oval 25"/>
          <p:cNvSpPr>
            <a:spLocks noChangeArrowheads="1"/>
          </p:cNvSpPr>
          <p:nvPr/>
        </p:nvSpPr>
        <p:spPr bwMode="auto">
          <a:xfrm>
            <a:off x="12192000" y="1096662"/>
            <a:ext cx="1170215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4538" name="Oval 26"/>
          <p:cNvSpPr>
            <a:spLocks noChangeArrowheads="1"/>
          </p:cNvSpPr>
          <p:nvPr/>
        </p:nvSpPr>
        <p:spPr bwMode="auto">
          <a:xfrm>
            <a:off x="12070444" y="1096662"/>
            <a:ext cx="1170214" cy="879556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lIns="130609" tIns="65305" rIns="130609" bIns="65305" anchor="ctr"/>
          <a:lstStyle/>
          <a:p>
            <a:pPr algn="ctr" defTabSz="1305763" eaLnBrk="0" hangingPunct="0">
              <a:defRPr/>
            </a:pPr>
            <a:r>
              <a:rPr lang="en-US" sz="5200" b="1">
                <a:solidFill>
                  <a:srgbClr val="000000"/>
                </a:solidFill>
                <a:latin typeface="Times New Roman" pitchFamily="18" charset="0"/>
              </a:rPr>
              <a:t>1 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11825514" y="1280366"/>
            <a:ext cx="1828800" cy="578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09" tIns="65305" rIns="130609" bIns="65305">
            <a:spAutoFit/>
          </a:bodyPr>
          <a:lstStyle>
            <a:lvl1pPr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33475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3347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/>
              <a:t>Hết giờ</a:t>
            </a:r>
            <a:endParaRPr lang="vi-VN" sz="2900"/>
          </a:p>
        </p:txBody>
      </p:sp>
    </p:spTree>
    <p:extLst>
      <p:ext uri="{BB962C8B-B14F-4D97-AF65-F5344CB8AC3E}">
        <p14:creationId xmlns:p14="http://schemas.microsoft.com/office/powerpoint/2010/main" val="30396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09" fill="hold"/>
                                        <p:tgtEl>
                                          <p:spTgt spid="645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409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109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7"/>
                </p:tgtEl>
              </p:cMediaNode>
            </p:audio>
          </p:childTnLst>
        </p:cTn>
      </p:par>
    </p:tnLst>
    <p:bldLst>
      <p:bldP spid="64523" grpId="0"/>
      <p:bldP spid="645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353</Words>
  <Application>Microsoft Office PowerPoint</Application>
  <PresentationFormat>Custom</PresentationFormat>
  <Paragraphs>145</Paragraphs>
  <Slides>11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16</cp:revision>
  <dcterms:created xsi:type="dcterms:W3CDTF">2019-11-21T01:13:31Z</dcterms:created>
  <dcterms:modified xsi:type="dcterms:W3CDTF">2019-11-21T02:22:46Z</dcterms:modified>
</cp:coreProperties>
</file>