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6" r:id="rId17"/>
    <p:sldId id="287" r:id="rId1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5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9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8521-4293-4E17-B9B8-1CF390158A6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9072-CACB-4DF9-A2A5-CAB3601B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10giay(ailatrieuphu).WA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10giay(ailatrieuphu).WA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10giay(ailatrieuphu).WA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mg.tamtay.vn/files/photo2/2010/3/13/22/346025/4b9bb1db_0c0a585f_flower011.gif" TargetMode="Externa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zV025-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" y="-304800"/>
            <a:ext cx="146304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4022725" y="2103438"/>
            <a:ext cx="5853113" cy="1189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US" sz="3600" b="1" i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Toán- </a:t>
            </a:r>
            <a:r>
              <a:rPr lang="en-US" sz="36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 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60638" y="7497763"/>
            <a:ext cx="9753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62" tIns="65282" rIns="130562" bIns="65282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100" b="1">
                <a:solidFill>
                  <a:srgbClr val="990099"/>
                </a:solidFill>
              </a:rPr>
              <a:t>Giáo viên thực hiện: </a:t>
            </a:r>
            <a:r>
              <a:rPr lang="en-US" sz="3100" b="1" i="1">
                <a:solidFill>
                  <a:srgbClr val="990099"/>
                </a:solidFill>
              </a:rPr>
              <a:t>Nguyễn Thị Hồng Loan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-11582400" y="152400"/>
            <a:ext cx="1158240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Kính chào quý thầy giáo, cô giáo!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3578523" y="3528198"/>
            <a:ext cx="6324599" cy="1189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Phép trừ trong phạm vi 4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4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1" name="Group 34"/>
          <p:cNvGrpSpPr>
            <a:grpSpLocks/>
          </p:cNvGrpSpPr>
          <p:nvPr/>
        </p:nvGrpSpPr>
        <p:grpSpPr bwMode="auto">
          <a:xfrm>
            <a:off x="1219200" y="2268856"/>
            <a:ext cx="4023360" cy="1059180"/>
            <a:chOff x="192" y="768"/>
            <a:chExt cx="1680" cy="556"/>
          </a:xfrm>
        </p:grpSpPr>
        <p:sp>
          <p:nvSpPr>
            <p:cNvPr id="16406" name="Oval 35"/>
            <p:cNvSpPr>
              <a:spLocks noChangeArrowheads="1"/>
            </p:cNvSpPr>
            <p:nvPr/>
          </p:nvSpPr>
          <p:spPr bwMode="auto">
            <a:xfrm>
              <a:off x="192" y="816"/>
              <a:ext cx="528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6407" name="Text Box 36"/>
            <p:cNvSpPr txBox="1">
              <a:spLocks noChangeArrowheads="1"/>
            </p:cNvSpPr>
            <p:nvPr/>
          </p:nvSpPr>
          <p:spPr bwMode="auto">
            <a:xfrm>
              <a:off x="912" y="768"/>
              <a:ext cx="96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600" b="1">
                  <a:solidFill>
                    <a:srgbClr val="0000FF"/>
                  </a:solidFill>
                  <a:latin typeface="Times New Roman" pitchFamily="18" charset="0"/>
                </a:rPr>
                <a:t>Tính</a:t>
              </a:r>
              <a:r>
                <a:rPr lang="en-US" sz="4600">
                  <a:solidFill>
                    <a:srgbClr val="0000FF"/>
                  </a:solidFill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16408" name="Text Box 37"/>
            <p:cNvSpPr txBox="1">
              <a:spLocks noChangeArrowheads="1"/>
            </p:cNvSpPr>
            <p:nvPr/>
          </p:nvSpPr>
          <p:spPr bwMode="auto">
            <a:xfrm>
              <a:off x="336" y="864"/>
              <a:ext cx="24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1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409" name="AutoShape 38"/>
            <p:cNvSpPr>
              <a:spLocks noChangeArrowheads="1"/>
            </p:cNvSpPr>
            <p:nvPr/>
          </p:nvSpPr>
          <p:spPr bwMode="auto">
            <a:xfrm rot="2165725">
              <a:off x="576" y="1200"/>
              <a:ext cx="284" cy="48"/>
            </a:xfrm>
            <a:prstGeom prst="homePlate">
              <a:avLst>
                <a:gd name="adj" fmla="val 147917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6410" name="Oval 39"/>
            <p:cNvSpPr>
              <a:spLocks noChangeArrowheads="1"/>
            </p:cNvSpPr>
            <p:nvPr/>
          </p:nvSpPr>
          <p:spPr bwMode="auto">
            <a:xfrm rot="2345631">
              <a:off x="528" y="1152"/>
              <a:ext cx="258" cy="4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sp>
        <p:nvSpPr>
          <p:cNvPr id="16393" name="Text Box 65"/>
          <p:cNvSpPr txBox="1">
            <a:spLocks noChangeArrowheads="1"/>
          </p:cNvSpPr>
          <p:nvPr/>
        </p:nvSpPr>
        <p:spPr bwMode="auto">
          <a:xfrm>
            <a:off x="789941" y="139066"/>
            <a:ext cx="13533120" cy="20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algn="ctr" eaLnBrk="1" hangingPunct="1"/>
            <a:r>
              <a:rPr lang="en-US" sz="4000" b="1" u="sng">
                <a:latin typeface="Times New Roman" pitchFamily="18" charset="0"/>
              </a:rPr>
              <a:t>Toán</a:t>
            </a:r>
            <a:r>
              <a:rPr lang="en-US" sz="4000" b="1"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4600" b="1">
                <a:solidFill>
                  <a:srgbClr val="FF3300"/>
                </a:solidFill>
                <a:latin typeface="Times New Roman" pitchFamily="18" charset="0"/>
              </a:rPr>
              <a:t>Phép trừ trong phạm vi 4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067976" y="4835737"/>
            <a:ext cx="8534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380BB5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380BB5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1558" y="3478880"/>
            <a:ext cx="1272328" cy="1340076"/>
            <a:chOff x="792480" y="3509010"/>
            <a:chExt cx="1272328" cy="1340076"/>
          </a:xfrm>
        </p:grpSpPr>
        <p:sp>
          <p:nvSpPr>
            <p:cNvPr id="16399" name="Line 17"/>
            <p:cNvSpPr>
              <a:spLocks noChangeShapeType="1"/>
            </p:cNvSpPr>
            <p:nvPr/>
          </p:nvSpPr>
          <p:spPr bwMode="auto">
            <a:xfrm>
              <a:off x="792480" y="4136103"/>
              <a:ext cx="4267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16402" name="Line 22"/>
            <p:cNvSpPr>
              <a:spLocks noChangeShapeType="1"/>
            </p:cNvSpPr>
            <p:nvPr/>
          </p:nvSpPr>
          <p:spPr bwMode="auto">
            <a:xfrm>
              <a:off x="841558" y="4849086"/>
              <a:ext cx="109728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901701" y="3509010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891433" y="4101635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94872" y="3521825"/>
            <a:ext cx="1272328" cy="1340076"/>
            <a:chOff x="792480" y="3509010"/>
            <a:chExt cx="1272328" cy="1340076"/>
          </a:xfrm>
        </p:grpSpPr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792480" y="4136103"/>
              <a:ext cx="4267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841558" y="4849086"/>
              <a:ext cx="109728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901701" y="3509010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891433" y="4101635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28472" y="3521825"/>
            <a:ext cx="1272328" cy="1340076"/>
            <a:chOff x="792480" y="3509010"/>
            <a:chExt cx="1272328" cy="1340076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792480" y="4136103"/>
              <a:ext cx="4267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841558" y="4849086"/>
              <a:ext cx="109728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901701" y="3509010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891433" y="4101635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14472" y="3521825"/>
            <a:ext cx="1272328" cy="1340076"/>
            <a:chOff x="792480" y="3509010"/>
            <a:chExt cx="1272328" cy="1340076"/>
          </a:xfrm>
        </p:grpSpPr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792480" y="4136103"/>
              <a:ext cx="4267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>
              <a:off x="841558" y="4849086"/>
              <a:ext cx="109728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901701" y="3509010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891433" y="4101635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624272" y="3520099"/>
            <a:ext cx="1272328" cy="1340076"/>
            <a:chOff x="792480" y="3509010"/>
            <a:chExt cx="1272328" cy="1340076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92480" y="4136103"/>
              <a:ext cx="4267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841558" y="4849086"/>
              <a:ext cx="109728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901701" y="3509010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891433" y="4101635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681672" y="3520099"/>
            <a:ext cx="1272328" cy="1340076"/>
            <a:chOff x="792480" y="3509010"/>
            <a:chExt cx="1272328" cy="1340076"/>
          </a:xfrm>
        </p:grpSpPr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792480" y="4136103"/>
              <a:ext cx="4267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841558" y="4849086"/>
              <a:ext cx="109728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sp>
          <p:nvSpPr>
            <p:cNvPr id="62" name="Text Box 41"/>
            <p:cNvSpPr txBox="1">
              <a:spLocks noChangeArrowheads="1"/>
            </p:cNvSpPr>
            <p:nvPr/>
          </p:nvSpPr>
          <p:spPr bwMode="auto">
            <a:xfrm>
              <a:off x="901701" y="3509010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Text Box 41"/>
            <p:cNvSpPr txBox="1">
              <a:spLocks noChangeArrowheads="1"/>
            </p:cNvSpPr>
            <p:nvPr/>
          </p:nvSpPr>
          <p:spPr bwMode="auto">
            <a:xfrm>
              <a:off x="891433" y="4101635"/>
              <a:ext cx="1163107" cy="74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3137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30622" tIns="65311" rIns="130622" bIns="653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11934520" y="4874706"/>
            <a:ext cx="8534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380BB5"/>
                </a:solidFill>
                <a:latin typeface="Times New Roman" pitchFamily="18" charset="0"/>
              </a:rPr>
              <a:t>2</a:t>
            </a:r>
            <a:endParaRPr lang="en-US" sz="4000" b="1">
              <a:solidFill>
                <a:srgbClr val="380BB5"/>
              </a:solidFill>
              <a:latin typeface="Times New Roman" pitchFamily="18" charset="0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349345" y="4879379"/>
            <a:ext cx="8534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380BB5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878718" y="4844913"/>
            <a:ext cx="8534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380BB5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7684164" y="4872963"/>
            <a:ext cx="8534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380BB5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3221033" y="4851151"/>
            <a:ext cx="8534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380BB5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04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65760" y="2286000"/>
            <a:ext cx="1060704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i="1" u="sng">
                <a:solidFill>
                  <a:schemeClr val="hlink"/>
                </a:solidFill>
                <a:latin typeface="HP001 4 hàng"/>
              </a:rPr>
              <a:t>Bài 3</a:t>
            </a:r>
            <a:r>
              <a:rPr lang="en-US" sz="4000" i="1">
                <a:solidFill>
                  <a:schemeClr val="hlink"/>
                </a:solidFill>
                <a:latin typeface="HP001 4 hàng"/>
              </a:rPr>
              <a:t> : Viết phép tính thích hợp</a:t>
            </a:r>
            <a:r>
              <a:rPr lang="en-US" sz="4600">
                <a:solidFill>
                  <a:srgbClr val="008000"/>
                </a:solidFill>
                <a:latin typeface="HP001 4 hàng"/>
              </a:rPr>
              <a:t> </a:t>
            </a:r>
            <a:endParaRPr lang="en-US" sz="4600">
              <a:solidFill>
                <a:srgbClr val="008000"/>
              </a:solidFill>
              <a:latin typeface="VNI-Ariston" pitchFamily="2" charset="0"/>
            </a:endParaRPr>
          </a:p>
        </p:txBody>
      </p:sp>
      <p:graphicFrame>
        <p:nvGraphicFramePr>
          <p:cNvPr id="16390" name="Group 6"/>
          <p:cNvGraphicFramePr>
            <a:graphicFrameLocks noGrp="1"/>
          </p:cNvGraphicFramePr>
          <p:nvPr/>
        </p:nvGraphicFramePr>
        <p:xfrm>
          <a:off x="2362200" y="7132320"/>
          <a:ext cx="5486400" cy="822960"/>
        </p:xfrm>
        <a:graphic>
          <a:graphicData uri="http://schemas.openxmlformats.org/drawingml/2006/table">
            <a:tbl>
              <a:tblPr/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64" marB="54864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64" marB="54864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64" marB="54864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64" marB="54864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64" marB="54864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6412" name="WordArt 28"/>
          <p:cNvSpPr>
            <a:spLocks noChangeArrowheads="1" noChangeShapeType="1" noTextEdit="1"/>
          </p:cNvSpPr>
          <p:nvPr/>
        </p:nvSpPr>
        <p:spPr bwMode="auto">
          <a:xfrm>
            <a:off x="2590800" y="7315200"/>
            <a:ext cx="609600" cy="4572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a typeface="+mn-lt"/>
                <a:cs typeface="+mn-lt"/>
              </a:rPr>
              <a:t>4</a:t>
            </a:r>
          </a:p>
        </p:txBody>
      </p:sp>
      <p:sp>
        <p:nvSpPr>
          <p:cNvPr id="16413" name="WordArt 29"/>
          <p:cNvSpPr>
            <a:spLocks noChangeArrowheads="1" noChangeShapeType="1" noTextEdit="1"/>
          </p:cNvSpPr>
          <p:nvPr/>
        </p:nvSpPr>
        <p:spPr bwMode="auto">
          <a:xfrm>
            <a:off x="3688080" y="7589520"/>
            <a:ext cx="609600" cy="9144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a typeface="+mn-lt"/>
                <a:cs typeface="+mn-lt"/>
              </a:rPr>
              <a:t>-</a:t>
            </a:r>
          </a:p>
        </p:txBody>
      </p:sp>
      <p:sp>
        <p:nvSpPr>
          <p:cNvPr id="16414" name="WordArt 30"/>
          <p:cNvSpPr>
            <a:spLocks noChangeArrowheads="1" noChangeShapeType="1" noTextEdit="1"/>
          </p:cNvSpPr>
          <p:nvPr/>
        </p:nvSpPr>
        <p:spPr bwMode="auto">
          <a:xfrm>
            <a:off x="4907280" y="7315200"/>
            <a:ext cx="365760" cy="4572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a typeface="+mn-lt"/>
                <a:cs typeface="+mn-lt"/>
              </a:rPr>
              <a:t>1</a:t>
            </a:r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5882640" y="7498081"/>
            <a:ext cx="609600" cy="28575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a typeface="+mn-lt"/>
                <a:cs typeface="+mn-lt"/>
              </a:rPr>
              <a:t>=</a:t>
            </a:r>
          </a:p>
        </p:txBody>
      </p:sp>
      <p:sp>
        <p:nvSpPr>
          <p:cNvPr id="16416" name="WordArt 32"/>
          <p:cNvSpPr>
            <a:spLocks noChangeArrowheads="1" noChangeShapeType="1" noTextEdit="1"/>
          </p:cNvSpPr>
          <p:nvPr/>
        </p:nvSpPr>
        <p:spPr bwMode="auto">
          <a:xfrm>
            <a:off x="6979920" y="7315200"/>
            <a:ext cx="609600" cy="4572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a typeface="+mn-lt"/>
                <a:cs typeface="+mn-lt"/>
              </a:rPr>
              <a:t>3</a:t>
            </a:r>
          </a:p>
        </p:txBody>
      </p:sp>
      <p:pic>
        <p:nvPicPr>
          <p:cNvPr id="17426" name="Picture 33" descr="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9719"/>
          <a:stretch>
            <a:fillRect/>
          </a:stretch>
        </p:blipFill>
        <p:spPr bwMode="auto">
          <a:xfrm>
            <a:off x="8188960" y="3486150"/>
            <a:ext cx="134112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r="19719"/>
          <a:stretch>
            <a:fillRect/>
          </a:stretch>
        </p:blipFill>
        <p:spPr bwMode="auto">
          <a:xfrm>
            <a:off x="3688080" y="3945256"/>
            <a:ext cx="13411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35" descr="b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15492"/>
          <a:stretch>
            <a:fillRect/>
          </a:stretch>
        </p:blipFill>
        <p:spPr bwMode="auto">
          <a:xfrm>
            <a:off x="5179061" y="3356610"/>
            <a:ext cx="158496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6" descr="b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r="19719"/>
          <a:stretch>
            <a:fillRect/>
          </a:stretch>
        </p:blipFill>
        <p:spPr bwMode="auto">
          <a:xfrm>
            <a:off x="1422400" y="5314950"/>
            <a:ext cx="121920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AutoShape 37"/>
          <p:cNvSpPr>
            <a:spLocks/>
          </p:cNvSpPr>
          <p:nvPr/>
        </p:nvSpPr>
        <p:spPr bwMode="auto">
          <a:xfrm rot="4094070">
            <a:off x="4331335" y="790576"/>
            <a:ext cx="1466850" cy="6309360"/>
          </a:xfrm>
          <a:prstGeom prst="leftBracket">
            <a:avLst>
              <a:gd name="adj" fmla="val 16129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16422" name="Picture 38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r="19719"/>
          <a:stretch>
            <a:fillRect/>
          </a:stretch>
        </p:blipFill>
        <p:spPr bwMode="auto">
          <a:xfrm>
            <a:off x="4958080" y="4697730"/>
            <a:ext cx="15341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9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r="19719"/>
          <a:stretch>
            <a:fillRect/>
          </a:stretch>
        </p:blipFill>
        <p:spPr bwMode="auto">
          <a:xfrm>
            <a:off x="6764022" y="5025390"/>
            <a:ext cx="1526539" cy="16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r="19719"/>
          <a:stretch>
            <a:fillRect/>
          </a:stretch>
        </p:blipFill>
        <p:spPr bwMode="auto">
          <a:xfrm>
            <a:off x="8336280" y="5273040"/>
            <a:ext cx="1859280" cy="169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Text Box 65"/>
          <p:cNvSpPr txBox="1">
            <a:spLocks noChangeArrowheads="1"/>
          </p:cNvSpPr>
          <p:nvPr/>
        </p:nvSpPr>
        <p:spPr bwMode="auto">
          <a:xfrm>
            <a:off x="789941" y="139066"/>
            <a:ext cx="13533120" cy="20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algn="ctr" eaLnBrk="1" hangingPunct="1"/>
            <a:r>
              <a:rPr lang="en-US" sz="4000" b="1" u="sng">
                <a:latin typeface="Times New Roman" pitchFamily="18" charset="0"/>
              </a:rPr>
              <a:t>Toán</a:t>
            </a:r>
            <a:r>
              <a:rPr lang="en-US" sz="4000" b="1"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4600" b="1">
                <a:solidFill>
                  <a:srgbClr val="FF3300"/>
                </a:solidFill>
                <a:latin typeface="Times New Roman" pitchFamily="18" charset="0"/>
              </a:rPr>
              <a:t>Phép trừ 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10203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3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3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 animBg="1"/>
      <p:bldP spid="16413" grpId="0" animBg="1"/>
      <p:bldP spid="16414" grpId="0" animBg="1"/>
      <p:bldP spid="16415" grpId="0" animBg="1"/>
      <p:bldP spid="164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6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86" y="3108136"/>
            <a:ext cx="6175829" cy="485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200709100131477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40"/>
            <a:ext cx="1585686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200709100131477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1" y="3108136"/>
            <a:ext cx="1652815" cy="51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8675"/>
            <a:ext cx="14630400" cy="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193">
            <a:off x="609600" y="914813"/>
            <a:ext cx="9144000" cy="24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66">
            <a:off x="9875158" y="1096662"/>
            <a:ext cx="4267200" cy="16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4358" y="183706"/>
            <a:ext cx="3169557" cy="2193323"/>
            <a:chOff x="3024" y="2016"/>
            <a:chExt cx="766" cy="768"/>
          </a:xfrm>
        </p:grpSpPr>
        <p:pic>
          <p:nvPicPr>
            <p:cNvPr id="15386" name="Picture 3" descr="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76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3168" y="2258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13376" tIns="56688" rIns="113376" bIns="56688" anchor="ctr"/>
            <a:lstStyle/>
            <a:p>
              <a:pPr algn="ctr" defTabSz="1305763" eaLnBrk="0" hangingPunct="0">
                <a:defRPr/>
              </a:pPr>
              <a:endParaRPr lang="vi-VN" sz="5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4517" name="10giay(ailatrieuphu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94239"/>
            <a:ext cx="488043" cy="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532874" y="-1258098"/>
            <a:ext cx="263834" cy="8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5" rIns="130609" bIns="65305">
            <a:spAutoFit/>
          </a:bodyPr>
          <a:lstStyle/>
          <a:p>
            <a:pPr algn="ctr" defTabSz="1305763"/>
            <a:endParaRPr lang="vi-VN" sz="4700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852714" y="365554"/>
            <a:ext cx="10299701" cy="9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3333FF"/>
                </a:solidFill>
                <a:cs typeface="Arial" charset="0"/>
              </a:rPr>
              <a:t>Đúng chọn Đ sai chọn S</a:t>
            </a:r>
            <a:endParaRPr lang="vi-VN" sz="52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1340758" y="6659761"/>
            <a:ext cx="1669143" cy="1569840"/>
            <a:chOff x="194" y="1653"/>
            <a:chExt cx="465" cy="864"/>
          </a:xfrm>
        </p:grpSpPr>
        <p:sp>
          <p:nvSpPr>
            <p:cNvPr id="64521" name="AutoShape 9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9265558" y="2926286"/>
            <a:ext cx="1464128" cy="12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CC0000"/>
                </a:solidFill>
              </a:rPr>
              <a:t>Đ</a:t>
            </a:r>
            <a:endParaRPr lang="vi-VN" sz="6900" b="1">
              <a:solidFill>
                <a:srgbClr val="CC0000"/>
              </a:solidFill>
            </a:endParaRPr>
          </a:p>
        </p:txBody>
      </p:sp>
      <p:grpSp>
        <p:nvGrpSpPr>
          <p:cNvPr id="15368" name="Group 12"/>
          <p:cNvGrpSpPr>
            <a:grpSpLocks/>
          </p:cNvGrpSpPr>
          <p:nvPr/>
        </p:nvGrpSpPr>
        <p:grpSpPr bwMode="auto">
          <a:xfrm flipV="1">
            <a:off x="4876800" y="5668868"/>
            <a:ext cx="1669143" cy="1569840"/>
            <a:chOff x="194" y="1653"/>
            <a:chExt cx="465" cy="864"/>
          </a:xfrm>
        </p:grpSpPr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5486401" y="2560732"/>
            <a:ext cx="3604986" cy="1642209"/>
          </a:xfrm>
          <a:prstGeom prst="flowChartAlternateProcess">
            <a:avLst/>
          </a:prstGeom>
          <a:gradFill rotWithShape="1">
            <a:gsLst>
              <a:gs pos="0">
                <a:srgbClr val="F01414"/>
              </a:gs>
              <a:gs pos="100000">
                <a:srgbClr val="6F090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0609" tIns="65305" rIns="130609" bIns="65305" anchor="ctr"/>
          <a:lstStyle/>
          <a:p>
            <a:pPr algn="ctr" defTabSz="1305763"/>
            <a:r>
              <a:rPr lang="en-US" sz="6300" b="1" smtClean="0">
                <a:solidFill>
                  <a:srgbClr val="F0FB89"/>
                </a:solidFill>
                <a:latin typeface="Times New Roman" pitchFamily="18" charset="0"/>
              </a:rPr>
              <a:t>4 – 2 = 2</a:t>
            </a:r>
            <a:endParaRPr lang="en-US" sz="6300" b="1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11825515" y="1005737"/>
            <a:ext cx="1464129" cy="104470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12192000" y="1189443"/>
            <a:ext cx="1170215" cy="8777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 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11825514" y="1280366"/>
            <a:ext cx="1828800" cy="5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/>
              <a:t>Hết giờ</a:t>
            </a:r>
            <a:endParaRPr lang="vi-VN" sz="2900"/>
          </a:p>
        </p:txBody>
      </p:sp>
    </p:spTree>
    <p:extLst>
      <p:ext uri="{BB962C8B-B14F-4D97-AF65-F5344CB8AC3E}">
        <p14:creationId xmlns:p14="http://schemas.microsoft.com/office/powerpoint/2010/main" val="2453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09" fill="hold"/>
                                        <p:tgtEl>
                                          <p:spTgt spid="6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409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9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  <p:bldLst>
      <p:bldP spid="64523" grpId="0"/>
      <p:bldP spid="645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4358" y="183706"/>
            <a:ext cx="3169557" cy="2193323"/>
            <a:chOff x="3024" y="2016"/>
            <a:chExt cx="766" cy="768"/>
          </a:xfrm>
        </p:grpSpPr>
        <p:pic>
          <p:nvPicPr>
            <p:cNvPr id="16410" name="Picture 3" descr="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76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0" name="Oval 4"/>
            <p:cNvSpPr>
              <a:spLocks noChangeArrowheads="1"/>
            </p:cNvSpPr>
            <p:nvPr/>
          </p:nvSpPr>
          <p:spPr bwMode="auto">
            <a:xfrm>
              <a:off x="3168" y="2258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13376" tIns="56688" rIns="113376" bIns="56688" anchor="ctr"/>
            <a:lstStyle/>
            <a:p>
              <a:pPr algn="ctr" defTabSz="1305763" eaLnBrk="0" hangingPunct="0">
                <a:defRPr/>
              </a:pPr>
              <a:endParaRPr lang="vi-VN" sz="5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5541" name="10giay(ailatrieuphu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94239"/>
            <a:ext cx="488043" cy="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-532874" y="-1258098"/>
            <a:ext cx="263834" cy="8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5" rIns="130609" bIns="65305">
            <a:spAutoFit/>
          </a:bodyPr>
          <a:lstStyle/>
          <a:p>
            <a:pPr algn="ctr" defTabSz="1305763"/>
            <a:endParaRPr lang="vi-VN" sz="4700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52714" y="365554"/>
            <a:ext cx="10299701" cy="9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3333FF"/>
                </a:solidFill>
                <a:cs typeface="Arial" charset="0"/>
              </a:rPr>
              <a:t>Đúng chọn Đ sai chọn S</a:t>
            </a:r>
            <a:endParaRPr lang="vi-VN" sz="52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1340758" y="6659761"/>
            <a:ext cx="1669143" cy="1569840"/>
            <a:chOff x="194" y="1653"/>
            <a:chExt cx="465" cy="864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40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9265558" y="2926287"/>
            <a:ext cx="1464128" cy="11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CC0000"/>
                </a:solidFill>
              </a:rPr>
              <a:t>s</a:t>
            </a:r>
            <a:endParaRPr lang="vi-VN" sz="6900" b="1">
              <a:solidFill>
                <a:srgbClr val="CC0000"/>
              </a:solidFill>
            </a:endParaRPr>
          </a:p>
        </p:txBody>
      </p:sp>
      <p:grpSp>
        <p:nvGrpSpPr>
          <p:cNvPr id="16392" name="Group 12"/>
          <p:cNvGrpSpPr>
            <a:grpSpLocks/>
          </p:cNvGrpSpPr>
          <p:nvPr/>
        </p:nvGrpSpPr>
        <p:grpSpPr bwMode="auto">
          <a:xfrm flipV="1">
            <a:off x="4876800" y="5668868"/>
            <a:ext cx="1669143" cy="1569840"/>
            <a:chOff x="194" y="1653"/>
            <a:chExt cx="465" cy="864"/>
          </a:xfrm>
        </p:grpSpPr>
        <p:sp>
          <p:nvSpPr>
            <p:cNvPr id="65549" name="AutoShape 13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40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486401" y="2560732"/>
            <a:ext cx="3604986" cy="1642209"/>
          </a:xfrm>
          <a:prstGeom prst="flowChartAlternateProcess">
            <a:avLst/>
          </a:prstGeom>
          <a:gradFill rotWithShape="1">
            <a:gsLst>
              <a:gs pos="0">
                <a:srgbClr val="F01414"/>
              </a:gs>
              <a:gs pos="100000">
                <a:srgbClr val="6F090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0609" tIns="65305" rIns="130609" bIns="65305" anchor="ctr"/>
          <a:lstStyle/>
          <a:p>
            <a:pPr algn="ctr" defTabSz="1305763"/>
            <a:r>
              <a:rPr lang="en-US" sz="6300" b="1" smtClean="0">
                <a:solidFill>
                  <a:srgbClr val="F0FB89"/>
                </a:solidFill>
                <a:latin typeface="Times New Roman" pitchFamily="18" charset="0"/>
              </a:rPr>
              <a:t>4 – 1 = 2</a:t>
            </a:r>
            <a:endParaRPr lang="en-US" sz="6300" b="1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11825515" y="1005737"/>
            <a:ext cx="1464129" cy="104470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12192000" y="1189443"/>
            <a:ext cx="1170215" cy="8777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 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11825514" y="1280366"/>
            <a:ext cx="1828800" cy="5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/>
              <a:t>Hết giờ</a:t>
            </a:r>
            <a:endParaRPr lang="vi-VN" sz="2900"/>
          </a:p>
        </p:txBody>
      </p:sp>
    </p:spTree>
    <p:extLst>
      <p:ext uri="{BB962C8B-B14F-4D97-AF65-F5344CB8AC3E}">
        <p14:creationId xmlns:p14="http://schemas.microsoft.com/office/powerpoint/2010/main" val="18919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09" fill="hold"/>
                                        <p:tgtEl>
                                          <p:spTgt spid="65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409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9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  <p:bldLst>
      <p:bldP spid="65547" grpId="0"/>
      <p:bldP spid="655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4358" y="183706"/>
            <a:ext cx="3169557" cy="2193323"/>
            <a:chOff x="3024" y="2016"/>
            <a:chExt cx="766" cy="768"/>
          </a:xfrm>
        </p:grpSpPr>
        <p:pic>
          <p:nvPicPr>
            <p:cNvPr id="18458" name="Picture 3" descr="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76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8" name="Oval 4"/>
            <p:cNvSpPr>
              <a:spLocks noChangeArrowheads="1"/>
            </p:cNvSpPr>
            <p:nvPr/>
          </p:nvSpPr>
          <p:spPr bwMode="auto">
            <a:xfrm>
              <a:off x="3168" y="2258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13376" tIns="56688" rIns="113376" bIns="56688" anchor="ctr"/>
            <a:lstStyle/>
            <a:p>
              <a:pPr algn="ctr" defTabSz="1305763" eaLnBrk="0" hangingPunct="0">
                <a:defRPr/>
              </a:pPr>
              <a:endParaRPr lang="vi-VN" sz="5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7589" name="10giay(ailatrieuphu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94239"/>
            <a:ext cx="488043" cy="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-532874" y="-1258098"/>
            <a:ext cx="263834" cy="8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5" rIns="130609" bIns="65305">
            <a:spAutoFit/>
          </a:bodyPr>
          <a:lstStyle/>
          <a:p>
            <a:pPr algn="ctr" defTabSz="1305763"/>
            <a:endParaRPr lang="vi-VN" sz="4700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52714" y="365554"/>
            <a:ext cx="10299701" cy="9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3333FF"/>
                </a:solidFill>
                <a:cs typeface="Arial" charset="0"/>
              </a:rPr>
              <a:t>Đúng chọn Đ sai chọn S</a:t>
            </a:r>
            <a:endParaRPr lang="vi-VN" sz="52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1340758" y="6659761"/>
            <a:ext cx="1669143" cy="1569840"/>
            <a:chOff x="194" y="1653"/>
            <a:chExt cx="465" cy="864"/>
          </a:xfrm>
        </p:grpSpPr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45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9265558" y="2926286"/>
            <a:ext cx="1464128" cy="12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CC0000"/>
                </a:solidFill>
              </a:rPr>
              <a:t>Đ</a:t>
            </a:r>
            <a:endParaRPr lang="vi-VN" sz="6900" b="1">
              <a:solidFill>
                <a:srgbClr val="CC0000"/>
              </a:solidFill>
            </a:endParaRPr>
          </a:p>
        </p:txBody>
      </p:sp>
      <p:grpSp>
        <p:nvGrpSpPr>
          <p:cNvPr id="18440" name="Group 12"/>
          <p:cNvGrpSpPr>
            <a:grpSpLocks/>
          </p:cNvGrpSpPr>
          <p:nvPr/>
        </p:nvGrpSpPr>
        <p:grpSpPr bwMode="auto">
          <a:xfrm flipV="1">
            <a:off x="4876800" y="5668868"/>
            <a:ext cx="1669143" cy="1569840"/>
            <a:chOff x="194" y="1653"/>
            <a:chExt cx="465" cy="864"/>
          </a:xfrm>
        </p:grpSpPr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45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3536044" y="2560732"/>
            <a:ext cx="5555343" cy="1642209"/>
          </a:xfrm>
          <a:prstGeom prst="flowChartAlternateProcess">
            <a:avLst/>
          </a:prstGeom>
          <a:gradFill rotWithShape="1">
            <a:gsLst>
              <a:gs pos="0">
                <a:srgbClr val="F01414"/>
              </a:gs>
              <a:gs pos="100000">
                <a:srgbClr val="6F090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0609" tIns="65305" rIns="130609" bIns="65305" anchor="ctr"/>
          <a:lstStyle/>
          <a:p>
            <a:pPr algn="ctr" defTabSz="1305763"/>
            <a:r>
              <a:rPr lang="en-US" sz="6300" b="1">
                <a:solidFill>
                  <a:srgbClr val="F0FB89"/>
                </a:solidFill>
                <a:latin typeface="Times New Roman" pitchFamily="18" charset="0"/>
              </a:rPr>
              <a:t> </a:t>
            </a:r>
            <a:r>
              <a:rPr lang="en-US" sz="6300" b="1" smtClean="0">
                <a:solidFill>
                  <a:srgbClr val="F0FB89"/>
                </a:solidFill>
                <a:latin typeface="Times New Roman" pitchFamily="18" charset="0"/>
              </a:rPr>
              <a:t>4 – 3 = 1  </a:t>
            </a:r>
            <a:endParaRPr lang="en-US" sz="6300" b="1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11948886" y="1005737"/>
            <a:ext cx="1462314" cy="104470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12192000" y="1189443"/>
            <a:ext cx="1170215" cy="8777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 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1703958" y="1280366"/>
            <a:ext cx="1828800" cy="5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/>
              <a:t>Hết giờ</a:t>
            </a:r>
            <a:endParaRPr lang="vi-VN" sz="2900"/>
          </a:p>
        </p:txBody>
      </p:sp>
    </p:spTree>
    <p:extLst>
      <p:ext uri="{BB962C8B-B14F-4D97-AF65-F5344CB8AC3E}">
        <p14:creationId xmlns:p14="http://schemas.microsoft.com/office/powerpoint/2010/main" val="10390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09" fill="hold"/>
                                        <p:tgtEl>
                                          <p:spTgt spid="67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409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9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9"/>
                </p:tgtEl>
              </p:cMediaNode>
            </p:audio>
          </p:childTnLst>
        </p:cTn>
      </p:par>
    </p:tnLst>
    <p:bldLst>
      <p:bldP spid="67595" grpId="0"/>
      <p:bldP spid="676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2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40758" y="-116903"/>
            <a:ext cx="10486571" cy="8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52" tIns="65276" rIns="130552" bIns="65276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Thứ tư ngày 2 tháng 4 năm 2014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40758" y="447202"/>
            <a:ext cx="2804886" cy="8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52" tIns="65276" rIns="130552" bIns="65276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Tập đọc: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21730" y="456479"/>
            <a:ext cx="2803071" cy="8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52" tIns="65276" rIns="130552" bIns="65276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Đi học</a:t>
            </a:r>
          </a:p>
        </p:txBody>
      </p:sp>
      <p:pic>
        <p:nvPicPr>
          <p:cNvPr id="20485" name="Picture 5" descr="SzV025-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630400" cy="846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974272" y="365555"/>
            <a:ext cx="13656128" cy="731108"/>
          </a:xfrm>
          <a:prstGeom prst="rect">
            <a:avLst/>
          </a:prstGeom>
        </p:spPr>
        <p:txBody>
          <a:bodyPr wrap="none" lIns="105339" tIns="52669" rIns="105339" bIns="526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Chân thành cảm ơn quý thầy, cô cùng các em</a:t>
            </a:r>
            <a:endParaRPr lang="en-US" sz="41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4755243" y="4115728"/>
            <a:ext cx="5363029" cy="1462215"/>
          </a:xfrm>
          <a:prstGeom prst="rect">
            <a:avLst/>
          </a:prstGeom>
        </p:spPr>
        <p:txBody>
          <a:bodyPr wrap="none" lIns="105339" tIns="52669" rIns="105339" bIns="526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7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2771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inh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146304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4720" y="1809750"/>
            <a:ext cx="8168640" cy="100584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47500" lnSpcReduction="20000"/>
          </a:bodyPr>
          <a:lstStyle/>
          <a:p>
            <a:pPr algn="ctr">
              <a:lnSpc>
                <a:spcPct val="80000"/>
              </a:lnSpc>
              <a:defRPr/>
            </a:pPr>
            <a:endParaRPr lang="en-US" sz="2300">
              <a:latin typeface=".VnArial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1400">
                <a:solidFill>
                  <a:srgbClr val="990000"/>
                </a:solidFill>
                <a:latin typeface="Times New Roman" pitchFamily="18" charset="0"/>
              </a:rPr>
              <a:t>Bài cũ</a:t>
            </a:r>
            <a:endParaRPr lang="en-US" sz="940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076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440" y="-32385"/>
            <a:ext cx="97536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4203701" y="3162300"/>
            <a:ext cx="6797040" cy="66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700" b="1" smtClean="0">
                <a:solidFill>
                  <a:schemeClr val="tx2"/>
                </a:solidFill>
              </a:rPr>
              <a:t>   3  </a:t>
            </a:r>
            <a:r>
              <a:rPr lang="en-US" sz="7700" b="1">
                <a:solidFill>
                  <a:schemeClr val="tx2"/>
                </a:solidFill>
              </a:rPr>
              <a:t>-</a:t>
            </a:r>
            <a:r>
              <a:rPr lang="en-US" sz="7700" b="1" smtClean="0">
                <a:solidFill>
                  <a:schemeClr val="tx2"/>
                </a:solidFill>
              </a:rPr>
              <a:t>  </a:t>
            </a:r>
            <a:r>
              <a:rPr lang="en-US" sz="7700" b="1">
                <a:solidFill>
                  <a:schemeClr val="tx2"/>
                </a:solidFill>
              </a:rPr>
              <a:t>1 </a:t>
            </a:r>
            <a:r>
              <a:rPr lang="en-US" sz="7700" b="1" smtClean="0">
                <a:solidFill>
                  <a:schemeClr val="tx2"/>
                </a:solidFill>
              </a:rPr>
              <a:t>=</a:t>
            </a:r>
          </a:p>
          <a:p>
            <a:pPr>
              <a:spcBef>
                <a:spcPct val="50000"/>
              </a:spcBef>
              <a:defRPr/>
            </a:pPr>
            <a:r>
              <a:rPr lang="en-US" sz="7700" b="1" smtClean="0">
                <a:solidFill>
                  <a:schemeClr val="tx2"/>
                </a:solidFill>
              </a:rPr>
              <a:t>  2   -  1 =</a:t>
            </a:r>
          </a:p>
          <a:p>
            <a:pPr>
              <a:spcBef>
                <a:spcPct val="50000"/>
              </a:spcBef>
              <a:defRPr/>
            </a:pPr>
            <a:r>
              <a:rPr lang="en-US" sz="7700" b="1" smtClean="0">
                <a:solidFill>
                  <a:schemeClr val="tx2"/>
                </a:solidFill>
              </a:rPr>
              <a:t>  </a:t>
            </a:r>
            <a:r>
              <a:rPr lang="en-US" sz="7700" b="1">
                <a:solidFill>
                  <a:schemeClr val="tx2"/>
                </a:solidFill>
              </a:rPr>
              <a:t>0  +  2  = </a:t>
            </a:r>
          </a:p>
          <a:p>
            <a:pPr marL="1306220" indent="-1306220">
              <a:spcBef>
                <a:spcPct val="50000"/>
              </a:spcBef>
              <a:buFontTx/>
              <a:buAutoNum type="arabicPlain" startAt="2"/>
              <a:defRPr/>
            </a:pPr>
            <a:endParaRPr lang="en-US" sz="7700" b="1">
              <a:solidFill>
                <a:schemeClr val="tx2"/>
              </a:solidFill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7848600" y="3174075"/>
            <a:ext cx="1409701" cy="13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700" b="1" smtClean="0">
                <a:solidFill>
                  <a:srgbClr val="FF0000"/>
                </a:solidFill>
              </a:rPr>
              <a:t>2</a:t>
            </a:r>
            <a:endParaRPr lang="en-US" sz="7700" b="1">
              <a:solidFill>
                <a:srgbClr val="FF0000"/>
              </a:solidFill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7962899" y="4931563"/>
            <a:ext cx="1409701" cy="13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7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8039101" y="6684163"/>
            <a:ext cx="1409699" cy="131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7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81" name="Text Box 65"/>
          <p:cNvSpPr txBox="1">
            <a:spLocks noChangeArrowheads="1"/>
          </p:cNvSpPr>
          <p:nvPr/>
        </p:nvSpPr>
        <p:spPr bwMode="auto">
          <a:xfrm>
            <a:off x="835661" y="253366"/>
            <a:ext cx="1353312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algn="ctr" eaLnBrk="1" hangingPunct="1"/>
            <a:r>
              <a:rPr lang="en-US" sz="4000" b="1" u="sng">
                <a:latin typeface="Times New Roman" pitchFamily="18" charset="0"/>
              </a:rPr>
              <a:t>Toán</a:t>
            </a:r>
            <a:r>
              <a:rPr lang="en-US" sz="4000" b="1">
                <a:latin typeface="Times New Roman" pitchFamily="18" charset="0"/>
              </a:rPr>
              <a:t>:</a:t>
            </a:r>
          </a:p>
        </p:txBody>
      </p:sp>
      <p:pic>
        <p:nvPicPr>
          <p:cNvPr id="3082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0" y="5234940"/>
            <a:ext cx="9753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753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5718810"/>
            <a:ext cx="9753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1414781" y="6107430"/>
            <a:ext cx="6096000" cy="914400"/>
            <a:chOff x="2928" y="2880"/>
            <a:chExt cx="2400" cy="480"/>
          </a:xfrm>
        </p:grpSpPr>
        <p:sp>
          <p:nvSpPr>
            <p:cNvPr id="5144" name="Rectangle 5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BA3E4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5145" name="Line 6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7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8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9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658621" y="601599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877821" y="601599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4097021" y="601599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5316221" y="601599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535421" y="601599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128" name="Text Box 65"/>
          <p:cNvSpPr txBox="1">
            <a:spLocks noChangeArrowheads="1"/>
          </p:cNvSpPr>
          <p:nvPr/>
        </p:nvSpPr>
        <p:spPr bwMode="auto">
          <a:xfrm>
            <a:off x="789941" y="139066"/>
            <a:ext cx="1353312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</a:p>
          <a:p>
            <a:pPr eaLnBrk="1" hangingPunct="1"/>
            <a:r>
              <a:rPr lang="en-US" sz="4000" b="1">
                <a:latin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</a:rPr>
              <a:t>                     </a:t>
            </a:r>
            <a:r>
              <a:rPr lang="en-US" sz="4000" b="1" u="sng" smtClean="0">
                <a:latin typeface="Times New Roman" pitchFamily="18" charset="0"/>
              </a:rPr>
              <a:t>Toán</a:t>
            </a:r>
            <a:r>
              <a:rPr lang="en-US" sz="4000" b="1" smtClean="0">
                <a:latin typeface="Times New Roman" pitchFamily="18" charset="0"/>
              </a:rPr>
              <a:t>: 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Phép trừ trong phạm vi 4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9" name="Group 23"/>
          <p:cNvGrpSpPr>
            <a:grpSpLocks/>
          </p:cNvGrpSpPr>
          <p:nvPr/>
        </p:nvGrpSpPr>
        <p:grpSpPr bwMode="auto">
          <a:xfrm rot="-259696">
            <a:off x="3937001" y="1385378"/>
            <a:ext cx="10337800" cy="4021456"/>
            <a:chOff x="1008" y="384"/>
            <a:chExt cx="4752" cy="2444"/>
          </a:xfrm>
        </p:grpSpPr>
        <p:pic>
          <p:nvPicPr>
            <p:cNvPr id="5134" name="Picture 7" descr="canhc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84"/>
              <a:ext cx="4752" cy="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5" name="Group 8"/>
            <p:cNvGrpSpPr>
              <a:grpSpLocks/>
            </p:cNvGrpSpPr>
            <p:nvPr/>
          </p:nvGrpSpPr>
          <p:grpSpPr bwMode="auto">
            <a:xfrm>
              <a:off x="1872" y="1440"/>
              <a:ext cx="480" cy="572"/>
              <a:chOff x="4176" y="1776"/>
              <a:chExt cx="480" cy="612"/>
            </a:xfrm>
          </p:grpSpPr>
          <p:pic>
            <p:nvPicPr>
              <p:cNvPr id="5142" name="Picture 9" descr="taod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920"/>
                <a:ext cx="48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3" name="Line 10"/>
              <p:cNvSpPr>
                <a:spLocks noChangeShapeType="1"/>
              </p:cNvSpPr>
              <p:nvPr/>
            </p:nvSpPr>
            <p:spPr bwMode="auto">
              <a:xfrm flipH="1">
                <a:off x="4416" y="1776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6" name="Group 11"/>
            <p:cNvGrpSpPr>
              <a:grpSpLocks/>
            </p:cNvGrpSpPr>
            <p:nvPr/>
          </p:nvGrpSpPr>
          <p:grpSpPr bwMode="auto">
            <a:xfrm rot="3162534">
              <a:off x="1160" y="1921"/>
              <a:ext cx="524" cy="660"/>
              <a:chOff x="4176" y="1776"/>
              <a:chExt cx="480" cy="612"/>
            </a:xfrm>
          </p:grpSpPr>
          <p:pic>
            <p:nvPicPr>
              <p:cNvPr id="5140" name="Picture 12" descr="taod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920"/>
                <a:ext cx="48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1" name="Line 13"/>
              <p:cNvSpPr>
                <a:spLocks noChangeShapeType="1"/>
              </p:cNvSpPr>
              <p:nvPr/>
            </p:nvSpPr>
            <p:spPr bwMode="auto">
              <a:xfrm flipH="1">
                <a:off x="4416" y="1776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4"/>
            <p:cNvGrpSpPr>
              <a:grpSpLocks/>
            </p:cNvGrpSpPr>
            <p:nvPr/>
          </p:nvGrpSpPr>
          <p:grpSpPr bwMode="auto">
            <a:xfrm rot="819738">
              <a:off x="2064" y="2160"/>
              <a:ext cx="528" cy="668"/>
              <a:chOff x="4176" y="1776"/>
              <a:chExt cx="480" cy="612"/>
            </a:xfrm>
          </p:grpSpPr>
          <p:pic>
            <p:nvPicPr>
              <p:cNvPr id="5138" name="Picture 15" descr="taod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920"/>
                <a:ext cx="48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9" name="Line 16"/>
              <p:cNvSpPr>
                <a:spLocks noChangeShapeType="1"/>
              </p:cNvSpPr>
              <p:nvPr/>
            </p:nvSpPr>
            <p:spPr bwMode="auto">
              <a:xfrm flipH="1">
                <a:off x="4416" y="1776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19"/>
          <p:cNvGrpSpPr>
            <a:grpSpLocks/>
          </p:cNvGrpSpPr>
          <p:nvPr/>
        </p:nvGrpSpPr>
        <p:grpSpPr bwMode="auto">
          <a:xfrm rot="-255519">
            <a:off x="9100821" y="3653790"/>
            <a:ext cx="1229360" cy="1183006"/>
            <a:chOff x="4176" y="1776"/>
            <a:chExt cx="480" cy="612"/>
          </a:xfrm>
        </p:grpSpPr>
        <p:pic>
          <p:nvPicPr>
            <p:cNvPr id="5132" name="Picture 20" descr="tao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Line 21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949960" y="7225666"/>
            <a:ext cx="8900160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100" b="1">
                <a:solidFill>
                  <a:srgbClr val="0000FF"/>
                </a:solidFill>
                <a:latin typeface="Times New Roman" pitchFamily="18" charset="0"/>
              </a:rPr>
              <a:t>Bốn trừ một bằng ba</a:t>
            </a:r>
          </a:p>
        </p:txBody>
      </p:sp>
    </p:spTree>
    <p:extLst>
      <p:ext uri="{BB962C8B-B14F-4D97-AF65-F5344CB8AC3E}">
        <p14:creationId xmlns:p14="http://schemas.microsoft.com/office/powerpoint/2010/main" val="13454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7.40741E-7 L 0.025 0.3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ay c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35834" b="42059"/>
          <a:stretch>
            <a:fillRect/>
          </a:stretch>
        </p:blipFill>
        <p:spPr bwMode="auto">
          <a:xfrm rot="615966">
            <a:off x="-129540" y="2767966"/>
            <a:ext cx="10241282" cy="40176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p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3885">
            <a:off x="548641" y="2207896"/>
            <a:ext cx="211074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p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3885">
            <a:off x="2936241" y="2676526"/>
            <a:ext cx="2192021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4815840" y="3762376"/>
            <a:ext cx="3779520" cy="2286000"/>
            <a:chOff x="1872" y="1872"/>
            <a:chExt cx="1488" cy="1200"/>
          </a:xfrm>
        </p:grpSpPr>
        <p:pic>
          <p:nvPicPr>
            <p:cNvPr id="6167" name="Picture 10" descr="pig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63885">
              <a:off x="1872" y="1872"/>
              <a:ext cx="853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11" descr="pig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63885">
              <a:off x="2507" y="2430"/>
              <a:ext cx="853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8229600" y="5469256"/>
            <a:ext cx="109728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10955021" y="5501640"/>
            <a:ext cx="97536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11686541" y="5501640"/>
            <a:ext cx="97536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12905741" y="5501640"/>
            <a:ext cx="97536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6154" name="Group 4"/>
          <p:cNvGrpSpPr>
            <a:grpSpLocks/>
          </p:cNvGrpSpPr>
          <p:nvPr/>
        </p:nvGrpSpPr>
        <p:grpSpPr bwMode="auto">
          <a:xfrm>
            <a:off x="1333501" y="6225540"/>
            <a:ext cx="6096000" cy="914400"/>
            <a:chOff x="2928" y="2880"/>
            <a:chExt cx="2400" cy="480"/>
          </a:xfrm>
        </p:grpSpPr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BA3E4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6163" name="Line 6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7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8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9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92581" y="6189346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811781" y="6189346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030981" y="6189346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250181" y="6189346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469381" y="6189346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60" name="Text Box 65"/>
          <p:cNvSpPr txBox="1">
            <a:spLocks noChangeArrowheads="1"/>
          </p:cNvSpPr>
          <p:nvPr/>
        </p:nvSpPr>
        <p:spPr bwMode="auto">
          <a:xfrm>
            <a:off x="789941" y="0"/>
            <a:ext cx="13533120" cy="19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eaLnBrk="1" hangingPunct="1"/>
            <a:r>
              <a:rPr lang="en-US" sz="4000" b="1" smtClean="0">
                <a:latin typeface="Times New Roman" pitchFamily="18" charset="0"/>
              </a:rPr>
              <a:t>                      </a:t>
            </a:r>
            <a:r>
              <a:rPr lang="en-US" sz="4000" b="1" u="sng" smtClean="0">
                <a:latin typeface="Times New Roman" pitchFamily="18" charset="0"/>
              </a:rPr>
              <a:t>Toán</a:t>
            </a:r>
            <a:r>
              <a:rPr lang="en-US" sz="4000" b="1" smtClean="0">
                <a:latin typeface="Times New Roman" pitchFamily="18" charset="0"/>
              </a:rPr>
              <a:t>:  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Phép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trừ trong phạm vi 4</a:t>
            </a:r>
          </a:p>
          <a:p>
            <a:pPr eaLnBrk="1" hangingPunct="1"/>
            <a:endParaRPr lang="en-US" sz="4000" b="1">
              <a:latin typeface="Times New Roman" pitchFamily="18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064261" y="7225666"/>
            <a:ext cx="8900160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100" b="1">
                <a:solidFill>
                  <a:srgbClr val="0000FF"/>
                </a:solidFill>
                <a:latin typeface="Times New Roman" pitchFamily="18" charset="0"/>
              </a:rPr>
              <a:t>Bốn trừ hai bằng hai</a:t>
            </a:r>
          </a:p>
        </p:txBody>
      </p:sp>
    </p:spTree>
    <p:extLst>
      <p:ext uri="{BB962C8B-B14F-4D97-AF65-F5344CB8AC3E}">
        <p14:creationId xmlns:p14="http://schemas.microsoft.com/office/powerpoint/2010/main" val="31641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0757 C 0.26354 -0.06527 0.43125 -0.20625 0.45416 -0.26319 C 0.47708 -0.32013 0.27361 -0.26412 0.23333 -0.26597 C 0.19305 -0.26782 0.21597 -0.27245 0.2125 -0.274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4"/>
          <p:cNvGrpSpPr>
            <a:grpSpLocks/>
          </p:cNvGrpSpPr>
          <p:nvPr/>
        </p:nvGrpSpPr>
        <p:grpSpPr bwMode="auto">
          <a:xfrm rot="418644">
            <a:off x="2560321" y="2834640"/>
            <a:ext cx="6144261" cy="4389120"/>
            <a:chOff x="768" y="1536"/>
            <a:chExt cx="2544" cy="2352"/>
          </a:xfrm>
        </p:grpSpPr>
        <p:sp>
          <p:nvSpPr>
            <p:cNvPr id="7194" name="Line 5"/>
            <p:cNvSpPr>
              <a:spLocks noChangeShapeType="1"/>
            </p:cNvSpPr>
            <p:nvPr/>
          </p:nvSpPr>
          <p:spPr bwMode="auto">
            <a:xfrm flipH="1">
              <a:off x="768" y="2597"/>
              <a:ext cx="1344" cy="12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6"/>
            <p:cNvSpPr>
              <a:spLocks noChangeShapeType="1"/>
            </p:cNvSpPr>
            <p:nvPr/>
          </p:nvSpPr>
          <p:spPr bwMode="auto">
            <a:xfrm flipH="1">
              <a:off x="768" y="2827"/>
              <a:ext cx="576" cy="10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Oval 7"/>
            <p:cNvSpPr>
              <a:spLocks noChangeArrowheads="1"/>
            </p:cNvSpPr>
            <p:nvPr/>
          </p:nvSpPr>
          <p:spPr bwMode="auto">
            <a:xfrm rot="1770893">
              <a:off x="1152" y="1720"/>
              <a:ext cx="816" cy="1068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2700000" scaled="1"/>
            </a:gra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7197" name="Oval 8"/>
            <p:cNvSpPr>
              <a:spLocks noChangeArrowheads="1"/>
            </p:cNvSpPr>
            <p:nvPr/>
          </p:nvSpPr>
          <p:spPr bwMode="auto">
            <a:xfrm rot="1770893">
              <a:off x="2016" y="1536"/>
              <a:ext cx="816" cy="1067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7198" name="Oval 9"/>
            <p:cNvSpPr>
              <a:spLocks noChangeArrowheads="1"/>
            </p:cNvSpPr>
            <p:nvPr/>
          </p:nvSpPr>
          <p:spPr bwMode="auto">
            <a:xfrm rot="1770893">
              <a:off x="2496" y="1951"/>
              <a:ext cx="816" cy="106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7199" name="Line 10"/>
            <p:cNvSpPr>
              <a:spLocks noChangeShapeType="1"/>
            </p:cNvSpPr>
            <p:nvPr/>
          </p:nvSpPr>
          <p:spPr bwMode="auto">
            <a:xfrm flipH="1">
              <a:off x="816" y="2928"/>
              <a:ext cx="1776" cy="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AutoShape 11"/>
            <p:cNvSpPr>
              <a:spLocks noChangeArrowheads="1"/>
            </p:cNvSpPr>
            <p:nvPr/>
          </p:nvSpPr>
          <p:spPr bwMode="auto">
            <a:xfrm flipH="1">
              <a:off x="1344" y="2746"/>
              <a:ext cx="48" cy="88"/>
            </a:xfrm>
            <a:prstGeom prst="upDownArrow">
              <a:avLst>
                <a:gd name="adj1" fmla="val 50000"/>
                <a:gd name="adj2" fmla="val 36667"/>
              </a:avLst>
            </a:prstGeom>
            <a:solidFill>
              <a:srgbClr val="FF33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sz="1100">
                <a:solidFill>
                  <a:srgbClr val="0066FF"/>
                </a:solidFill>
                <a:latin typeface="Arial" pitchFamily="34" charset="0"/>
              </a:endParaRPr>
            </a:p>
          </p:txBody>
        </p:sp>
        <p:sp>
          <p:nvSpPr>
            <p:cNvPr id="7201" name="AutoShape 12"/>
            <p:cNvSpPr>
              <a:spLocks noChangeArrowheads="1"/>
            </p:cNvSpPr>
            <p:nvPr/>
          </p:nvSpPr>
          <p:spPr bwMode="auto">
            <a:xfrm>
              <a:off x="2112" y="2514"/>
              <a:ext cx="48" cy="89"/>
            </a:xfrm>
            <a:prstGeom prst="upDownArrow">
              <a:avLst>
                <a:gd name="adj1" fmla="val 50000"/>
                <a:gd name="adj2" fmla="val 37083"/>
              </a:avLst>
            </a:prstGeom>
            <a:solidFill>
              <a:srgbClr val="FF00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sz="1100">
                <a:solidFill>
                  <a:srgbClr val="0066FF"/>
                </a:solidFill>
                <a:latin typeface="Arial" pitchFamily="34" charset="0"/>
              </a:endParaRPr>
            </a:p>
          </p:txBody>
        </p:sp>
        <p:sp>
          <p:nvSpPr>
            <p:cNvPr id="7202" name="AutoShape 13"/>
            <p:cNvSpPr>
              <a:spLocks noChangeArrowheads="1"/>
            </p:cNvSpPr>
            <p:nvPr/>
          </p:nvSpPr>
          <p:spPr bwMode="auto">
            <a:xfrm>
              <a:off x="2544" y="2880"/>
              <a:ext cx="48" cy="93"/>
            </a:xfrm>
            <a:prstGeom prst="upDownArrow">
              <a:avLst>
                <a:gd name="adj1" fmla="val 50000"/>
                <a:gd name="adj2" fmla="val 38750"/>
              </a:avLst>
            </a:prstGeom>
            <a:solidFill>
              <a:srgbClr val="0000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sz="1100">
                <a:solidFill>
                  <a:srgbClr val="0066FF"/>
                </a:solidFill>
                <a:latin typeface="Arial" pitchFamily="34" charset="0"/>
              </a:endParaRPr>
            </a:p>
          </p:txBody>
        </p:sp>
      </p:grpSp>
      <p:grpSp>
        <p:nvGrpSpPr>
          <p:cNvPr id="7171" name="Group 20"/>
          <p:cNvGrpSpPr>
            <a:grpSpLocks/>
          </p:cNvGrpSpPr>
          <p:nvPr/>
        </p:nvGrpSpPr>
        <p:grpSpPr bwMode="auto">
          <a:xfrm>
            <a:off x="1536701" y="2823211"/>
            <a:ext cx="2072640" cy="4126230"/>
            <a:chOff x="384" y="1626"/>
            <a:chExt cx="816" cy="2166"/>
          </a:xfrm>
        </p:grpSpPr>
        <p:sp>
          <p:nvSpPr>
            <p:cNvPr id="34832" name="Oval 16"/>
            <p:cNvSpPr>
              <a:spLocks noChangeArrowheads="1"/>
            </p:cNvSpPr>
            <p:nvPr/>
          </p:nvSpPr>
          <p:spPr bwMode="auto">
            <a:xfrm>
              <a:off x="384" y="1626"/>
              <a:ext cx="816" cy="11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FF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7192" name="Line 18"/>
            <p:cNvSpPr>
              <a:spLocks noChangeShapeType="1"/>
            </p:cNvSpPr>
            <p:nvPr/>
          </p:nvSpPr>
          <p:spPr bwMode="auto">
            <a:xfrm flipH="1">
              <a:off x="672" y="2736"/>
              <a:ext cx="14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19"/>
            <p:cNvSpPr>
              <a:spLocks noChangeShapeType="1"/>
            </p:cNvSpPr>
            <p:nvPr/>
          </p:nvSpPr>
          <p:spPr bwMode="auto">
            <a:xfrm>
              <a:off x="799" y="2736"/>
              <a:ext cx="48" cy="48"/>
            </a:xfrm>
            <a:prstGeom prst="line">
              <a:avLst/>
            </a:prstGeom>
            <a:noFill/>
            <a:ln w="57150" cmpd="thickThin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AutoShape 21"/>
          <p:cNvSpPr>
            <a:spLocks noChangeArrowheads="1"/>
          </p:cNvSpPr>
          <p:nvPr/>
        </p:nvSpPr>
        <p:spPr bwMode="auto">
          <a:xfrm rot="-3752867">
            <a:off x="1760221" y="5867400"/>
            <a:ext cx="1005840" cy="2072640"/>
          </a:xfrm>
          <a:prstGeom prst="flowChartCollate">
            <a:avLst/>
          </a:prstGeom>
          <a:solidFill>
            <a:srgbClr val="FF0000">
              <a:alpha val="4313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7173" name="Freeform 25"/>
          <p:cNvSpPr>
            <a:spLocks/>
          </p:cNvSpPr>
          <p:nvPr/>
        </p:nvSpPr>
        <p:spPr bwMode="auto">
          <a:xfrm>
            <a:off x="853440" y="6903720"/>
            <a:ext cx="1394461" cy="868680"/>
          </a:xfrm>
          <a:custGeom>
            <a:avLst/>
            <a:gdLst>
              <a:gd name="T0" fmla="*/ 2147483647 w 501"/>
              <a:gd name="T1" fmla="*/ 0 h 438"/>
              <a:gd name="T2" fmla="*/ 2147483647 w 501"/>
              <a:gd name="T3" fmla="*/ 2147483647 h 438"/>
              <a:gd name="T4" fmla="*/ 2147483647 w 501"/>
              <a:gd name="T5" fmla="*/ 2147483647 h 438"/>
              <a:gd name="T6" fmla="*/ 2147483647 w 501"/>
              <a:gd name="T7" fmla="*/ 2147483647 h 438"/>
              <a:gd name="T8" fmla="*/ 0 w 501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438">
                <a:moveTo>
                  <a:pt x="501" y="0"/>
                </a:moveTo>
                <a:cubicBezTo>
                  <a:pt x="497" y="50"/>
                  <a:pt x="495" y="100"/>
                  <a:pt x="488" y="150"/>
                </a:cubicBezTo>
                <a:cubicBezTo>
                  <a:pt x="467" y="306"/>
                  <a:pt x="172" y="260"/>
                  <a:pt x="100" y="263"/>
                </a:cubicBezTo>
                <a:cubicBezTo>
                  <a:pt x="35" y="285"/>
                  <a:pt x="30" y="326"/>
                  <a:pt x="12" y="388"/>
                </a:cubicBezTo>
                <a:cubicBezTo>
                  <a:pt x="7" y="404"/>
                  <a:pt x="0" y="438"/>
                  <a:pt x="0" y="43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74" name="Freeform 27"/>
          <p:cNvSpPr>
            <a:spLocks/>
          </p:cNvSpPr>
          <p:nvPr/>
        </p:nvSpPr>
        <p:spPr bwMode="auto">
          <a:xfrm rot="-1466448">
            <a:off x="1150622" y="7052311"/>
            <a:ext cx="1427480" cy="1009650"/>
          </a:xfrm>
          <a:custGeom>
            <a:avLst/>
            <a:gdLst>
              <a:gd name="T0" fmla="*/ 2147483647 w 501"/>
              <a:gd name="T1" fmla="*/ 0 h 438"/>
              <a:gd name="T2" fmla="*/ 2147483647 w 501"/>
              <a:gd name="T3" fmla="*/ 2147483647 h 438"/>
              <a:gd name="T4" fmla="*/ 2147483647 w 501"/>
              <a:gd name="T5" fmla="*/ 2147483647 h 438"/>
              <a:gd name="T6" fmla="*/ 2147483647 w 501"/>
              <a:gd name="T7" fmla="*/ 2147483647 h 438"/>
              <a:gd name="T8" fmla="*/ 0 w 501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438">
                <a:moveTo>
                  <a:pt x="501" y="0"/>
                </a:moveTo>
                <a:cubicBezTo>
                  <a:pt x="497" y="50"/>
                  <a:pt x="495" y="100"/>
                  <a:pt x="488" y="150"/>
                </a:cubicBezTo>
                <a:cubicBezTo>
                  <a:pt x="467" y="306"/>
                  <a:pt x="172" y="260"/>
                  <a:pt x="100" y="263"/>
                </a:cubicBezTo>
                <a:cubicBezTo>
                  <a:pt x="35" y="285"/>
                  <a:pt x="30" y="326"/>
                  <a:pt x="12" y="388"/>
                </a:cubicBezTo>
                <a:cubicBezTo>
                  <a:pt x="7" y="404"/>
                  <a:pt x="0" y="438"/>
                  <a:pt x="0" y="43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75" name="Text Box 36"/>
          <p:cNvSpPr txBox="1">
            <a:spLocks noChangeArrowheads="1"/>
          </p:cNvSpPr>
          <p:nvPr/>
        </p:nvSpPr>
        <p:spPr bwMode="auto">
          <a:xfrm>
            <a:off x="10894061" y="5577840"/>
            <a:ext cx="97536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176" name="Text Box 37"/>
          <p:cNvSpPr txBox="1">
            <a:spLocks noChangeArrowheads="1"/>
          </p:cNvSpPr>
          <p:nvPr/>
        </p:nvSpPr>
        <p:spPr bwMode="auto">
          <a:xfrm>
            <a:off x="11625581" y="5577840"/>
            <a:ext cx="97536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177" name="Text Box 38"/>
          <p:cNvSpPr txBox="1">
            <a:spLocks noChangeArrowheads="1"/>
          </p:cNvSpPr>
          <p:nvPr/>
        </p:nvSpPr>
        <p:spPr bwMode="auto">
          <a:xfrm>
            <a:off x="12844781" y="5577840"/>
            <a:ext cx="97536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7178" name="Group 4"/>
          <p:cNvGrpSpPr>
            <a:grpSpLocks/>
          </p:cNvGrpSpPr>
          <p:nvPr/>
        </p:nvGrpSpPr>
        <p:grpSpPr bwMode="auto">
          <a:xfrm>
            <a:off x="7640320" y="6099810"/>
            <a:ext cx="6096000" cy="914400"/>
            <a:chOff x="2928" y="2880"/>
            <a:chExt cx="2400" cy="480"/>
          </a:xfrm>
        </p:grpSpPr>
        <p:sp>
          <p:nvSpPr>
            <p:cNvPr id="7186" name="Rectangle 5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BA3E4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7187" name="Line 6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7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8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9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884160" y="600837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9103360" y="600837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0322560" y="600837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1541760" y="600837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2760960" y="6008370"/>
            <a:ext cx="7315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A3E4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184" name="Text Box 65"/>
          <p:cNvSpPr txBox="1">
            <a:spLocks noChangeArrowheads="1"/>
          </p:cNvSpPr>
          <p:nvPr/>
        </p:nvSpPr>
        <p:spPr bwMode="auto">
          <a:xfrm>
            <a:off x="789941" y="-30480"/>
            <a:ext cx="13533120" cy="19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eaLnBrk="1" hangingPunct="1"/>
            <a:r>
              <a:rPr lang="en-US" sz="4000" b="1" smtClean="0">
                <a:latin typeface="Times New Roman" pitchFamily="18" charset="0"/>
              </a:rPr>
              <a:t>                      </a:t>
            </a:r>
            <a:r>
              <a:rPr lang="en-US" sz="4000" b="1" u="sng" smtClean="0">
                <a:latin typeface="Times New Roman" pitchFamily="18" charset="0"/>
              </a:rPr>
              <a:t>Toán</a:t>
            </a:r>
            <a:r>
              <a:rPr lang="en-US" sz="4000" b="1" smtClean="0">
                <a:latin typeface="Times New Roman" pitchFamily="18" charset="0"/>
              </a:rPr>
              <a:t>:   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Phép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trừ trong phạm vi 4</a:t>
            </a:r>
          </a:p>
          <a:p>
            <a:pPr eaLnBrk="1" hangingPunct="1"/>
            <a:endParaRPr lang="en-US" sz="4000" b="1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7216141" y="7225666"/>
            <a:ext cx="7241539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100" b="1">
                <a:solidFill>
                  <a:srgbClr val="0000FF"/>
                </a:solidFill>
                <a:latin typeface="Times New Roman" pitchFamily="18" charset="0"/>
              </a:rPr>
              <a:t>Bốn trừ ba bằng một</a:t>
            </a:r>
          </a:p>
        </p:txBody>
      </p:sp>
    </p:spTree>
    <p:extLst>
      <p:ext uri="{BB962C8B-B14F-4D97-AF65-F5344CB8AC3E}">
        <p14:creationId xmlns:p14="http://schemas.microsoft.com/office/powerpoint/2010/main" val="32187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1.11111E-6 L 0.24687 -0.2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4145280" y="2524129"/>
            <a:ext cx="6461760" cy="971830"/>
            <a:chOff x="1248" y="3600"/>
            <a:chExt cx="2138" cy="69"/>
          </a:xfrm>
        </p:grpSpPr>
        <p:sp>
          <p:nvSpPr>
            <p:cNvPr id="8212" name="Text Box 5"/>
            <p:cNvSpPr txBox="1">
              <a:spLocks noChangeArrowheads="1"/>
            </p:cNvSpPr>
            <p:nvPr/>
          </p:nvSpPr>
          <p:spPr bwMode="auto">
            <a:xfrm>
              <a:off x="1248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13" name="Text Box 6"/>
            <p:cNvSpPr txBox="1">
              <a:spLocks noChangeArrowheads="1"/>
            </p:cNvSpPr>
            <p:nvPr/>
          </p:nvSpPr>
          <p:spPr bwMode="auto">
            <a:xfrm>
              <a:off x="1680" y="3600"/>
              <a:ext cx="409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8214" name="Text Box 7"/>
            <p:cNvSpPr txBox="1">
              <a:spLocks noChangeArrowheads="1"/>
            </p:cNvSpPr>
            <p:nvPr/>
          </p:nvSpPr>
          <p:spPr bwMode="auto">
            <a:xfrm>
              <a:off x="2112" y="3600"/>
              <a:ext cx="409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215" name="Text Box 8"/>
            <p:cNvSpPr txBox="1">
              <a:spLocks noChangeArrowheads="1"/>
            </p:cNvSpPr>
            <p:nvPr/>
          </p:nvSpPr>
          <p:spPr bwMode="auto">
            <a:xfrm>
              <a:off x="2544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8216" name="Text Box 9"/>
            <p:cNvSpPr txBox="1">
              <a:spLocks noChangeArrowheads="1"/>
            </p:cNvSpPr>
            <p:nvPr/>
          </p:nvSpPr>
          <p:spPr bwMode="auto">
            <a:xfrm>
              <a:off x="2976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pic>
        <p:nvPicPr>
          <p:cNvPr id="35852" name="Picture 1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111" r="10001" b="11111"/>
          <a:stretch>
            <a:fillRect/>
          </a:stretch>
        </p:blipFill>
        <p:spPr bwMode="auto">
          <a:xfrm>
            <a:off x="9418320" y="2531746"/>
            <a:ext cx="118872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19"/>
          <p:cNvGrpSpPr>
            <a:grpSpLocks/>
          </p:cNvGrpSpPr>
          <p:nvPr/>
        </p:nvGrpSpPr>
        <p:grpSpPr bwMode="auto">
          <a:xfrm>
            <a:off x="4145280" y="5627360"/>
            <a:ext cx="6461760" cy="971832"/>
            <a:chOff x="1248" y="3600"/>
            <a:chExt cx="2138" cy="69"/>
          </a:xfrm>
        </p:grpSpPr>
        <p:sp>
          <p:nvSpPr>
            <p:cNvPr id="8207" name="Text Box 20"/>
            <p:cNvSpPr txBox="1">
              <a:spLocks noChangeArrowheads="1"/>
            </p:cNvSpPr>
            <p:nvPr/>
          </p:nvSpPr>
          <p:spPr bwMode="auto">
            <a:xfrm>
              <a:off x="1248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08" name="Text Box 21"/>
            <p:cNvSpPr txBox="1">
              <a:spLocks noChangeArrowheads="1"/>
            </p:cNvSpPr>
            <p:nvPr/>
          </p:nvSpPr>
          <p:spPr bwMode="auto">
            <a:xfrm>
              <a:off x="1680" y="3600"/>
              <a:ext cx="409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8209" name="Text Box 22"/>
            <p:cNvSpPr txBox="1">
              <a:spLocks noChangeArrowheads="1"/>
            </p:cNvSpPr>
            <p:nvPr/>
          </p:nvSpPr>
          <p:spPr bwMode="auto">
            <a:xfrm>
              <a:off x="2112" y="3600"/>
              <a:ext cx="409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210" name="Text Box 23"/>
            <p:cNvSpPr txBox="1">
              <a:spLocks noChangeArrowheads="1"/>
            </p:cNvSpPr>
            <p:nvPr/>
          </p:nvSpPr>
          <p:spPr bwMode="auto">
            <a:xfrm>
              <a:off x="2544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8211" name="Text Box 24"/>
            <p:cNvSpPr txBox="1">
              <a:spLocks noChangeArrowheads="1"/>
            </p:cNvSpPr>
            <p:nvPr/>
          </p:nvSpPr>
          <p:spPr bwMode="auto">
            <a:xfrm>
              <a:off x="2976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8197" name="Group 25"/>
          <p:cNvGrpSpPr>
            <a:grpSpLocks/>
          </p:cNvGrpSpPr>
          <p:nvPr/>
        </p:nvGrpSpPr>
        <p:grpSpPr bwMode="auto">
          <a:xfrm>
            <a:off x="4145280" y="4072880"/>
            <a:ext cx="6461760" cy="971832"/>
            <a:chOff x="1248" y="3600"/>
            <a:chExt cx="2138" cy="69"/>
          </a:xfrm>
        </p:grpSpPr>
        <p:sp>
          <p:nvSpPr>
            <p:cNvPr id="8202" name="Text Box 26"/>
            <p:cNvSpPr txBox="1">
              <a:spLocks noChangeArrowheads="1"/>
            </p:cNvSpPr>
            <p:nvPr/>
          </p:nvSpPr>
          <p:spPr bwMode="auto">
            <a:xfrm>
              <a:off x="1248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03" name="Text Box 27"/>
            <p:cNvSpPr txBox="1">
              <a:spLocks noChangeArrowheads="1"/>
            </p:cNvSpPr>
            <p:nvPr/>
          </p:nvSpPr>
          <p:spPr bwMode="auto">
            <a:xfrm>
              <a:off x="1680" y="3600"/>
              <a:ext cx="409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8204" name="Text Box 28"/>
            <p:cNvSpPr txBox="1">
              <a:spLocks noChangeArrowheads="1"/>
            </p:cNvSpPr>
            <p:nvPr/>
          </p:nvSpPr>
          <p:spPr bwMode="auto">
            <a:xfrm>
              <a:off x="2112" y="3600"/>
              <a:ext cx="409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05" name="Text Box 29"/>
            <p:cNvSpPr txBox="1">
              <a:spLocks noChangeArrowheads="1"/>
            </p:cNvSpPr>
            <p:nvPr/>
          </p:nvSpPr>
          <p:spPr bwMode="auto">
            <a:xfrm>
              <a:off x="2544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2976" y="3600"/>
              <a:ext cx="410" cy="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pic>
        <p:nvPicPr>
          <p:cNvPr id="35871" name="Picture 3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111" r="10001" b="11111"/>
          <a:stretch>
            <a:fillRect/>
          </a:stretch>
        </p:blipFill>
        <p:spPr bwMode="auto">
          <a:xfrm>
            <a:off x="9418320" y="4086226"/>
            <a:ext cx="118872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3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111" r="10001" b="11111"/>
          <a:stretch>
            <a:fillRect/>
          </a:stretch>
        </p:blipFill>
        <p:spPr bwMode="auto">
          <a:xfrm>
            <a:off x="9418320" y="5640706"/>
            <a:ext cx="118872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65"/>
          <p:cNvSpPr txBox="1">
            <a:spLocks noChangeArrowheads="1"/>
          </p:cNvSpPr>
          <p:nvPr/>
        </p:nvSpPr>
        <p:spPr bwMode="auto">
          <a:xfrm>
            <a:off x="789941" y="139066"/>
            <a:ext cx="1353312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algn="ctr" eaLnBrk="1" hangingPunct="1"/>
            <a:r>
              <a:rPr lang="en-US" sz="4000" b="1" u="sng">
                <a:latin typeface="Times New Roman" pitchFamily="18" charset="0"/>
              </a:rPr>
              <a:t>Toán</a:t>
            </a:r>
            <a:r>
              <a:rPr lang="en-US" sz="4000" b="1">
                <a:latin typeface="Times New Roman" pitchFamily="18" charset="0"/>
              </a:rPr>
              <a:t>:</a:t>
            </a:r>
          </a:p>
        </p:txBody>
      </p:sp>
      <p:sp>
        <p:nvSpPr>
          <p:cNvPr id="46" name="Text Box 77"/>
          <p:cNvSpPr txBox="1">
            <a:spLocks noChangeArrowheads="1"/>
          </p:cNvSpPr>
          <p:nvPr/>
        </p:nvSpPr>
        <p:spPr bwMode="auto">
          <a:xfrm>
            <a:off x="3167382" y="1320166"/>
            <a:ext cx="8874760" cy="548640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"/>
              </a:spcBef>
            </a:pPr>
            <a:r>
              <a:rPr lang="en-US" sz="34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PHÉP TRỪ 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33468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7501" y="640080"/>
            <a:ext cx="3218179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000" b="1" u="sng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72640" y="2926080"/>
            <a:ext cx="5242560" cy="3411856"/>
          </a:xfrm>
          <a:prstGeom prst="rect">
            <a:avLst/>
          </a:prstGeom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2316480" y="3291840"/>
            <a:ext cx="1910080" cy="2828926"/>
            <a:chOff x="3072" y="2424"/>
            <a:chExt cx="912" cy="1632"/>
          </a:xfrm>
        </p:grpSpPr>
        <p:sp>
          <p:nvSpPr>
            <p:cNvPr id="9289" name="Oval 5"/>
            <p:cNvSpPr>
              <a:spLocks noChangeArrowheads="1"/>
            </p:cNvSpPr>
            <p:nvPr/>
          </p:nvSpPr>
          <p:spPr bwMode="auto">
            <a:xfrm>
              <a:off x="3072" y="2424"/>
              <a:ext cx="912" cy="16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grpSp>
          <p:nvGrpSpPr>
            <p:cNvPr id="9290" name="Group 6"/>
            <p:cNvGrpSpPr>
              <a:grpSpLocks/>
            </p:cNvGrpSpPr>
            <p:nvPr/>
          </p:nvGrpSpPr>
          <p:grpSpPr bwMode="auto">
            <a:xfrm>
              <a:off x="3360" y="2592"/>
              <a:ext cx="336" cy="1272"/>
              <a:chOff x="4392" y="1644"/>
              <a:chExt cx="336" cy="1272"/>
            </a:xfrm>
          </p:grpSpPr>
          <p:sp>
            <p:nvSpPr>
              <p:cNvPr id="9291" name="Oval 7"/>
              <p:cNvSpPr>
                <a:spLocks noChangeArrowheads="1"/>
              </p:cNvSpPr>
              <p:nvPr/>
            </p:nvSpPr>
            <p:spPr bwMode="auto">
              <a:xfrm>
                <a:off x="4392" y="1644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92" name="Oval 8"/>
              <p:cNvSpPr>
                <a:spLocks noChangeArrowheads="1"/>
              </p:cNvSpPr>
              <p:nvPr/>
            </p:nvSpPr>
            <p:spPr bwMode="auto">
              <a:xfrm>
                <a:off x="4392" y="2112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93" name="Oval 9"/>
              <p:cNvSpPr>
                <a:spLocks noChangeArrowheads="1"/>
              </p:cNvSpPr>
              <p:nvPr/>
            </p:nvSpPr>
            <p:spPr bwMode="auto">
              <a:xfrm>
                <a:off x="4392" y="2580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2682241" y="6126480"/>
            <a:ext cx="1021080" cy="1911488"/>
            <a:chOff x="912" y="2784"/>
            <a:chExt cx="432" cy="1616"/>
          </a:xfrm>
        </p:grpSpPr>
        <p:sp>
          <p:nvSpPr>
            <p:cNvPr id="9287" name="Line 11"/>
            <p:cNvSpPr>
              <a:spLocks noChangeShapeType="1"/>
            </p:cNvSpPr>
            <p:nvPr/>
          </p:nvSpPr>
          <p:spPr bwMode="auto">
            <a:xfrm>
              <a:off x="1152" y="2784"/>
              <a:ext cx="0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Text Box 12"/>
            <p:cNvSpPr txBox="1">
              <a:spLocks noChangeArrowheads="1"/>
            </p:cNvSpPr>
            <p:nvPr/>
          </p:nvSpPr>
          <p:spPr bwMode="auto">
            <a:xfrm>
              <a:off x="912" y="3502"/>
              <a:ext cx="432" cy="89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6300" b="1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4389121" y="6351271"/>
            <a:ext cx="1021080" cy="2014575"/>
            <a:chOff x="912" y="2784"/>
            <a:chExt cx="432" cy="1523"/>
          </a:xfrm>
        </p:grpSpPr>
        <p:sp>
          <p:nvSpPr>
            <p:cNvPr id="9285" name="Line 14"/>
            <p:cNvSpPr>
              <a:spLocks noChangeShapeType="1"/>
            </p:cNvSpPr>
            <p:nvPr/>
          </p:nvSpPr>
          <p:spPr bwMode="auto">
            <a:xfrm>
              <a:off x="1152" y="2784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Text Box 15"/>
            <p:cNvSpPr txBox="1">
              <a:spLocks noChangeArrowheads="1"/>
            </p:cNvSpPr>
            <p:nvPr/>
          </p:nvSpPr>
          <p:spPr bwMode="auto">
            <a:xfrm>
              <a:off x="912" y="3504"/>
              <a:ext cx="432" cy="8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63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9184640" y="1916430"/>
            <a:ext cx="5080000" cy="914400"/>
            <a:chOff x="2928" y="2880"/>
            <a:chExt cx="2400" cy="480"/>
          </a:xfrm>
        </p:grpSpPr>
        <p:sp>
          <p:nvSpPr>
            <p:cNvPr id="9280" name="Rectangle 17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F66FF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9281" name="Line 18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19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20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21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9398000" y="191643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10281920" y="191643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1379200" y="191643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2354560" y="191643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13329920" y="191643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35867" name="Group 27"/>
          <p:cNvGrpSpPr>
            <a:grpSpLocks/>
          </p:cNvGrpSpPr>
          <p:nvPr/>
        </p:nvGrpSpPr>
        <p:grpSpPr bwMode="auto">
          <a:xfrm>
            <a:off x="9184640" y="3291840"/>
            <a:ext cx="5080000" cy="914400"/>
            <a:chOff x="2928" y="2880"/>
            <a:chExt cx="2400" cy="480"/>
          </a:xfrm>
        </p:grpSpPr>
        <p:sp>
          <p:nvSpPr>
            <p:cNvPr id="9275" name="Rectangle 28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F66FF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9276" name="Line 29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30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31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32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3" name="Group 33"/>
          <p:cNvGrpSpPr>
            <a:grpSpLocks/>
          </p:cNvGrpSpPr>
          <p:nvPr/>
        </p:nvGrpSpPr>
        <p:grpSpPr bwMode="auto">
          <a:xfrm>
            <a:off x="9174480" y="4754880"/>
            <a:ext cx="5080000" cy="914400"/>
            <a:chOff x="2928" y="2880"/>
            <a:chExt cx="2400" cy="480"/>
          </a:xfrm>
        </p:grpSpPr>
        <p:sp>
          <p:nvSpPr>
            <p:cNvPr id="9270" name="Rectangle 34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F66FF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9271" name="Line 35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36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37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38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9" name="Group 39"/>
          <p:cNvGrpSpPr>
            <a:grpSpLocks/>
          </p:cNvGrpSpPr>
          <p:nvPr/>
        </p:nvGrpSpPr>
        <p:grpSpPr bwMode="auto">
          <a:xfrm>
            <a:off x="9174480" y="6217920"/>
            <a:ext cx="5080000" cy="914400"/>
            <a:chOff x="2928" y="2880"/>
            <a:chExt cx="2400" cy="480"/>
          </a:xfrm>
        </p:grpSpPr>
        <p:sp>
          <p:nvSpPr>
            <p:cNvPr id="9265" name="Rectangle 40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F66FF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9266" name="Line 41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42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43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44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9387840" y="32918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10271760" y="32918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11369040" y="32918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12344400" y="32918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13319760" y="32918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9387840" y="47548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10393680" y="46634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11369040" y="47548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12344400" y="47548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13319760" y="47548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9387840" y="621792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10393680" y="61264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11369040" y="621792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12344400" y="621792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13319760" y="621792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35900" name="Object 60"/>
          <p:cNvGraphicFramePr>
            <a:graphicFrameLocks noChangeAspect="1"/>
          </p:cNvGraphicFramePr>
          <p:nvPr/>
        </p:nvGraphicFramePr>
        <p:xfrm>
          <a:off x="13289280" y="1920240"/>
          <a:ext cx="9753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" r:id="rId3" imgW="475013" imgH="592853" progId="MS_ClipArt_Gallery.5">
                  <p:embed/>
                </p:oleObj>
              </mc:Choice>
              <mc:Fallback>
                <p:oleObj name="Clip" r:id="rId3" imgW="475013" imgH="5928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9280" y="1920240"/>
                        <a:ext cx="97536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1" name="Object 61"/>
          <p:cNvGraphicFramePr>
            <a:graphicFrameLocks noChangeAspect="1"/>
          </p:cNvGraphicFramePr>
          <p:nvPr/>
        </p:nvGraphicFramePr>
        <p:xfrm>
          <a:off x="13289280" y="3291840"/>
          <a:ext cx="9753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lip" r:id="rId5" imgW="475013" imgH="592853" progId="MS_ClipArt_Gallery.5">
                  <p:embed/>
                </p:oleObj>
              </mc:Choice>
              <mc:Fallback>
                <p:oleObj name="Clip" r:id="rId5" imgW="475013" imgH="5928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9280" y="3291840"/>
                        <a:ext cx="97536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2" name="Object 62"/>
          <p:cNvGraphicFramePr>
            <a:graphicFrameLocks noChangeAspect="1"/>
          </p:cNvGraphicFramePr>
          <p:nvPr/>
        </p:nvGraphicFramePr>
        <p:xfrm>
          <a:off x="13248640" y="4754880"/>
          <a:ext cx="101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6" imgW="475013" imgH="592853" progId="MS_ClipArt_Gallery.5">
                  <p:embed/>
                </p:oleObj>
              </mc:Choice>
              <mc:Fallback>
                <p:oleObj name="Clip" r:id="rId6" imgW="475013" imgH="5928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8640" y="4754880"/>
                        <a:ext cx="101600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3" name="Object 63"/>
          <p:cNvGraphicFramePr>
            <a:graphicFrameLocks noChangeAspect="1"/>
          </p:cNvGraphicFramePr>
          <p:nvPr/>
        </p:nvGraphicFramePr>
        <p:xfrm>
          <a:off x="13253721" y="6217920"/>
          <a:ext cx="10109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lip" r:id="rId7" imgW="475013" imgH="592853" progId="MS_ClipArt_Gallery.5">
                  <p:embed/>
                </p:oleObj>
              </mc:Choice>
              <mc:Fallback>
                <p:oleObj name="Clip" r:id="rId7" imgW="475013" imgH="5928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3721" y="6217920"/>
                        <a:ext cx="101092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904" name="Group 64"/>
          <p:cNvGrpSpPr>
            <a:grpSpLocks/>
          </p:cNvGrpSpPr>
          <p:nvPr/>
        </p:nvGrpSpPr>
        <p:grpSpPr bwMode="auto">
          <a:xfrm>
            <a:off x="5608321" y="3931920"/>
            <a:ext cx="1457960" cy="1830706"/>
            <a:chOff x="2016" y="1248"/>
            <a:chExt cx="720" cy="1056"/>
          </a:xfrm>
        </p:grpSpPr>
        <p:sp>
          <p:nvSpPr>
            <p:cNvPr id="9263" name="Oval 65"/>
            <p:cNvSpPr>
              <a:spLocks noChangeArrowheads="1"/>
            </p:cNvSpPr>
            <p:nvPr/>
          </p:nvSpPr>
          <p:spPr bwMode="auto">
            <a:xfrm>
              <a:off x="2016" y="1248"/>
              <a:ext cx="720" cy="1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9264" name="Oval 66"/>
            <p:cNvSpPr>
              <a:spLocks noChangeArrowheads="1"/>
            </p:cNvSpPr>
            <p:nvPr/>
          </p:nvSpPr>
          <p:spPr bwMode="auto">
            <a:xfrm>
              <a:off x="2208" y="1596"/>
              <a:ext cx="336" cy="33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5852161" y="5760720"/>
            <a:ext cx="1021080" cy="2342943"/>
            <a:chOff x="2172" y="2496"/>
            <a:chExt cx="432" cy="1839"/>
          </a:xfrm>
        </p:grpSpPr>
        <p:sp>
          <p:nvSpPr>
            <p:cNvPr id="9261" name="Line 68"/>
            <p:cNvSpPr>
              <a:spLocks noChangeShapeType="1"/>
            </p:cNvSpPr>
            <p:nvPr/>
          </p:nvSpPr>
          <p:spPr bwMode="auto">
            <a:xfrm>
              <a:off x="2400" y="2496"/>
              <a:ext cx="0" cy="10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Text Box 69"/>
            <p:cNvSpPr txBox="1">
              <a:spLocks noChangeArrowheads="1"/>
            </p:cNvSpPr>
            <p:nvPr/>
          </p:nvSpPr>
          <p:spPr bwMode="auto">
            <a:xfrm>
              <a:off x="2172" y="3502"/>
              <a:ext cx="432" cy="83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6300" b="1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9253" name="Text Box 70"/>
          <p:cNvSpPr txBox="1">
            <a:spLocks noChangeArrowheads="1"/>
          </p:cNvSpPr>
          <p:nvPr/>
        </p:nvSpPr>
        <p:spPr bwMode="auto">
          <a:xfrm>
            <a:off x="487680" y="1205866"/>
            <a:ext cx="1060704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54" name="Picture 71" descr="Pictur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8496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72" descr="Pictur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58141" y="-383540"/>
            <a:ext cx="118872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73" descr="Pictur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3541" y="6657340"/>
            <a:ext cx="118872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74" descr="Pictur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45440" y="6762751"/>
            <a:ext cx="158496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8" name="Rectangle 76"/>
          <p:cNvSpPr>
            <a:spLocks noChangeArrowheads="1"/>
          </p:cNvSpPr>
          <p:nvPr/>
        </p:nvSpPr>
        <p:spPr bwMode="auto">
          <a:xfrm>
            <a:off x="975360" y="622936"/>
            <a:ext cx="1598007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u="sng">
                <a:solidFill>
                  <a:srgbClr val="FF0000"/>
                </a:solidFill>
                <a:latin typeface="Times New Roman" pitchFamily="18" charset="0"/>
              </a:rPr>
              <a:t>Toán:</a:t>
            </a:r>
          </a:p>
        </p:txBody>
      </p:sp>
      <p:sp>
        <p:nvSpPr>
          <p:cNvPr id="9259" name="Text Box 77"/>
          <p:cNvSpPr txBox="1">
            <a:spLocks noChangeArrowheads="1"/>
          </p:cNvSpPr>
          <p:nvPr/>
        </p:nvSpPr>
        <p:spPr bwMode="auto">
          <a:xfrm>
            <a:off x="3048000" y="731520"/>
            <a:ext cx="10241280" cy="548640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"/>
              </a:spcBef>
            </a:pPr>
            <a:r>
              <a:rPr lang="en-US" sz="34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PHÉP TRỪ TRONG PHẠM VI 4</a:t>
            </a:r>
          </a:p>
        </p:txBody>
      </p:sp>
      <p:sp>
        <p:nvSpPr>
          <p:cNvPr id="9260" name="Text Box 65"/>
          <p:cNvSpPr txBox="1">
            <a:spLocks noChangeArrowheads="1"/>
          </p:cNvSpPr>
          <p:nvPr/>
        </p:nvSpPr>
        <p:spPr bwMode="auto">
          <a:xfrm>
            <a:off x="789941" y="139066"/>
            <a:ext cx="1353312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</a:t>
            </a:r>
            <a:r>
              <a:rPr lang="en-US" sz="4000" b="1" smtClean="0">
                <a:latin typeface="Times New Roman" pitchFamily="18" charset="0"/>
              </a:rPr>
              <a:t>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5512E-6 L 0.13316 4.55512E-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2.23943E-6 L 0.13768 -0.0007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5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55512E-6 L -3.33333E-6 4.55512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2.23943E-6 L 0.00434 -0.000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5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15677 -0.008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-44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1434 -0.0162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0876E-6 L -3.33333E-6 -2.30876E-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1181E-7 L 0 -7.1181E-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3" grpId="1" animBg="1"/>
      <p:bldP spid="35843" grpId="2" animBg="1"/>
      <p:bldP spid="35862" grpId="0"/>
      <p:bldP spid="35863" grpId="0"/>
      <p:bldP spid="35864" grpId="0"/>
      <p:bldP spid="35865" grpId="0"/>
      <p:bldP spid="35866" grpId="0"/>
      <p:bldP spid="35885" grpId="0"/>
      <p:bldP spid="35886" grpId="0"/>
      <p:bldP spid="35887" grpId="0"/>
      <p:bldP spid="35888" grpId="0"/>
      <p:bldP spid="35889" grpId="0"/>
      <p:bldP spid="35890" grpId="0"/>
      <p:bldP spid="35891" grpId="0"/>
      <p:bldP spid="35892" grpId="0"/>
      <p:bldP spid="35893" grpId="0"/>
      <p:bldP spid="35894" grpId="0"/>
      <p:bldP spid="35895" grpId="0"/>
      <p:bldP spid="35896" grpId="0"/>
      <p:bldP spid="35897" grpId="0"/>
      <p:bldP spid="35898" grpId="0"/>
      <p:bldP spid="358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97280" y="2468880"/>
            <a:ext cx="5364480" cy="32004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2072640" y="5303520"/>
            <a:ext cx="1097280" cy="1947130"/>
            <a:chOff x="912" y="2784"/>
            <a:chExt cx="432" cy="1581"/>
          </a:xfrm>
        </p:grpSpPr>
        <p:sp>
          <p:nvSpPr>
            <p:cNvPr id="10287" name="Line 4"/>
            <p:cNvSpPr>
              <a:spLocks noChangeShapeType="1"/>
            </p:cNvSpPr>
            <p:nvPr/>
          </p:nvSpPr>
          <p:spPr bwMode="auto">
            <a:xfrm>
              <a:off x="1152" y="2784"/>
              <a:ext cx="0" cy="72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Text Box 5"/>
            <p:cNvSpPr txBox="1">
              <a:spLocks noChangeArrowheads="1"/>
            </p:cNvSpPr>
            <p:nvPr/>
          </p:nvSpPr>
          <p:spPr bwMode="auto">
            <a:xfrm>
              <a:off x="912" y="3503"/>
              <a:ext cx="432" cy="8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63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4632960" y="5120641"/>
            <a:ext cx="1097280" cy="2186901"/>
            <a:chOff x="2172" y="2496"/>
            <a:chExt cx="432" cy="1957"/>
          </a:xfrm>
        </p:grpSpPr>
        <p:sp>
          <p:nvSpPr>
            <p:cNvPr id="10285" name="Line 7"/>
            <p:cNvSpPr>
              <a:spLocks noChangeShapeType="1"/>
            </p:cNvSpPr>
            <p:nvPr/>
          </p:nvSpPr>
          <p:spPr bwMode="auto">
            <a:xfrm>
              <a:off x="2400" y="2496"/>
              <a:ext cx="0" cy="100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Text Box 8"/>
            <p:cNvSpPr txBox="1">
              <a:spLocks noChangeArrowheads="1"/>
            </p:cNvSpPr>
            <p:nvPr/>
          </p:nvSpPr>
          <p:spPr bwMode="auto">
            <a:xfrm>
              <a:off x="2172" y="3503"/>
              <a:ext cx="432" cy="9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63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413760" y="5669281"/>
            <a:ext cx="1097280" cy="2271708"/>
            <a:chOff x="912" y="2784"/>
            <a:chExt cx="432" cy="1351"/>
          </a:xfrm>
        </p:grpSpPr>
        <p:sp>
          <p:nvSpPr>
            <p:cNvPr id="10283" name="Line 10"/>
            <p:cNvSpPr>
              <a:spLocks noChangeShapeType="1"/>
            </p:cNvSpPr>
            <p:nvPr/>
          </p:nvSpPr>
          <p:spPr bwMode="auto">
            <a:xfrm>
              <a:off x="1152" y="2784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Text Box 11"/>
            <p:cNvSpPr txBox="1">
              <a:spLocks noChangeArrowheads="1"/>
            </p:cNvSpPr>
            <p:nvPr/>
          </p:nvSpPr>
          <p:spPr bwMode="auto">
            <a:xfrm>
              <a:off x="912" y="3504"/>
              <a:ext cx="432" cy="63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7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63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8696960" y="2743200"/>
            <a:ext cx="5080000" cy="914400"/>
            <a:chOff x="2928" y="2880"/>
            <a:chExt cx="2400" cy="480"/>
          </a:xfrm>
        </p:grpSpPr>
        <p:sp>
          <p:nvSpPr>
            <p:cNvPr id="10278" name="Rectangle 13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F66FF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0279" name="Line 14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15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16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17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8686800" y="4297680"/>
            <a:ext cx="5080000" cy="914400"/>
            <a:chOff x="2928" y="2880"/>
            <a:chExt cx="2400" cy="480"/>
          </a:xfrm>
        </p:grpSpPr>
        <p:sp>
          <p:nvSpPr>
            <p:cNvPr id="10273" name="Rectangle 19"/>
            <p:cNvSpPr>
              <a:spLocks noChangeArrowheads="1"/>
            </p:cNvSpPr>
            <p:nvPr/>
          </p:nvSpPr>
          <p:spPr bwMode="auto">
            <a:xfrm>
              <a:off x="2928" y="2880"/>
              <a:ext cx="2400" cy="480"/>
            </a:xfrm>
            <a:prstGeom prst="rect">
              <a:avLst/>
            </a:prstGeom>
            <a:solidFill>
              <a:srgbClr val="FF66FF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0274" name="Line 20"/>
            <p:cNvSpPr>
              <a:spLocks noChangeShapeType="1"/>
            </p:cNvSpPr>
            <p:nvPr/>
          </p:nvSpPr>
          <p:spPr bwMode="auto">
            <a:xfrm>
              <a:off x="34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21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22"/>
            <p:cNvSpPr>
              <a:spLocks noChangeShapeType="1"/>
            </p:cNvSpPr>
            <p:nvPr/>
          </p:nvSpPr>
          <p:spPr bwMode="auto">
            <a:xfrm>
              <a:off x="436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23"/>
            <p:cNvSpPr>
              <a:spLocks noChangeShapeType="1"/>
            </p:cNvSpPr>
            <p:nvPr/>
          </p:nvSpPr>
          <p:spPr bwMode="auto">
            <a:xfrm>
              <a:off x="48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8900160" y="274320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9784080" y="274320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0881360" y="274320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1856720" y="274320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2832080" y="274320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8900160" y="42976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9906000" y="420624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10881360" y="42976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1856720" y="42976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12832080" y="4297680"/>
            <a:ext cx="609600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300" b="1">
                <a:solidFill>
                  <a:srgbClr val="3333FF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38946" name="Group 34"/>
          <p:cNvGrpSpPr>
            <a:grpSpLocks/>
          </p:cNvGrpSpPr>
          <p:nvPr/>
        </p:nvGrpSpPr>
        <p:grpSpPr bwMode="auto">
          <a:xfrm>
            <a:off x="4267200" y="3017520"/>
            <a:ext cx="1828800" cy="2377440"/>
            <a:chOff x="2016" y="1248"/>
            <a:chExt cx="720" cy="1248"/>
          </a:xfrm>
        </p:grpSpPr>
        <p:sp>
          <p:nvSpPr>
            <p:cNvPr id="10270" name="Oval 35"/>
            <p:cNvSpPr>
              <a:spLocks noChangeArrowheads="1"/>
            </p:cNvSpPr>
            <p:nvPr/>
          </p:nvSpPr>
          <p:spPr bwMode="auto">
            <a:xfrm>
              <a:off x="2016" y="1248"/>
              <a:ext cx="720" cy="1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0271" name="Oval 36"/>
            <p:cNvSpPr>
              <a:spLocks noChangeArrowheads="1"/>
            </p:cNvSpPr>
            <p:nvPr/>
          </p:nvSpPr>
          <p:spPr bwMode="auto">
            <a:xfrm>
              <a:off x="2208" y="1440"/>
              <a:ext cx="336" cy="33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0272" name="Oval 37"/>
            <p:cNvSpPr>
              <a:spLocks noChangeArrowheads="1"/>
            </p:cNvSpPr>
            <p:nvPr/>
          </p:nvSpPr>
          <p:spPr bwMode="auto">
            <a:xfrm>
              <a:off x="2208" y="1968"/>
              <a:ext cx="336" cy="33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8950" name="Group 38"/>
          <p:cNvGrpSpPr>
            <a:grpSpLocks/>
          </p:cNvGrpSpPr>
          <p:nvPr/>
        </p:nvGrpSpPr>
        <p:grpSpPr bwMode="auto">
          <a:xfrm>
            <a:off x="1706880" y="2926080"/>
            <a:ext cx="1828800" cy="2377440"/>
            <a:chOff x="2016" y="1248"/>
            <a:chExt cx="720" cy="1248"/>
          </a:xfrm>
        </p:grpSpPr>
        <p:sp>
          <p:nvSpPr>
            <p:cNvPr id="10267" name="Oval 39"/>
            <p:cNvSpPr>
              <a:spLocks noChangeArrowheads="1"/>
            </p:cNvSpPr>
            <p:nvPr/>
          </p:nvSpPr>
          <p:spPr bwMode="auto">
            <a:xfrm>
              <a:off x="2016" y="1248"/>
              <a:ext cx="720" cy="12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0268" name="Oval 40"/>
            <p:cNvSpPr>
              <a:spLocks noChangeArrowheads="1"/>
            </p:cNvSpPr>
            <p:nvPr/>
          </p:nvSpPr>
          <p:spPr bwMode="auto">
            <a:xfrm>
              <a:off x="2208" y="1440"/>
              <a:ext cx="336" cy="33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0269" name="Oval 41"/>
            <p:cNvSpPr>
              <a:spLocks noChangeArrowheads="1"/>
            </p:cNvSpPr>
            <p:nvPr/>
          </p:nvSpPr>
          <p:spPr bwMode="auto">
            <a:xfrm>
              <a:off x="2208" y="1968"/>
              <a:ext cx="336" cy="33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graphicFrame>
        <p:nvGraphicFramePr>
          <p:cNvPr id="38954" name="Object 42"/>
          <p:cNvGraphicFramePr>
            <a:graphicFrameLocks noChangeAspect="1"/>
          </p:cNvGraphicFramePr>
          <p:nvPr/>
        </p:nvGraphicFramePr>
        <p:xfrm>
          <a:off x="12766041" y="2743200"/>
          <a:ext cx="10109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3" imgW="475013" imgH="592853" progId="MS_ClipArt_Gallery.5">
                  <p:embed/>
                </p:oleObj>
              </mc:Choice>
              <mc:Fallback>
                <p:oleObj name="Clip" r:id="rId3" imgW="475013" imgH="5928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6041" y="2743200"/>
                        <a:ext cx="101092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5" name="Object 43"/>
          <p:cNvGraphicFramePr>
            <a:graphicFrameLocks noChangeAspect="1"/>
          </p:cNvGraphicFramePr>
          <p:nvPr/>
        </p:nvGraphicFramePr>
        <p:xfrm>
          <a:off x="12766041" y="4297680"/>
          <a:ext cx="10109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5" imgW="475013" imgH="592853" progId="MS_ClipArt_Gallery.5">
                  <p:embed/>
                </p:oleObj>
              </mc:Choice>
              <mc:Fallback>
                <p:oleObj name="Clip" r:id="rId5" imgW="475013" imgH="5928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6041" y="4297680"/>
                        <a:ext cx="101092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Rectangle 45"/>
          <p:cNvSpPr>
            <a:spLocks noChangeArrowheads="1"/>
          </p:cNvSpPr>
          <p:nvPr/>
        </p:nvSpPr>
        <p:spPr bwMode="auto">
          <a:xfrm>
            <a:off x="975360" y="622936"/>
            <a:ext cx="1598007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u="sng">
                <a:solidFill>
                  <a:srgbClr val="FF0000"/>
                </a:solidFill>
                <a:latin typeface="Times New Roman" pitchFamily="18" charset="0"/>
              </a:rPr>
              <a:t>Toán:</a:t>
            </a:r>
          </a:p>
        </p:txBody>
      </p:sp>
      <p:sp>
        <p:nvSpPr>
          <p:cNvPr id="10263" name="Text Box 46"/>
          <p:cNvSpPr txBox="1">
            <a:spLocks noChangeArrowheads="1"/>
          </p:cNvSpPr>
          <p:nvPr/>
        </p:nvSpPr>
        <p:spPr bwMode="auto">
          <a:xfrm>
            <a:off x="3048000" y="731520"/>
            <a:ext cx="10241280" cy="548640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"/>
              </a:spcBef>
            </a:pPr>
            <a:r>
              <a:rPr lang="en-US" sz="34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PHÉP TRỪ TRONG PHẠM VI 4</a:t>
            </a:r>
          </a:p>
        </p:txBody>
      </p:sp>
      <p:pic>
        <p:nvPicPr>
          <p:cNvPr id="10264" name="Picture 47" descr="4b9bb1db_0c0a585f_flower011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6707506"/>
            <a:ext cx="5242560" cy="15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8" descr="878031oq6iuoir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7901" cy="24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Text Box 65"/>
          <p:cNvSpPr txBox="1">
            <a:spLocks noChangeArrowheads="1"/>
          </p:cNvSpPr>
          <p:nvPr/>
        </p:nvSpPr>
        <p:spPr bwMode="auto">
          <a:xfrm>
            <a:off x="789941" y="139066"/>
            <a:ext cx="1353312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6163 -0.000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6163 -0.0053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4" grpId="1" animBg="1"/>
      <p:bldP spid="38914" grpId="2" animBg="1"/>
      <p:bldP spid="38936" grpId="0"/>
      <p:bldP spid="38937" grpId="0"/>
      <p:bldP spid="38938" grpId="0"/>
      <p:bldP spid="38939" grpId="0"/>
      <p:bldP spid="38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2702095" y="3712273"/>
            <a:ext cx="3657600" cy="972693"/>
            <a:chOff x="1248" y="3600"/>
            <a:chExt cx="2138" cy="69"/>
          </a:xfrm>
        </p:grpSpPr>
        <p:sp>
          <p:nvSpPr>
            <p:cNvPr id="14404" name="Text Box 10"/>
            <p:cNvSpPr txBox="1">
              <a:spLocks noChangeArrowheads="1"/>
            </p:cNvSpPr>
            <p:nvPr/>
          </p:nvSpPr>
          <p:spPr bwMode="auto">
            <a:xfrm>
              <a:off x="1248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4405" name="Text Box 11"/>
            <p:cNvSpPr txBox="1">
              <a:spLocks noChangeArrowheads="1"/>
            </p:cNvSpPr>
            <p:nvPr/>
          </p:nvSpPr>
          <p:spPr bwMode="auto">
            <a:xfrm>
              <a:off x="1679" y="3600"/>
              <a:ext cx="409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4406" name="Text Box 12"/>
            <p:cNvSpPr txBox="1">
              <a:spLocks noChangeArrowheads="1"/>
            </p:cNvSpPr>
            <p:nvPr/>
          </p:nvSpPr>
          <p:spPr bwMode="auto">
            <a:xfrm>
              <a:off x="2112" y="3600"/>
              <a:ext cx="410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07" name="Text Box 13"/>
            <p:cNvSpPr txBox="1">
              <a:spLocks noChangeArrowheads="1"/>
            </p:cNvSpPr>
            <p:nvPr/>
          </p:nvSpPr>
          <p:spPr bwMode="auto">
            <a:xfrm>
              <a:off x="2544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4408" name="Text Box 14"/>
            <p:cNvSpPr txBox="1">
              <a:spLocks noChangeArrowheads="1"/>
            </p:cNvSpPr>
            <p:nvPr/>
          </p:nvSpPr>
          <p:spPr bwMode="auto">
            <a:xfrm>
              <a:off x="2975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39" name="Group 15"/>
          <p:cNvGrpSpPr>
            <a:grpSpLocks/>
          </p:cNvGrpSpPr>
          <p:nvPr/>
        </p:nvGrpSpPr>
        <p:grpSpPr bwMode="auto">
          <a:xfrm>
            <a:off x="2702095" y="5005767"/>
            <a:ext cx="3657600" cy="972693"/>
            <a:chOff x="1248" y="3600"/>
            <a:chExt cx="2138" cy="69"/>
          </a:xfrm>
        </p:grpSpPr>
        <p:sp>
          <p:nvSpPr>
            <p:cNvPr id="14399" name="Text Box 16"/>
            <p:cNvSpPr txBox="1">
              <a:spLocks noChangeArrowheads="1"/>
            </p:cNvSpPr>
            <p:nvPr/>
          </p:nvSpPr>
          <p:spPr bwMode="auto">
            <a:xfrm>
              <a:off x="1248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4400" name="Text Box 17"/>
            <p:cNvSpPr txBox="1">
              <a:spLocks noChangeArrowheads="1"/>
            </p:cNvSpPr>
            <p:nvPr/>
          </p:nvSpPr>
          <p:spPr bwMode="auto">
            <a:xfrm>
              <a:off x="1679" y="3600"/>
              <a:ext cx="409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4401" name="Text Box 18"/>
            <p:cNvSpPr txBox="1">
              <a:spLocks noChangeArrowheads="1"/>
            </p:cNvSpPr>
            <p:nvPr/>
          </p:nvSpPr>
          <p:spPr bwMode="auto">
            <a:xfrm>
              <a:off x="2112" y="3600"/>
              <a:ext cx="410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02" name="Text Box 19"/>
            <p:cNvSpPr txBox="1">
              <a:spLocks noChangeArrowheads="1"/>
            </p:cNvSpPr>
            <p:nvPr/>
          </p:nvSpPr>
          <p:spPr bwMode="auto">
            <a:xfrm>
              <a:off x="2544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4403" name="Text Box 20"/>
            <p:cNvSpPr txBox="1">
              <a:spLocks noChangeArrowheads="1"/>
            </p:cNvSpPr>
            <p:nvPr/>
          </p:nvSpPr>
          <p:spPr bwMode="auto">
            <a:xfrm>
              <a:off x="2975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0" name="Group 21"/>
          <p:cNvGrpSpPr>
            <a:grpSpLocks/>
          </p:cNvGrpSpPr>
          <p:nvPr/>
        </p:nvGrpSpPr>
        <p:grpSpPr bwMode="auto">
          <a:xfrm>
            <a:off x="2702095" y="6442710"/>
            <a:ext cx="3657600" cy="972693"/>
            <a:chOff x="1248" y="3600"/>
            <a:chExt cx="2138" cy="69"/>
          </a:xfrm>
        </p:grpSpPr>
        <p:sp>
          <p:nvSpPr>
            <p:cNvPr id="14394" name="Text Box 22"/>
            <p:cNvSpPr txBox="1">
              <a:spLocks noChangeArrowheads="1"/>
            </p:cNvSpPr>
            <p:nvPr/>
          </p:nvSpPr>
          <p:spPr bwMode="auto">
            <a:xfrm>
              <a:off x="1248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4395" name="Text Box 23"/>
            <p:cNvSpPr txBox="1">
              <a:spLocks noChangeArrowheads="1"/>
            </p:cNvSpPr>
            <p:nvPr/>
          </p:nvSpPr>
          <p:spPr bwMode="auto">
            <a:xfrm>
              <a:off x="1679" y="3600"/>
              <a:ext cx="409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4396" name="Text Box 24"/>
            <p:cNvSpPr txBox="1">
              <a:spLocks noChangeArrowheads="1"/>
            </p:cNvSpPr>
            <p:nvPr/>
          </p:nvSpPr>
          <p:spPr bwMode="auto">
            <a:xfrm>
              <a:off x="2112" y="3600"/>
              <a:ext cx="410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397" name="Text Box 25"/>
            <p:cNvSpPr txBox="1">
              <a:spLocks noChangeArrowheads="1"/>
            </p:cNvSpPr>
            <p:nvPr/>
          </p:nvSpPr>
          <p:spPr bwMode="auto">
            <a:xfrm>
              <a:off x="2544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4398" name="Text Box 26"/>
            <p:cNvSpPr txBox="1">
              <a:spLocks noChangeArrowheads="1"/>
            </p:cNvSpPr>
            <p:nvPr/>
          </p:nvSpPr>
          <p:spPr bwMode="auto">
            <a:xfrm>
              <a:off x="2975" y="3600"/>
              <a:ext cx="411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1" name="Text Box 27"/>
          <p:cNvSpPr txBox="1">
            <a:spLocks noChangeArrowheads="1"/>
          </p:cNvSpPr>
          <p:nvPr/>
        </p:nvSpPr>
        <p:spPr bwMode="auto">
          <a:xfrm>
            <a:off x="7747000" y="3777616"/>
            <a:ext cx="680720" cy="10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7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5516880" y="3787140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57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5607855" y="5093970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57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5611550" y="6516830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57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9946175" y="3855370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57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7747000" y="5071111"/>
            <a:ext cx="680720" cy="10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7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>
            <a:off x="9829800" y="5198741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57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6987076" y="3777616"/>
            <a:ext cx="2821939" cy="3726179"/>
            <a:chOff x="1926" y="1709"/>
            <a:chExt cx="1111" cy="1956"/>
          </a:xfrm>
        </p:grpSpPr>
        <p:sp>
          <p:nvSpPr>
            <p:cNvPr id="14382" name="Text Box 35"/>
            <p:cNvSpPr txBox="1">
              <a:spLocks noChangeArrowheads="1"/>
            </p:cNvSpPr>
            <p:nvPr/>
          </p:nvSpPr>
          <p:spPr bwMode="auto">
            <a:xfrm>
              <a:off x="1926" y="1709"/>
              <a:ext cx="268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 smtClean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383" name="Text Box 36"/>
            <p:cNvSpPr txBox="1">
              <a:spLocks noChangeArrowheads="1"/>
            </p:cNvSpPr>
            <p:nvPr/>
          </p:nvSpPr>
          <p:spPr bwMode="auto">
            <a:xfrm>
              <a:off x="2207" y="1709"/>
              <a:ext cx="267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 smtClean="0">
                  <a:solidFill>
                    <a:srgbClr val="0000FF"/>
                  </a:solidFill>
                </a:rPr>
                <a:t>-</a:t>
              </a:r>
              <a:endParaRPr lang="en-US" sz="5700" b="1">
                <a:solidFill>
                  <a:srgbClr val="0000FF"/>
                </a:solidFill>
              </a:endParaRPr>
            </a:p>
          </p:txBody>
        </p:sp>
        <p:sp>
          <p:nvSpPr>
            <p:cNvPr id="14384" name="Text Box 37"/>
            <p:cNvSpPr txBox="1">
              <a:spLocks noChangeArrowheads="1"/>
            </p:cNvSpPr>
            <p:nvPr/>
          </p:nvSpPr>
          <p:spPr bwMode="auto">
            <a:xfrm>
              <a:off x="2489" y="1709"/>
              <a:ext cx="266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385" name="Text Box 38"/>
            <p:cNvSpPr txBox="1">
              <a:spLocks noChangeArrowheads="1"/>
            </p:cNvSpPr>
            <p:nvPr/>
          </p:nvSpPr>
          <p:spPr bwMode="auto">
            <a:xfrm>
              <a:off x="2770" y="1709"/>
              <a:ext cx="267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4386" name="Text Box 39"/>
            <p:cNvSpPr txBox="1">
              <a:spLocks noChangeArrowheads="1"/>
            </p:cNvSpPr>
            <p:nvPr/>
          </p:nvSpPr>
          <p:spPr bwMode="auto">
            <a:xfrm>
              <a:off x="1926" y="2388"/>
              <a:ext cx="268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 smtClean="0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387" name="Text Box 40"/>
            <p:cNvSpPr txBox="1">
              <a:spLocks noChangeArrowheads="1"/>
            </p:cNvSpPr>
            <p:nvPr/>
          </p:nvSpPr>
          <p:spPr bwMode="auto">
            <a:xfrm>
              <a:off x="2207" y="2388"/>
              <a:ext cx="267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4388" name="Text Box 41"/>
            <p:cNvSpPr txBox="1">
              <a:spLocks noChangeArrowheads="1"/>
            </p:cNvSpPr>
            <p:nvPr/>
          </p:nvSpPr>
          <p:spPr bwMode="auto">
            <a:xfrm>
              <a:off x="2489" y="2388"/>
              <a:ext cx="266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389" name="Text Box 42"/>
            <p:cNvSpPr txBox="1">
              <a:spLocks noChangeArrowheads="1"/>
            </p:cNvSpPr>
            <p:nvPr/>
          </p:nvSpPr>
          <p:spPr bwMode="auto">
            <a:xfrm>
              <a:off x="2770" y="2388"/>
              <a:ext cx="267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4390" name="Text Box 43"/>
            <p:cNvSpPr txBox="1">
              <a:spLocks noChangeArrowheads="1"/>
            </p:cNvSpPr>
            <p:nvPr/>
          </p:nvSpPr>
          <p:spPr bwMode="auto">
            <a:xfrm>
              <a:off x="1926" y="3156"/>
              <a:ext cx="268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 smtClean="0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  <a:endParaRPr lang="en-US" sz="57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391" name="Text Box 44"/>
            <p:cNvSpPr txBox="1">
              <a:spLocks noChangeArrowheads="1"/>
            </p:cNvSpPr>
            <p:nvPr/>
          </p:nvSpPr>
          <p:spPr bwMode="auto">
            <a:xfrm>
              <a:off x="2207" y="3156"/>
              <a:ext cx="267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4392" name="Text Box 45"/>
            <p:cNvSpPr txBox="1">
              <a:spLocks noChangeArrowheads="1"/>
            </p:cNvSpPr>
            <p:nvPr/>
          </p:nvSpPr>
          <p:spPr bwMode="auto">
            <a:xfrm>
              <a:off x="2489" y="3156"/>
              <a:ext cx="266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393" name="Text Box 46"/>
            <p:cNvSpPr txBox="1">
              <a:spLocks noChangeArrowheads="1"/>
            </p:cNvSpPr>
            <p:nvPr/>
          </p:nvSpPr>
          <p:spPr bwMode="auto">
            <a:xfrm>
              <a:off x="2770" y="3156"/>
              <a:ext cx="267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1">
                  <a:solidFill>
                    <a:srgbClr val="0000FF"/>
                  </a:solidFill>
                </a:rPr>
                <a:t>=</a:t>
              </a:r>
            </a:p>
          </p:txBody>
        </p:sp>
      </p:grpSp>
      <p:sp>
        <p:nvSpPr>
          <p:cNvPr id="14349" name="Text Box 47"/>
          <p:cNvSpPr txBox="1">
            <a:spLocks noChangeArrowheads="1"/>
          </p:cNvSpPr>
          <p:nvPr/>
        </p:nvSpPr>
        <p:spPr bwMode="auto">
          <a:xfrm>
            <a:off x="9839495" y="6534151"/>
            <a:ext cx="680720" cy="10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7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8112" name="Rectangle 48"/>
          <p:cNvSpPr>
            <a:spLocks noChangeArrowheads="1"/>
          </p:cNvSpPr>
          <p:nvPr/>
        </p:nvSpPr>
        <p:spPr bwMode="auto">
          <a:xfrm>
            <a:off x="9738325" y="6601690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en-US" sz="5700" b="1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55" name="Text Box 65"/>
          <p:cNvSpPr txBox="1">
            <a:spLocks noChangeArrowheads="1"/>
          </p:cNvSpPr>
          <p:nvPr/>
        </p:nvSpPr>
        <p:spPr bwMode="auto">
          <a:xfrm>
            <a:off x="1407160" y="556260"/>
            <a:ext cx="13533120" cy="20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</a:rPr>
              <a:t>Thứ tư </a:t>
            </a:r>
            <a:r>
              <a:rPr lang="en-US" sz="4000" b="1">
                <a:latin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</a:rPr>
              <a:t>13 </a:t>
            </a:r>
            <a:r>
              <a:rPr lang="en-US" sz="4000" b="1">
                <a:latin typeface="Times New Roman" pitchFamily="18" charset="0"/>
              </a:rPr>
              <a:t>tháng </a:t>
            </a:r>
            <a:r>
              <a:rPr lang="en-US" sz="4000" b="1" smtClean="0">
                <a:latin typeface="Times New Roman" pitchFamily="18" charset="0"/>
              </a:rPr>
              <a:t>11 </a:t>
            </a:r>
            <a:r>
              <a:rPr lang="en-US" sz="4000" b="1">
                <a:latin typeface="Times New Roman" pitchFamily="18" charset="0"/>
              </a:rPr>
              <a:t>năm </a:t>
            </a:r>
            <a:r>
              <a:rPr lang="en-US" sz="4000" b="1" smtClean="0">
                <a:latin typeface="Times New Roman" pitchFamily="18" charset="0"/>
              </a:rPr>
              <a:t>2019</a:t>
            </a:r>
            <a:endParaRPr lang="en-US" sz="4000" b="1">
              <a:latin typeface="Times New Roman" pitchFamily="18" charset="0"/>
            </a:endParaRPr>
          </a:p>
          <a:p>
            <a:pPr algn="ctr" eaLnBrk="1" hangingPunct="1"/>
            <a:r>
              <a:rPr lang="en-US" sz="4000" b="1" u="sng">
                <a:latin typeface="Times New Roman" pitchFamily="18" charset="0"/>
              </a:rPr>
              <a:t>Toán</a:t>
            </a:r>
            <a:r>
              <a:rPr lang="en-US" sz="4000" b="1"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4600" b="1">
                <a:solidFill>
                  <a:srgbClr val="FF3300"/>
                </a:solidFill>
                <a:latin typeface="Times New Roman" pitchFamily="18" charset="0"/>
              </a:rPr>
              <a:t>Phép trừ trong phạm vi 4</a:t>
            </a:r>
          </a:p>
        </p:txBody>
      </p:sp>
      <p:pic>
        <p:nvPicPr>
          <p:cNvPr id="75" name="Picture 50" descr="E:\Tai lieu giao an dien tu\Anh dong\Flower-06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74" y="3726604"/>
            <a:ext cx="1610360" cy="10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0" descr="E:\Tai lieu giao an dien tu\Anh dong\Flower-06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16" y="5021512"/>
            <a:ext cx="1610360" cy="103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0" descr="E:\Tai lieu giao an dien tu\Anh dong\Flower-06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0" y="6418356"/>
            <a:ext cx="1717040" cy="10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0" descr="E:\Tai lieu giao an dien tu\Anh dong\Flower-06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79" y="3675316"/>
            <a:ext cx="156972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0" descr="E:\Tai lieu giao an dien tu\Anh dong\Flower-06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25" y="5021512"/>
            <a:ext cx="1737360" cy="11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0" descr="E:\Tai lieu giao an dien tu\Anh dong\Flower-06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15" y="6460266"/>
            <a:ext cx="1724659" cy="111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Oval 35"/>
          <p:cNvSpPr>
            <a:spLocks noChangeArrowheads="1"/>
          </p:cNvSpPr>
          <p:nvPr/>
        </p:nvSpPr>
        <p:spPr bwMode="auto">
          <a:xfrm>
            <a:off x="977902" y="2646046"/>
            <a:ext cx="126492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4366" name="Text Box 36"/>
          <p:cNvSpPr txBox="1">
            <a:spLocks noChangeArrowheads="1"/>
          </p:cNvSpPr>
          <p:nvPr/>
        </p:nvSpPr>
        <p:spPr bwMode="auto">
          <a:xfrm>
            <a:off x="2702560" y="2676526"/>
            <a:ext cx="2298701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600" b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460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367" name="Text Box 37"/>
          <p:cNvSpPr txBox="1">
            <a:spLocks noChangeArrowheads="1"/>
          </p:cNvSpPr>
          <p:nvPr/>
        </p:nvSpPr>
        <p:spPr bwMode="auto">
          <a:xfrm>
            <a:off x="1209041" y="2809876"/>
            <a:ext cx="574040" cy="91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1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368" name="AutoShape 38"/>
          <p:cNvSpPr>
            <a:spLocks noChangeArrowheads="1"/>
          </p:cNvSpPr>
          <p:nvPr/>
        </p:nvSpPr>
        <p:spPr bwMode="auto">
          <a:xfrm rot="2165725">
            <a:off x="1783080" y="3305176"/>
            <a:ext cx="680720" cy="91440"/>
          </a:xfrm>
          <a:prstGeom prst="homePlate">
            <a:avLst>
              <a:gd name="adj" fmla="val 14803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4369" name="Oval 39"/>
          <p:cNvSpPr>
            <a:spLocks noChangeArrowheads="1"/>
          </p:cNvSpPr>
          <p:nvPr/>
        </p:nvSpPr>
        <p:spPr bwMode="auto">
          <a:xfrm rot="2345631">
            <a:off x="1752600" y="3299460"/>
            <a:ext cx="619760" cy="8953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8092" grpId="0"/>
      <p:bldP spid="88093" grpId="0"/>
      <p:bldP spid="88094" grpId="0"/>
      <p:bldP spid="88095" grpId="0"/>
      <p:bldP spid="88097" grpId="0"/>
      <p:bldP spid="88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484</Words>
  <Application>Microsoft Office PowerPoint</Application>
  <PresentationFormat>Custom</PresentationFormat>
  <Paragraphs>229</Paragraphs>
  <Slides>17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17</cp:revision>
  <dcterms:created xsi:type="dcterms:W3CDTF">2019-11-12T13:52:51Z</dcterms:created>
  <dcterms:modified xsi:type="dcterms:W3CDTF">2019-11-12T14:41:28Z</dcterms:modified>
</cp:coreProperties>
</file>