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80" autoAdjust="0"/>
  </p:normalViewPr>
  <p:slideViewPr>
    <p:cSldViewPr>
      <p:cViewPr>
        <p:scale>
          <a:sx n="70" d="100"/>
          <a:sy n="70" d="100"/>
        </p:scale>
        <p:origin x="-82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3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7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1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4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2970-F947-455E-8EDD-30D1DCB1295E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06DA5-4F33-411A-8334-831F98DD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8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13" Type="http://schemas.openxmlformats.org/officeDocument/2006/relationships/image" Target="../media/image8.gif"/><Relationship Id="rId3" Type="http://schemas.openxmlformats.org/officeDocument/2006/relationships/audio" Target="../media/audio2.wav"/><Relationship Id="rId7" Type="http://schemas.openxmlformats.org/officeDocument/2006/relationships/image" Target="../media/image14.png"/><Relationship Id="rId12" Type="http://schemas.openxmlformats.org/officeDocument/2006/relationships/image" Target="../media/image1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11" Type="http://schemas.openxmlformats.org/officeDocument/2006/relationships/image" Target="../media/image18.gif"/><Relationship Id="rId5" Type="http://schemas.openxmlformats.org/officeDocument/2006/relationships/image" Target="../media/image12.gif"/><Relationship Id="rId10" Type="http://schemas.openxmlformats.org/officeDocument/2006/relationships/image" Target="../media/image17.gif"/><Relationship Id="rId4" Type="http://schemas.openxmlformats.org/officeDocument/2006/relationships/image" Target="../media/image11.png"/><Relationship Id="rId9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RNRC4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5588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 descr="CRNRC4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525" y="9525"/>
            <a:ext cx="14065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9" descr="CRNRC40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538" y="5688013"/>
            <a:ext cx="1541462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CRNRC40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5838"/>
            <a:ext cx="1371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Bauernba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4008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0" descr="Gach chan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52600" y="1517650"/>
            <a:ext cx="5867400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WordArt 11"/>
          <p:cNvSpPr>
            <a:spLocks noChangeArrowheads="1" noChangeShapeType="1" noTextEdit="1"/>
          </p:cNvSpPr>
          <p:nvPr/>
        </p:nvSpPr>
        <p:spPr bwMode="auto">
          <a:xfrm>
            <a:off x="1752600" y="304800"/>
            <a:ext cx="5562600" cy="1219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 CÔ VỀ DỰ GIỜ</a:t>
            </a:r>
          </a:p>
        </p:txBody>
      </p:sp>
      <p:pic>
        <p:nvPicPr>
          <p:cNvPr id="2057" name="Picture 12" descr="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AutoShape 13"/>
          <p:cNvSpPr>
            <a:spLocks noChangeArrowheads="1"/>
          </p:cNvSpPr>
          <p:nvPr/>
        </p:nvSpPr>
        <p:spPr bwMode="auto">
          <a:xfrm>
            <a:off x="2819400" y="1676400"/>
            <a:ext cx="3657600" cy="10668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/>
              <a:t>LỚP 1D</a:t>
            </a:r>
          </a:p>
        </p:txBody>
      </p:sp>
      <p:pic>
        <p:nvPicPr>
          <p:cNvPr id="2059" name="Picture 15" descr="j0178293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0"/>
            <a:ext cx="1755775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AutoShape 16"/>
          <p:cNvSpPr>
            <a:spLocks noChangeArrowheads="1"/>
          </p:cNvSpPr>
          <p:nvPr/>
        </p:nvSpPr>
        <p:spPr bwMode="auto">
          <a:xfrm>
            <a:off x="609600" y="2895600"/>
            <a:ext cx="6858000" cy="2895600"/>
          </a:xfrm>
          <a:prstGeom prst="flowChartInternalStora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 err="1" smtClean="0"/>
              <a:t>Vần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/</a:t>
            </a:r>
            <a:r>
              <a:rPr lang="en-US" sz="3200" b="1" dirty="0" err="1" smtClean="0">
                <a:solidFill>
                  <a:srgbClr val="FF0000"/>
                </a:solidFill>
              </a:rPr>
              <a:t>ăn</a:t>
            </a:r>
            <a:r>
              <a:rPr lang="en-US" sz="3200" b="1" dirty="0" smtClean="0">
                <a:solidFill>
                  <a:srgbClr val="FF0000"/>
                </a:solidFill>
              </a:rPr>
              <a:t>/  </a:t>
            </a:r>
            <a:r>
              <a:rPr lang="en-US" sz="3200" b="1" dirty="0">
                <a:solidFill>
                  <a:srgbClr val="FF0000"/>
                </a:solidFill>
              </a:rPr>
              <a:t>( </a:t>
            </a:r>
            <a:r>
              <a:rPr lang="en-US" sz="3200" b="1" dirty="0" err="1">
                <a:solidFill>
                  <a:srgbClr val="FF0000"/>
                </a:solidFill>
              </a:rPr>
              <a:t>Tiết</a:t>
            </a:r>
            <a:r>
              <a:rPr lang="en-US" sz="3200" b="1" dirty="0">
                <a:solidFill>
                  <a:srgbClr val="FF0000"/>
                </a:solidFill>
              </a:rPr>
              <a:t> 1)</a:t>
            </a:r>
          </a:p>
          <a:p>
            <a:pPr algn="ctr"/>
            <a:endParaRPr lang="en-US" sz="3200" b="1" dirty="0">
              <a:solidFill>
                <a:srgbClr val="CC3300"/>
              </a:solidFill>
            </a:endParaRPr>
          </a:p>
          <a:p>
            <a:pPr algn="ctr"/>
            <a:r>
              <a:rPr lang="en-US" sz="3200" b="1" dirty="0">
                <a:solidFill>
                  <a:srgbClr val="CC3300"/>
                </a:solidFill>
              </a:rPr>
              <a:t>GV</a:t>
            </a:r>
            <a:r>
              <a:rPr lang="en-US" sz="3200" b="1" dirty="0"/>
              <a:t>: </a:t>
            </a:r>
            <a:r>
              <a:rPr lang="en-US" sz="3200" b="1" dirty="0">
                <a:solidFill>
                  <a:srgbClr val="009900"/>
                </a:solidFill>
              </a:rPr>
              <a:t>NGUYỄN THỊ MỸ LIÊN</a:t>
            </a:r>
          </a:p>
        </p:txBody>
      </p:sp>
    </p:spTree>
    <p:extLst>
      <p:ext uri="{BB962C8B-B14F-4D97-AF65-F5344CB8AC3E}">
        <p14:creationId xmlns:p14="http://schemas.microsoft.com/office/powerpoint/2010/main" val="20424703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828800" y="76200"/>
            <a:ext cx="655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Thứ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sáu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ngày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16 </a:t>
            </a:r>
            <a:r>
              <a:rPr lang="en-US" sz="3200" dirty="0" err="1">
                <a:latin typeface="Times New Roman" pitchFamily="18" charset="0"/>
              </a:rPr>
              <a:t>tháng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11 </a:t>
            </a:r>
            <a:r>
              <a:rPr lang="en-US" sz="3200" dirty="0" err="1">
                <a:latin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</a:rPr>
              <a:t> 2018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71600" y="700088"/>
            <a:ext cx="1981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Times New Roman" pitchFamily="18" charset="0"/>
              </a:rPr>
              <a:t>Tiếng Việt: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3333CC"/>
                </a:solidFill>
                <a:latin typeface="Times New Roman" pitchFamily="18" charset="0"/>
              </a:rPr>
              <a:t>Việc</a:t>
            </a:r>
            <a:r>
              <a:rPr lang="en-US" sz="2800" u="sng" dirty="0">
                <a:solidFill>
                  <a:srgbClr val="3333CC"/>
                </a:solidFill>
                <a:latin typeface="Times New Roman" pitchFamily="18" charset="0"/>
              </a:rPr>
              <a:t> 1:</a:t>
            </a:r>
          </a:p>
        </p:txBody>
      </p:sp>
      <p:sp>
        <p:nvSpPr>
          <p:cNvPr id="3077" name="Text Box 30"/>
          <p:cNvSpPr txBox="1">
            <a:spLocks noChangeArrowheads="1"/>
          </p:cNvSpPr>
          <p:nvPr/>
        </p:nvSpPr>
        <p:spPr bwMode="auto">
          <a:xfrm>
            <a:off x="3733800" y="609600"/>
            <a:ext cx="441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i="1" dirty="0" err="1" smtClean="0">
                <a:latin typeface="Times New Roman" pitchFamily="18" charset="0"/>
              </a:rPr>
              <a:t>Vần</a:t>
            </a:r>
            <a:r>
              <a:rPr lang="en-US" sz="3200" b="1" i="1" dirty="0" smtClean="0">
                <a:latin typeface="Times New Roman" pitchFamily="18" charset="0"/>
              </a:rPr>
              <a:t> /</a:t>
            </a:r>
            <a:r>
              <a:rPr lang="en-US" sz="3200" b="1" i="1" dirty="0" err="1" smtClean="0">
                <a:solidFill>
                  <a:srgbClr val="FF3300"/>
                </a:solidFill>
                <a:latin typeface="Times New Roman" pitchFamily="18" charset="0"/>
              </a:rPr>
              <a:t>ăn</a:t>
            </a:r>
            <a:r>
              <a:rPr lang="en-US" sz="3200" b="1" i="1" dirty="0" smtClean="0">
                <a:latin typeface="Times New Roman" pitchFamily="18" charset="0"/>
              </a:rPr>
              <a:t>/  </a:t>
            </a:r>
            <a:r>
              <a:rPr lang="en-US" sz="3200" b="1" i="1" dirty="0">
                <a:latin typeface="Times New Roman" pitchFamily="18" charset="0"/>
              </a:rPr>
              <a:t>( </a:t>
            </a:r>
            <a:r>
              <a:rPr lang="en-US" sz="3200" b="1" i="1" dirty="0" err="1">
                <a:latin typeface="Times New Roman" pitchFamily="18" charset="0"/>
              </a:rPr>
              <a:t>tiết</a:t>
            </a:r>
            <a:r>
              <a:rPr lang="en-US" sz="3200" b="1" i="1" dirty="0">
                <a:latin typeface="Times New Roman" pitchFamily="18" charset="0"/>
              </a:rPr>
              <a:t> 1)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843711"/>
              </p:ext>
            </p:extLst>
          </p:nvPr>
        </p:nvGraphicFramePr>
        <p:xfrm>
          <a:off x="2667000" y="1911683"/>
          <a:ext cx="3124200" cy="64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50875"/>
                <a:gridCol w="208280"/>
                <a:gridCol w="702945"/>
                <a:gridCol w="781050"/>
                <a:gridCol w="781050"/>
              </a:tblGrid>
              <a:tr h="6381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1817426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3361" y="1817426"/>
            <a:ext cx="580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182425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b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9718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</a:rPr>
              <a:t>b</a:t>
            </a:r>
            <a:r>
              <a:rPr lang="en-US" sz="4000" dirty="0" err="1" smtClean="0">
                <a:solidFill>
                  <a:srgbClr val="0070C0"/>
                </a:solidFill>
              </a:rPr>
              <a:t>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căn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chăn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măn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tăn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xăn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lăn</a:t>
            </a:r>
            <a:r>
              <a:rPr lang="en-US" sz="4000" dirty="0" smtClean="0">
                <a:solidFill>
                  <a:srgbClr val="0070C0"/>
                </a:solidFill>
              </a:rPr>
              <a:t>,…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23833" y="42672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</a:rPr>
              <a:t>b</a:t>
            </a:r>
            <a:r>
              <a:rPr lang="en-US" sz="4000" dirty="0" err="1" smtClean="0">
                <a:solidFill>
                  <a:srgbClr val="0070C0"/>
                </a:solidFill>
              </a:rPr>
              <a:t>ăn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bắn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bằn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bẳn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bẵn</a:t>
            </a:r>
            <a:r>
              <a:rPr lang="en-US" sz="4000" dirty="0" smtClean="0">
                <a:solidFill>
                  <a:srgbClr val="0070C0"/>
                </a:solidFill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</a:rPr>
              <a:t>bặn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61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52400" y="2286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3333CC"/>
                </a:solidFill>
                <a:latin typeface="Times New Roman" pitchFamily="18" charset="0"/>
              </a:rPr>
              <a:t>Việc</a:t>
            </a:r>
            <a:r>
              <a:rPr lang="en-US" sz="2800" u="sng" dirty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3333CC"/>
                </a:solidFill>
                <a:latin typeface="Times New Roman" pitchFamily="18" charset="0"/>
              </a:rPr>
              <a:t>2:</a:t>
            </a:r>
            <a:r>
              <a:rPr lang="en-US" sz="2800" dirty="0" smtClean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Times New Roman" pitchFamily="18" charset="0"/>
              </a:rPr>
              <a:t>Viết</a:t>
            </a:r>
            <a:endParaRPr lang="en-US" sz="2800" u="sng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pic>
        <p:nvPicPr>
          <p:cNvPr id="3" name="Picture 2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310" y="1219200"/>
            <a:ext cx="5257800" cy="2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4759066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</a:rPr>
              <a:t>l</a:t>
            </a:r>
            <a:r>
              <a:rPr lang="en-US" sz="4000" dirty="0" err="1" smtClean="0">
                <a:solidFill>
                  <a:srgbClr val="0070C0"/>
                </a:solidFill>
              </a:rPr>
              <a:t>ăn</a:t>
            </a:r>
            <a:r>
              <a:rPr lang="en-US" sz="4000" dirty="0" smtClean="0">
                <a:solidFill>
                  <a:srgbClr val="0070C0"/>
                </a:solidFill>
              </a:rPr>
              <a:t>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1482" y="4759066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</a:rPr>
              <a:t>t</a:t>
            </a:r>
            <a:r>
              <a:rPr lang="en-US" sz="4000" dirty="0" err="1" smtClean="0">
                <a:solidFill>
                  <a:srgbClr val="0070C0"/>
                </a:solidFill>
              </a:rPr>
              <a:t>hăn</a:t>
            </a:r>
            <a:r>
              <a:rPr lang="en-US" sz="4000" dirty="0" smtClean="0">
                <a:solidFill>
                  <a:srgbClr val="0070C0"/>
                </a:solidFill>
              </a:rPr>
              <a:t>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0210" y="4810063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</a:rPr>
              <a:t>c</a:t>
            </a:r>
            <a:r>
              <a:rPr lang="en-US" sz="4000" dirty="0" err="1" smtClean="0">
                <a:solidFill>
                  <a:srgbClr val="0070C0"/>
                </a:solidFill>
              </a:rPr>
              <a:t>hăn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bò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35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52400" y="228600"/>
            <a:ext cx="205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 dirty="0" err="1">
                <a:solidFill>
                  <a:srgbClr val="3333CC"/>
                </a:solidFill>
                <a:latin typeface="Times New Roman" pitchFamily="18" charset="0"/>
              </a:rPr>
              <a:t>Việc</a:t>
            </a:r>
            <a:r>
              <a:rPr lang="en-US" sz="2800" u="sng" dirty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2800" u="sng" dirty="0" smtClean="0">
                <a:solidFill>
                  <a:srgbClr val="3333CC"/>
                </a:solidFill>
                <a:latin typeface="Times New Roman" pitchFamily="18" charset="0"/>
              </a:rPr>
              <a:t>2:</a:t>
            </a:r>
            <a:r>
              <a:rPr lang="en-US" sz="2800" dirty="0" smtClean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  <a:latin typeface="Times New Roman" pitchFamily="18" charset="0"/>
              </a:rPr>
              <a:t>Viết</a:t>
            </a:r>
            <a:endParaRPr lang="en-US" sz="2800" u="sng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2286000" y="488156"/>
            <a:ext cx="6324600" cy="2971800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Viết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vở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“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Em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viết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CGD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lớp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1”,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114800"/>
            <a:ext cx="45339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89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1066800" y="1600200"/>
            <a:ext cx="7467600" cy="2438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sức khỏe.</a:t>
            </a:r>
          </a:p>
          <a:p>
            <a:pPr algn="ctr"/>
            <a:r>
              <a:rPr lang="vi-VN" sz="3600" b="1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giỏi.</a:t>
            </a:r>
            <a:endParaRPr lang="en-US" sz="3600" b="1" kern="1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123" name="Picture 2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4329">
            <a:off x="8594725" y="2590800"/>
            <a:ext cx="557213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05525"/>
            <a:ext cx="10668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duc222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621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0" y="4800600"/>
            <a:ext cx="838200" cy="914400"/>
          </a:xfrm>
          <a:prstGeom prst="star4">
            <a:avLst>
              <a:gd name="adj" fmla="val 12431"/>
            </a:avLst>
          </a:prstGeom>
          <a:solidFill>
            <a:srgbClr val="FF33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5410200" y="762000"/>
            <a:ext cx="574675" cy="485775"/>
          </a:xfrm>
          <a:prstGeom prst="star4">
            <a:avLst>
              <a:gd name="adj" fmla="val 12500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7162800" y="304800"/>
            <a:ext cx="574675" cy="685800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0" y="1600200"/>
            <a:ext cx="836613" cy="838200"/>
          </a:xfrm>
          <a:prstGeom prst="star4">
            <a:avLst>
              <a:gd name="adj" fmla="val 12431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1981200" y="762000"/>
            <a:ext cx="838200" cy="762000"/>
          </a:xfrm>
          <a:prstGeom prst="star4">
            <a:avLst>
              <a:gd name="adj" fmla="val 12384"/>
            </a:avLst>
          </a:prstGeom>
          <a:solidFill>
            <a:srgbClr val="FFFF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en-US" sz="2000">
                <a:latin typeface="VNI-Tubes" pitchFamily="2" charset="0"/>
              </a:rPr>
              <a:t>a</a:t>
            </a:r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6400800" y="990600"/>
            <a:ext cx="762000" cy="714375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8305800" y="1066800"/>
            <a:ext cx="838200" cy="7905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 flipV="1">
            <a:off x="0" y="4114800"/>
            <a:ext cx="838200" cy="657225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eaLnBrk="0" hangingPunct="0"/>
            <a:endParaRPr lang="en-US" sz="2000">
              <a:latin typeface="VNI-Tubes" pitchFamily="2" charset="0"/>
            </a:endParaRPr>
          </a:p>
        </p:txBody>
      </p:sp>
      <p:pic>
        <p:nvPicPr>
          <p:cNvPr id="5135" name="Picture 18" descr="barflow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0"/>
            <a:ext cx="5181600" cy="53340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5943600"/>
            <a:ext cx="8334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7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8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24550"/>
            <a:ext cx="99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9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8674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9436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1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943600"/>
            <a:ext cx="9032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2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9436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4" descr="blumen-pflanzen05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943600"/>
            <a:ext cx="833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4" name="WordArt 24"/>
          <p:cNvSpPr>
            <a:spLocks noChangeArrowheads="1" noChangeShapeType="1" noTextEdit="1"/>
          </p:cNvSpPr>
          <p:nvPr/>
        </p:nvSpPr>
        <p:spPr bwMode="auto">
          <a:xfrm>
            <a:off x="76200" y="914400"/>
            <a:ext cx="1828800" cy="685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TH HỨA TẠO</a:t>
            </a:r>
          </a:p>
        </p:txBody>
      </p:sp>
      <p:pic>
        <p:nvPicPr>
          <p:cNvPr id="5145" name="Picture 25" descr="tulips_yellow_md_clr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715000"/>
            <a:ext cx="8556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6" name="Picture 26" descr="25544sl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4267200"/>
            <a:ext cx="1006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27" descr="25542fx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990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8" name="Picture 28" descr="6nve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1066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9" name="Picture 29" descr="Orange_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50" y="3962400"/>
            <a:ext cx="168275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0" name="Picture 30" descr="j0178293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94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animBg="1"/>
      <p:bldP spid="210955" grpId="0" animBg="1"/>
      <p:bldP spid="210956" grpId="0" animBg="1"/>
      <p:bldP spid="210957" grpId="0" animBg="1"/>
      <p:bldP spid="210958" grpId="0" animBg="1"/>
      <p:bldP spid="210959" grpId="0" animBg="1"/>
      <p:bldP spid="210960" grpId="0" animBg="1"/>
      <p:bldP spid="2109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2018-12-02T02:12:15Z</dcterms:created>
  <dcterms:modified xsi:type="dcterms:W3CDTF">2018-12-02T02:50:54Z</dcterms:modified>
</cp:coreProperties>
</file>