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3"/>
  </p:notesMasterIdLst>
  <p:sldIdLst>
    <p:sldId id="256" r:id="rId2"/>
    <p:sldId id="257" r:id="rId3"/>
    <p:sldId id="262" r:id="rId4"/>
    <p:sldId id="270" r:id="rId5"/>
    <p:sldId id="271" r:id="rId6"/>
    <p:sldId id="272" r:id="rId7"/>
    <p:sldId id="273" r:id="rId8"/>
    <p:sldId id="265" r:id="rId9"/>
    <p:sldId id="269" r:id="rId10"/>
    <p:sldId id="266" r:id="rId11"/>
    <p:sldId id="263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56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2FEB8-9328-4ECE-85D4-030CAE4AA364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155AB-C87F-48FF-BD01-A538F65CF7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1937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155AB-C87F-48FF-BD01-A538F65CF70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2809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A2C3A-2D53-4C94-BA2C-070906B57B50}" type="datetimeFigureOut">
              <a:rPr lang="en-US" smtClean="0"/>
              <a:pPr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8D9F4-FA82-42E0-AF87-40F565ECAB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hyperlink" Target="../../Admin/My%20Documents/Downloads/LT&amp;C.doc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gif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0" y="2590800"/>
            <a:ext cx="502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MÔN: </a:t>
            </a:r>
            <a:r>
              <a:rPr lang="en-US" sz="2800" b="1" smtClean="0">
                <a:latin typeface="Times New Roman" pitchFamily="18" charset="0"/>
              </a:rPr>
              <a:t>TOÁN</a:t>
            </a:r>
            <a:endParaRPr lang="en-US" sz="2800" b="1">
              <a:solidFill>
                <a:srgbClr val="6600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0" y="61912"/>
            <a:ext cx="9144000" cy="6948488"/>
            <a:chOff x="0" y="0"/>
            <a:chExt cx="5760" cy="4377"/>
          </a:xfrm>
        </p:grpSpPr>
        <p:pic>
          <p:nvPicPr>
            <p:cNvPr id="24" name="Picture 23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458" y="2037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24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1996" y="2037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25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98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26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27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28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944" y="0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29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597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30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944" y="3597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057400" y="488156"/>
            <a:ext cx="5562600" cy="9906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PHÒNG GIÁO DỤC VÀ ĐÀO TẠO ĐẠI LỘC</a:t>
            </a:r>
          </a:p>
          <a:p>
            <a:pPr algn="ctr"/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TRƯỜNG TIỂU HỌC HỨA TẠO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85800" y="3124200"/>
            <a:ext cx="7772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800" b="1" smtClean="0">
                <a:solidFill>
                  <a:srgbClr val="800000"/>
                </a:solidFill>
                <a:latin typeface="Times New Roman" pitchFamily="18" charset="0"/>
              </a:rPr>
              <a:t>          </a:t>
            </a:r>
            <a:r>
              <a:rPr lang="en-US" sz="2800" b="1" u="sng" smtClean="0">
                <a:solidFill>
                  <a:srgbClr val="800000"/>
                </a:solidFill>
                <a:latin typeface="Times New Roman" pitchFamily="18" charset="0"/>
              </a:rPr>
              <a:t>Bài 19</a:t>
            </a:r>
            <a:r>
              <a:rPr lang="en-US" sz="2800" b="1" smtClean="0">
                <a:solidFill>
                  <a:srgbClr val="800000"/>
                </a:solidFill>
                <a:latin typeface="Times New Roman" pitchFamily="18" charset="0"/>
              </a:rPr>
              <a:t>: Gấp một số lên nhiều lần (Tiết </a:t>
            </a:r>
            <a:r>
              <a:rPr lang="en-US" sz="2800" b="1">
                <a:solidFill>
                  <a:srgbClr val="800000"/>
                </a:solidFill>
                <a:latin typeface="Times New Roman" pitchFamily="18" charset="0"/>
              </a:rPr>
              <a:t>2</a:t>
            </a:r>
            <a:r>
              <a:rPr lang="en-US" sz="2800" b="1" smtClean="0">
                <a:solidFill>
                  <a:srgbClr val="800000"/>
                </a:solidFill>
                <a:latin typeface="Times New Roman" pitchFamily="18" charset="0"/>
              </a:rPr>
              <a:t>)</a:t>
            </a:r>
            <a:endParaRPr lang="en-US" sz="2800" b="1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15" name="Picture 14" descr="Book-03-june[1]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810000"/>
            <a:ext cx="97155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WordArt 11"/>
          <p:cNvSpPr>
            <a:spLocks noChangeArrowheads="1" noChangeShapeType="1" noTextEdit="1"/>
          </p:cNvSpPr>
          <p:nvPr/>
        </p:nvSpPr>
        <p:spPr bwMode="auto">
          <a:xfrm>
            <a:off x="762000" y="1524000"/>
            <a:ext cx="79248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Kính chào quý thầy cô dự giờ </a:t>
            </a:r>
            <a:r>
              <a:rPr lang="en-US" sz="3600" b="1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thăm lớp 3A</a:t>
            </a:r>
            <a:r>
              <a:rPr lang="vi-VN" sz="3600" b="1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</a:t>
            </a:r>
            <a:endParaRPr lang="en-US" sz="3600" b="1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3" name="WordArt 13"/>
          <p:cNvSpPr>
            <a:spLocks noChangeArrowheads="1" noChangeShapeType="1" noTextEdit="1"/>
          </p:cNvSpPr>
          <p:nvPr/>
        </p:nvSpPr>
        <p:spPr bwMode="auto">
          <a:xfrm>
            <a:off x="1143000" y="5105400"/>
            <a:ext cx="7162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Giáo viên: Trương Thị Kim Loan     </a:t>
            </a:r>
            <a:endParaRPr lang="en-US" sz="3600" b="1" kern="10">
              <a:ln w="9525">
                <a:solidFill>
                  <a:srgbClr val="0033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6777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tư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23 tháng 10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2019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677246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71600" y="1138911"/>
            <a:ext cx="7772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u="sng" smtClean="0">
                <a:latin typeface="Times New Roman" pitchFamily="18" charset="0"/>
                <a:cs typeface="Times New Roman" pitchFamily="18" charset="0"/>
              </a:rPr>
              <a:t>Bài 19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: Gấp một số lên nhiều lần(Tiết 2)</a:t>
            </a:r>
            <a:endParaRPr lang="en-US" sz="3200" smtClean="0"/>
          </a:p>
        </p:txBody>
      </p:sp>
      <p:pic>
        <p:nvPicPr>
          <p:cNvPr id="1026" name="Picture 2" descr="C:\Users\Admin\Desktop\423.jp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981200"/>
            <a:ext cx="1295400" cy="16764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057400" y="1981200"/>
            <a:ext cx="7086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2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Hoạt động ứng dụng</a:t>
            </a:r>
            <a:r>
              <a:rPr lang="en-US" sz="28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- Về nhà thực hiện các Hoạt động a) b) c) 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SHDH Toán 1A/61.</a:t>
            </a:r>
          </a:p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- Tổng kết tiết học – Bình chọn Cá nhân; Nhóm học tốt.</a:t>
            </a:r>
          </a:p>
          <a:p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- Nhớ chia sẻ với bạn và người thân điều em vừa học nhé!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felicitsh71-1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WordArt 8"/>
          <p:cNvSpPr>
            <a:spLocks noChangeArrowheads="1" noChangeShapeType="1" noTextEdit="1"/>
          </p:cNvSpPr>
          <p:nvPr/>
        </p:nvSpPr>
        <p:spPr bwMode="auto">
          <a:xfrm>
            <a:off x="533400" y="381000"/>
            <a:ext cx="81534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i="1" kern="1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Xin chân thành cảm ơn quý thầy cô giáo</a:t>
            </a:r>
          </a:p>
          <a:p>
            <a:pPr algn="ctr"/>
            <a:r>
              <a:rPr lang="vi-VN" sz="3600" b="1" i="1" kern="1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và các em học sinh!</a:t>
            </a:r>
            <a:endParaRPr lang="en-US" sz="3600" b="1" i="1" kern="10">
              <a:ln w="9525">
                <a:solidFill>
                  <a:srgbClr val="00FFFF"/>
                </a:solidFill>
                <a:round/>
                <a:headEnd/>
                <a:tailEnd/>
              </a:ln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4" name="WordArt 5"/>
          <p:cNvSpPr>
            <a:spLocks noChangeArrowheads="1" noChangeShapeType="1" noTextEdit="1"/>
          </p:cNvSpPr>
          <p:nvPr/>
        </p:nvSpPr>
        <p:spPr bwMode="auto">
          <a:xfrm>
            <a:off x="762000" y="3124200"/>
            <a:ext cx="7924800" cy="19812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Thân ái chào tạm biệt</a:t>
            </a:r>
          </a:p>
        </p:txBody>
      </p:sp>
    </p:spTree>
    <p:extLst>
      <p:ext uri="{BB962C8B-B14F-4D97-AF65-F5344CB8AC3E}">
        <p14:creationId xmlns="" xmlns:p14="http://schemas.microsoft.com/office/powerpoint/2010/main" val="2431539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mph" presetSubtype="0" repeatCount="indefinite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tư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23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2019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5855" y="16002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US" sz="3200" u="sng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Khởi </a:t>
            </a:r>
            <a:r>
              <a:rPr lang="en-US" sz="3200" u="sng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 descr="IMG (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02" y="2123420"/>
            <a:ext cx="156729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81200" y="2322585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Bắn tên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”.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2363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14400" y="677246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32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200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4282" y="1138911"/>
            <a:ext cx="74849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   Gấp một số lên nhiều lần (Tiết 2)   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5855" y="1777425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B/ </a:t>
            </a:r>
            <a:r>
              <a:rPr lang="en-US" sz="3200" b="1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200" b="1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3600" y="25908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2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Giải bài toán:</a:t>
            </a:r>
            <a:endParaRPr lang="en-US" sz="280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33800" y="3276600"/>
            <a:ext cx="541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</a:p>
          <a:p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33600" y="304800"/>
            <a:ext cx="60208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Thứ tư ngày 23 tháng 10 năm 2019</a:t>
            </a:r>
            <a:endParaRPr lang="en-US" sz="2800"/>
          </a:p>
        </p:txBody>
      </p:sp>
      <p:pic>
        <p:nvPicPr>
          <p:cNvPr id="12" name="Picture 2" descr="C:\Users\Admin\Desktop\tải xuố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1" y="2383449"/>
            <a:ext cx="1600200" cy="1426551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57200" y="388620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smtClean="0">
                <a:solidFill>
                  <a:schemeClr val="accent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Năm nay bé Hoa 5 tuổi, tuổi của mẹ gấp 6 lần tuổi của bé Hoa. Hỏi năm nay mẹ bao nhiêu tuổi ?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3400" y="5059740"/>
            <a:ext cx="838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b) Con thỏ cân nặng 2 kg, con chó cân nặng gấp 7 lần con thỏ. Hỏi con chó cân nặng bao nhiêu ki-lô-gam ?</a:t>
            </a:r>
            <a:endParaRPr lang="en-US" sz="3200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2115262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4" grpId="0"/>
      <p:bldP spid="11" grpId="0"/>
      <p:bldP spid="9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47800" y="1905000"/>
            <a:ext cx="7162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2"/>
              <a:defRPr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800" u="sng" smtClean="0">
                <a:latin typeface="Times New Roman" pitchFamily="18" charset="0"/>
                <a:cs typeface="Times New Roman" pitchFamily="18" charset="0"/>
              </a:rPr>
              <a:t>Bài giải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defRPr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a) Năm nay</a:t>
            </a:r>
            <a:r>
              <a:rPr lang="vi-VN" sz="2800" smtClean="0">
                <a:latin typeface="Times New Roman" pitchFamily="18" charset="0"/>
                <a:cs typeface="Times New Roman" pitchFamily="18" charset="0"/>
              </a:rPr>
              <a:t> tuổi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của mẹ </a:t>
            </a:r>
            <a:r>
              <a:rPr lang="vi-VN" sz="2800" smtClean="0">
                <a:latin typeface="Times New Roman" pitchFamily="18" charset="0"/>
                <a:cs typeface="Times New Roman" pitchFamily="18" charset="0"/>
              </a:rPr>
              <a:t>là:</a:t>
            </a:r>
          </a:p>
          <a:p>
            <a:pPr>
              <a:defRPr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5 x 6 = 30( tuổi)</a:t>
            </a:r>
          </a:p>
          <a:p>
            <a:pPr>
              <a:defRPr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800" u="sng" smtClean="0">
                <a:latin typeface="Times New Roman" pitchFamily="18" charset="0"/>
                <a:cs typeface="Times New Roman" pitchFamily="18" charset="0"/>
              </a:rPr>
              <a:t>Đáp số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: 30 tuổi</a:t>
            </a:r>
            <a:endParaRPr lang="en-US" sz="2800" u="sng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677246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200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54282" y="1138911"/>
            <a:ext cx="74849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   Gấp một số lên nhiều lần (Tiết 2)   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33600" y="304800"/>
            <a:ext cx="60208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Thứ tư ngày 23 tháng 10 năm 2019</a:t>
            </a:r>
            <a:endParaRPr lang="en-US" sz="2800"/>
          </a:p>
        </p:txBody>
      </p:sp>
      <p:sp>
        <p:nvSpPr>
          <p:cNvPr id="11" name="TextBox 10"/>
          <p:cNvSpPr txBox="1"/>
          <p:nvPr/>
        </p:nvSpPr>
        <p:spPr>
          <a:xfrm>
            <a:off x="1371600" y="4038600"/>
            <a:ext cx="7162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b) Cân nặng của con chó </a:t>
            </a:r>
            <a:r>
              <a:rPr lang="vi-VN" sz="2800" smtClean="0">
                <a:latin typeface="Times New Roman" pitchFamily="18" charset="0"/>
                <a:cs typeface="Times New Roman" pitchFamily="18" charset="0"/>
              </a:rPr>
              <a:t>là:</a:t>
            </a:r>
            <a:endParaRPr lang="en-US" sz="280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2 x 7 = 14( kg)</a:t>
            </a:r>
          </a:p>
          <a:p>
            <a:pPr>
              <a:defRPr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u="sng" smtClean="0">
                <a:latin typeface="Times New Roman" pitchFamily="18" charset="0"/>
                <a:cs typeface="Times New Roman" pitchFamily="18" charset="0"/>
              </a:rPr>
              <a:t>Đáp số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: 14 kg</a:t>
            </a:r>
            <a:endParaRPr lang="en-US" sz="2800" u="sng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800" u="sng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  <p:bldP spid="9" grpId="0"/>
      <p:bldP spid="11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>
            <a:spLocks noChangeArrowheads="1"/>
          </p:cNvSpPr>
          <p:nvPr/>
        </p:nvSpPr>
        <p:spPr bwMode="auto">
          <a:xfrm>
            <a:off x="228600" y="3962400"/>
            <a:ext cx="839788" cy="838200"/>
          </a:xfrm>
          <a:prstGeom prst="ellips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b"/>
          <a:lstStyle/>
          <a:p>
            <a:r>
              <a:rPr lang="en-US" sz="4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Arrow Connector 2"/>
          <p:cNvCxnSpPr>
            <a:stCxn id="2" idx="6"/>
            <a:endCxn id="4" idx="1"/>
          </p:cNvCxnSpPr>
          <p:nvPr/>
        </p:nvCxnSpPr>
        <p:spPr>
          <a:xfrm>
            <a:off x="1068388" y="4381500"/>
            <a:ext cx="182721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895600" y="4049713"/>
            <a:ext cx="990600" cy="6619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en-US" sz="4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27</a:t>
            </a:r>
            <a:endParaRPr lang="en-US" sz="40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128713" y="3810000"/>
            <a:ext cx="1752600" cy="5365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en-US" sz="3200" b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gấp 9 lần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28600" y="5257800"/>
            <a:ext cx="839788" cy="838200"/>
          </a:xfrm>
          <a:prstGeom prst="ellips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b"/>
          <a:lstStyle/>
          <a:p>
            <a:r>
              <a:rPr lang="en-US" sz="4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>
            <a:stCxn id="6" idx="6"/>
            <a:endCxn id="8" idx="1"/>
          </p:cNvCxnSpPr>
          <p:nvPr/>
        </p:nvCxnSpPr>
        <p:spPr>
          <a:xfrm>
            <a:off x="1068388" y="5676900"/>
            <a:ext cx="1827212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895600" y="5345113"/>
            <a:ext cx="990600" cy="6619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en-US" sz="400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35</a:t>
            </a:r>
            <a:endParaRPr lang="en-US" sz="400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128713" y="5105400"/>
            <a:ext cx="1752600" cy="5365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en-US" sz="3200" b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gấp 5 lần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4986338" y="3997325"/>
            <a:ext cx="839787" cy="838200"/>
          </a:xfrm>
          <a:prstGeom prst="ellips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b"/>
          <a:lstStyle/>
          <a:p>
            <a:r>
              <a:rPr lang="en-US" sz="4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Arrow Connector 10"/>
          <p:cNvCxnSpPr>
            <a:stCxn id="10" idx="6"/>
            <a:endCxn id="12" idx="1"/>
          </p:cNvCxnSpPr>
          <p:nvPr/>
        </p:nvCxnSpPr>
        <p:spPr>
          <a:xfrm>
            <a:off x="5826125" y="4416425"/>
            <a:ext cx="1827213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653338" y="4084638"/>
            <a:ext cx="990600" cy="6619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en-US" sz="400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36</a:t>
            </a:r>
            <a:endParaRPr lang="en-US" sz="400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884863" y="3844925"/>
            <a:ext cx="1752600" cy="5365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en-US" sz="3200" b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gấp 6 lần</a:t>
            </a: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4964113" y="5257800"/>
            <a:ext cx="838200" cy="838200"/>
          </a:xfrm>
          <a:prstGeom prst="ellips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anchor="b"/>
          <a:lstStyle/>
          <a:p>
            <a:r>
              <a:rPr lang="en-US" sz="4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traight Arrow Connector 14"/>
          <p:cNvCxnSpPr>
            <a:stCxn id="14" idx="6"/>
            <a:endCxn id="16" idx="1"/>
          </p:cNvCxnSpPr>
          <p:nvPr/>
        </p:nvCxnSpPr>
        <p:spPr>
          <a:xfrm flipV="1">
            <a:off x="5802313" y="5675313"/>
            <a:ext cx="2085975" cy="15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7888288" y="5345113"/>
            <a:ext cx="990600" cy="6619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en-US" sz="400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20</a:t>
            </a:r>
            <a:endParaRPr lang="en-US" sz="400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5862638" y="5105400"/>
            <a:ext cx="2025650" cy="5349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en-US" sz="3200" b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gấp 10 lần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14400" y="677246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200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54282" y="1138911"/>
            <a:ext cx="74849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   Gấp một số lên nhiều lần (Tiết 2)   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133600" y="304800"/>
            <a:ext cx="60208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Thứ tư ngày 23 tháng 10 năm 2019</a:t>
            </a:r>
            <a:endParaRPr lang="en-US" sz="2800"/>
          </a:p>
        </p:txBody>
      </p: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2438400" y="2133600"/>
            <a:ext cx="6210300" cy="5365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Viết (theo mẫu):</a:t>
            </a:r>
            <a:endParaRPr lang="en-US" sz="32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Picture 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057400"/>
            <a:ext cx="1738313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9" grpId="0"/>
      <p:bldP spid="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3201988" y="1981200"/>
            <a:ext cx="4646612" cy="5365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4</a:t>
            </a: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Tính:</a:t>
            </a:r>
            <a:endParaRPr lang="en-US" sz="32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11" descr="D:\TH HỨA TẠO\lo go\lo go ca nh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5900" y="1981200"/>
            <a:ext cx="1912938" cy="1247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46" name="TextBox 45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tư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23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2019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914400" y="677246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764866" y="1138911"/>
            <a:ext cx="73791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smtClean="0">
                <a:latin typeface="Times New Roman" pitchFamily="18" charset="0"/>
                <a:cs typeface="Times New Roman" pitchFamily="18" charset="0"/>
              </a:rPr>
              <a:t> 19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: Gấp một số lên nhiều lần(Tiết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2)</a:t>
            </a:r>
            <a:endParaRPr lang="en-US" sz="3200" dirty="0"/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1676400" y="3597275"/>
            <a:ext cx="1143000" cy="1508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  <a:p>
            <a:pPr>
              <a:spcBef>
                <a:spcPct val="50000"/>
              </a:spcBef>
            </a:pPr>
            <a:r>
              <a:rPr lang="en-US"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6</a:t>
            </a: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1504950" y="5100638"/>
            <a:ext cx="129540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78</a:t>
            </a:r>
            <a:endParaRPr lang="en-US" sz="4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1371600" y="4000500"/>
            <a:ext cx="381000" cy="647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3448050" y="3581400"/>
            <a:ext cx="1143000" cy="163121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15</a:t>
            </a:r>
            <a:endParaRPr lang="en-US" sz="40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7</a:t>
            </a:r>
            <a:endParaRPr lang="en-US" sz="40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3276600" y="5084763"/>
            <a:ext cx="1295400" cy="646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105</a:t>
            </a: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3200400" y="4002087"/>
            <a:ext cx="38100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34" name="Text Box 6"/>
          <p:cNvSpPr txBox="1">
            <a:spLocks noChangeArrowheads="1"/>
          </p:cNvSpPr>
          <p:nvPr/>
        </p:nvSpPr>
        <p:spPr bwMode="auto">
          <a:xfrm>
            <a:off x="5410200" y="3581400"/>
            <a:ext cx="1143000" cy="163121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32</a:t>
            </a:r>
            <a:endParaRPr lang="en-US" sz="40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</a:t>
            </a:r>
            <a:endParaRPr lang="en-US" sz="40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5257800" y="5084763"/>
            <a:ext cx="1295400" cy="646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</a:t>
            </a:r>
          </a:p>
        </p:txBody>
      </p:sp>
      <p:sp>
        <p:nvSpPr>
          <p:cNvPr id="36" name="Line 8"/>
          <p:cNvSpPr>
            <a:spLocks noChangeShapeType="1"/>
          </p:cNvSpPr>
          <p:nvPr/>
        </p:nvSpPr>
        <p:spPr bwMode="auto">
          <a:xfrm>
            <a:off x="5181600" y="51054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5029200" y="3925887"/>
            <a:ext cx="38100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7391400" y="3641725"/>
            <a:ext cx="1143000" cy="1508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46</a:t>
            </a:r>
          </a:p>
          <a:p>
            <a:pPr>
              <a:spcBef>
                <a:spcPct val="50000"/>
              </a:spcBef>
            </a:pPr>
            <a:r>
              <a:rPr lang="en-US"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4</a:t>
            </a: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7162800" y="5145088"/>
            <a:ext cx="1295400" cy="646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184</a:t>
            </a:r>
          </a:p>
        </p:txBody>
      </p:sp>
      <p:sp>
        <p:nvSpPr>
          <p:cNvPr id="40" name="Line 8"/>
          <p:cNvSpPr>
            <a:spLocks noChangeShapeType="1"/>
          </p:cNvSpPr>
          <p:nvPr/>
        </p:nvSpPr>
        <p:spPr bwMode="auto">
          <a:xfrm>
            <a:off x="7162800" y="51816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7010400" y="4038600"/>
            <a:ext cx="381000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43" name="Line 8"/>
          <p:cNvSpPr>
            <a:spLocks noChangeShapeType="1"/>
          </p:cNvSpPr>
          <p:nvPr/>
        </p:nvSpPr>
        <p:spPr bwMode="auto">
          <a:xfrm>
            <a:off x="3200400" y="51054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Line 8"/>
          <p:cNvSpPr>
            <a:spLocks noChangeShapeType="1"/>
          </p:cNvSpPr>
          <p:nvPr/>
        </p:nvSpPr>
        <p:spPr bwMode="auto">
          <a:xfrm>
            <a:off x="1447800" y="51054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6" grpId="0"/>
      <p:bldP spid="27" grpId="0" build="p"/>
      <p:bldP spid="29" grpId="0"/>
      <p:bldP spid="30" grpId="0"/>
      <p:bldP spid="31" grpId="0" build="p"/>
      <p:bldP spid="33" grpId="0"/>
      <p:bldP spid="34" grpId="0"/>
      <p:bldP spid="35" grpId="0" build="p"/>
      <p:bldP spid="36" grpId="0" animBg="1"/>
      <p:bldP spid="37" grpId="0"/>
      <p:bldP spid="38" grpId="0"/>
      <p:bldP spid="39" grpId="0" build="p"/>
      <p:bldP spid="40" grpId="0" animBg="1"/>
      <p:bldP spid="49" grpId="0"/>
      <p:bldP spid="43" grpId="0" animBg="1"/>
      <p:bldP spid="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09800" y="2105025"/>
            <a:ext cx="6781800" cy="9779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5</a:t>
            </a:r>
            <a:r>
              <a:rPr lang="en-US" sz="32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Viết số thích hợp vào ô trống (theo mẫu):</a:t>
            </a:r>
            <a:endParaRPr lang="en-US" sz="32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11" descr="D:\TH HỨA TẠO\lo go\lo go ca nh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6863" y="1970087"/>
            <a:ext cx="1912937" cy="1247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graphicFrame>
        <p:nvGraphicFramePr>
          <p:cNvPr id="8" name="Group 50"/>
          <p:cNvGraphicFramePr>
            <a:graphicFrameLocks/>
          </p:cNvGraphicFramePr>
          <p:nvPr/>
        </p:nvGraphicFramePr>
        <p:xfrm>
          <a:off x="152400" y="3475037"/>
          <a:ext cx="8762999" cy="3154363"/>
        </p:xfrm>
        <a:graphic>
          <a:graphicData uri="http://schemas.openxmlformats.org/drawingml/2006/table">
            <a:tbl>
              <a:tblPr/>
              <a:tblGrid>
                <a:gridCol w="3416598"/>
                <a:gridCol w="1162261"/>
                <a:gridCol w="1084777"/>
                <a:gridCol w="1007293"/>
                <a:gridCol w="1084777"/>
                <a:gridCol w="1007293"/>
              </a:tblGrid>
              <a:tr h="960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đã</a:t>
                      </a: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cho</a:t>
                      </a:r>
                      <a:endParaRPr kumimoji="0" lang="en-US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10000"/>
                            </a:schemeClr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8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Gấp</a:t>
                      </a: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4 </a:t>
                      </a:r>
                      <a:r>
                        <a:rPr kumimoji="0" lang="en-US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lần</a:t>
                      </a: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đã</a:t>
                      </a: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cho</a:t>
                      </a:r>
                      <a:endParaRPr kumimoji="0" lang="en-US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5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Nhiều</a:t>
                      </a: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hơn</a:t>
                      </a: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đã</a:t>
                      </a: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cho</a:t>
                      </a: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4 </a:t>
                      </a:r>
                      <a:r>
                        <a:rPr kumimoji="0" lang="en-US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đơn</a:t>
                      </a: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vị</a:t>
                      </a:r>
                      <a:endParaRPr kumimoji="0" lang="en-US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tư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23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2019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" y="677246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64866" y="1138911"/>
            <a:ext cx="73791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smtClean="0">
                <a:latin typeface="Times New Roman" pitchFamily="18" charset="0"/>
                <a:cs typeface="Times New Roman" pitchFamily="18" charset="0"/>
              </a:rPr>
              <a:t> 19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: Gấp một số lên nhiều lần(Tiết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2)</a:t>
            </a:r>
            <a:endParaRPr lang="en-US" sz="3200" dirty="0"/>
          </a:p>
        </p:txBody>
      </p:sp>
      <p:sp>
        <p:nvSpPr>
          <p:cNvPr id="12" name="Text Box 86"/>
          <p:cNvSpPr txBox="1">
            <a:spLocks noChangeArrowheads="1"/>
          </p:cNvSpPr>
          <p:nvPr/>
        </p:nvSpPr>
        <p:spPr bwMode="auto">
          <a:xfrm>
            <a:off x="4876800" y="4725987"/>
            <a:ext cx="7239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smtClean="0">
                <a:solidFill>
                  <a:srgbClr val="FF0000"/>
                </a:solidFill>
                <a:latin typeface=".VnTime" pitchFamily="34" charset="0"/>
              </a:rPr>
              <a:t>  8</a:t>
            </a:r>
            <a:endParaRPr lang="en-US" sz="320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13" name="Text Box 86"/>
          <p:cNvSpPr txBox="1">
            <a:spLocks noChangeArrowheads="1"/>
          </p:cNvSpPr>
          <p:nvPr/>
        </p:nvSpPr>
        <p:spPr bwMode="auto">
          <a:xfrm>
            <a:off x="6019800" y="4738687"/>
            <a:ext cx="6858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.VnTime" pitchFamily="34" charset="0"/>
              </a:rPr>
              <a:t>28</a:t>
            </a:r>
          </a:p>
        </p:txBody>
      </p:sp>
      <p:sp>
        <p:nvSpPr>
          <p:cNvPr id="14" name="Text Box 86"/>
          <p:cNvSpPr txBox="1">
            <a:spLocks noChangeArrowheads="1"/>
          </p:cNvSpPr>
          <p:nvPr/>
        </p:nvSpPr>
        <p:spPr bwMode="auto">
          <a:xfrm>
            <a:off x="7010400" y="4724400"/>
            <a:ext cx="68580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.VnTime" pitchFamily="34" charset="0"/>
              </a:rPr>
              <a:t>12</a:t>
            </a:r>
          </a:p>
        </p:txBody>
      </p:sp>
      <p:sp>
        <p:nvSpPr>
          <p:cNvPr id="15" name="Text Box 86"/>
          <p:cNvSpPr txBox="1">
            <a:spLocks noChangeArrowheads="1"/>
          </p:cNvSpPr>
          <p:nvPr/>
        </p:nvSpPr>
        <p:spPr bwMode="auto">
          <a:xfrm>
            <a:off x="8077200" y="4724400"/>
            <a:ext cx="68580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.VnTime" pitchFamily="34" charset="0"/>
              </a:rPr>
              <a:t>16</a:t>
            </a:r>
          </a:p>
        </p:txBody>
      </p:sp>
      <p:sp>
        <p:nvSpPr>
          <p:cNvPr id="21" name="Text Box 86"/>
          <p:cNvSpPr txBox="1">
            <a:spLocks noChangeArrowheads="1"/>
          </p:cNvSpPr>
          <p:nvPr/>
        </p:nvSpPr>
        <p:spPr bwMode="auto">
          <a:xfrm>
            <a:off x="5029200" y="5789613"/>
            <a:ext cx="53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smtClean="0">
                <a:solidFill>
                  <a:srgbClr val="0033CC"/>
                </a:solidFill>
                <a:latin typeface=".VnTime" pitchFamily="34" charset="0"/>
              </a:rPr>
              <a:t> 6</a:t>
            </a:r>
            <a:endParaRPr lang="en-US" sz="3200">
              <a:solidFill>
                <a:srgbClr val="0033CC"/>
              </a:solidFill>
              <a:latin typeface=".VnTime" pitchFamily="34" charset="0"/>
            </a:endParaRPr>
          </a:p>
        </p:txBody>
      </p:sp>
      <p:sp>
        <p:nvSpPr>
          <p:cNvPr id="22" name="Text Box 86"/>
          <p:cNvSpPr txBox="1">
            <a:spLocks noChangeArrowheads="1"/>
          </p:cNvSpPr>
          <p:nvPr/>
        </p:nvSpPr>
        <p:spPr bwMode="auto">
          <a:xfrm>
            <a:off x="5994400" y="5789613"/>
            <a:ext cx="68580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33CC"/>
                </a:solidFill>
                <a:latin typeface=".VnTime" pitchFamily="34" charset="0"/>
              </a:rPr>
              <a:t>11</a:t>
            </a:r>
          </a:p>
        </p:txBody>
      </p:sp>
      <p:sp>
        <p:nvSpPr>
          <p:cNvPr id="23" name="Text Box 86"/>
          <p:cNvSpPr txBox="1">
            <a:spLocks noChangeArrowheads="1"/>
          </p:cNvSpPr>
          <p:nvPr/>
        </p:nvSpPr>
        <p:spPr bwMode="auto">
          <a:xfrm>
            <a:off x="7010400" y="5789613"/>
            <a:ext cx="68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smtClean="0">
                <a:solidFill>
                  <a:srgbClr val="0033CC"/>
                </a:solidFill>
                <a:latin typeface=".VnTime" pitchFamily="34" charset="0"/>
              </a:rPr>
              <a:t>  7</a:t>
            </a:r>
            <a:endParaRPr lang="en-US" sz="3200">
              <a:solidFill>
                <a:srgbClr val="0033CC"/>
              </a:solidFill>
              <a:latin typeface=".VnTime" pitchFamily="34" charset="0"/>
            </a:endParaRPr>
          </a:p>
        </p:txBody>
      </p:sp>
      <p:sp>
        <p:nvSpPr>
          <p:cNvPr id="24" name="Text Box 86"/>
          <p:cNvSpPr txBox="1">
            <a:spLocks noChangeArrowheads="1"/>
          </p:cNvSpPr>
          <p:nvPr/>
        </p:nvSpPr>
        <p:spPr bwMode="auto">
          <a:xfrm>
            <a:off x="8077200" y="5789613"/>
            <a:ext cx="68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smtClean="0">
                <a:solidFill>
                  <a:srgbClr val="0033CC"/>
                </a:solidFill>
                <a:latin typeface=".VnTime" pitchFamily="34" charset="0"/>
              </a:rPr>
              <a:t>  8</a:t>
            </a:r>
            <a:endParaRPr lang="en-US" sz="3200">
              <a:solidFill>
                <a:srgbClr val="0033CC"/>
              </a:solidFill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/>
      <p:bldP spid="13" grpId="0"/>
      <p:bldP spid="14" grpId="0"/>
      <p:bldP spid="15" grpId="0"/>
      <p:bldP spid="21" grpId="0"/>
      <p:bldP spid="22" grpId="0"/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tư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23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2019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677246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71600" y="1138911"/>
            <a:ext cx="7772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smtClean="0">
                <a:latin typeface="Times New Roman" pitchFamily="18" charset="0"/>
                <a:cs typeface="Times New Roman" pitchFamily="18" charset="0"/>
              </a:rPr>
              <a:t> 19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: Gấp một số lên nhiều lần (Tiết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2)</a:t>
            </a:r>
            <a:endParaRPr lang="en-US" sz="3200" dirty="0"/>
          </a:p>
        </p:txBody>
      </p:sp>
      <p:pic>
        <p:nvPicPr>
          <p:cNvPr id="5" name="Picture 4" descr="IMG (2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02" y="1981200"/>
            <a:ext cx="1567298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905000" y="1828800"/>
            <a:ext cx="7239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- Tiết học Toán hôm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?.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- Muốn gấp một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lên nhiều, lần 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nào? Cho một ví dụ minh họa.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981200" y="381000"/>
            <a:ext cx="71628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 tuần lễ có 7 ngày, vậy 5 tuần lễ có</a:t>
            </a:r>
          </a:p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bao nhiêu ngày?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6" descr="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38600"/>
            <a:ext cx="7778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7" descr="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00125" y="5172075"/>
            <a:ext cx="8572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8" descr="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4000500"/>
            <a:ext cx="8572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228600" y="2438400"/>
            <a:ext cx="845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857500" y="2805113"/>
            <a:ext cx="57150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 ngày          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21 ngày       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35 ngày</a:t>
            </a:r>
            <a:endParaRPr lang="en-US" sz="4000" b="1" dirty="0">
              <a:solidFill>
                <a:srgbClr val="FF33CC"/>
              </a:solidFill>
              <a:latin typeface="Arial" charset="0"/>
            </a:endParaRP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2286000" y="5078412"/>
            <a:ext cx="434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 err="1">
                <a:solidFill>
                  <a:srgbClr val="0000CC"/>
                </a:solidFill>
                <a:latin typeface="Arial" charset="0"/>
              </a:rPr>
              <a:t>Đáp</a:t>
            </a:r>
            <a:r>
              <a:rPr lang="en-US" sz="4000" b="1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Arial" charset="0"/>
              </a:rPr>
              <a:t>án</a:t>
            </a:r>
            <a:r>
              <a:rPr lang="en-US" sz="4000" b="1">
                <a:solidFill>
                  <a:srgbClr val="0000CC"/>
                </a:solidFill>
                <a:latin typeface="Arial" charset="0"/>
              </a:rPr>
              <a:t>: </a:t>
            </a:r>
            <a:r>
              <a:rPr lang="en-US" sz="4000" b="1" smtClean="0">
                <a:solidFill>
                  <a:srgbClr val="0000CC"/>
                </a:solidFill>
                <a:latin typeface="Arial" charset="0"/>
              </a:rPr>
              <a:t>C</a:t>
            </a:r>
            <a:endParaRPr lang="en-US" sz="4000" b="1" dirty="0">
              <a:solidFill>
                <a:srgbClr val="0000CC"/>
              </a:solidFill>
              <a:latin typeface="Arial" charset="0"/>
            </a:endParaRPr>
          </a:p>
        </p:txBody>
      </p:sp>
      <p:pic>
        <p:nvPicPr>
          <p:cNvPr id="2058" name="Picture 17" descr="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7286625" y="5000625"/>
            <a:ext cx="8572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091" name="Object 19"/>
          <p:cNvGraphicFramePr>
            <a:graphicFrameLocks noChangeAspect="1"/>
          </p:cNvGraphicFramePr>
          <p:nvPr/>
        </p:nvGraphicFramePr>
        <p:xfrm>
          <a:off x="0" y="0"/>
          <a:ext cx="1828800" cy="2133600"/>
        </p:xfrm>
        <a:graphic>
          <a:graphicData uri="http://schemas.openxmlformats.org/presentationml/2006/ole">
            <p:oleObj spid="_x0000_s1029" name="Photo Editor Photo" r:id="rId7" imgW="1314286" imgH="1171429" progId="">
              <p:embed/>
            </p:oleObj>
          </a:graphicData>
        </a:graphic>
      </p:graphicFrame>
      <p:sp>
        <p:nvSpPr>
          <p:cNvPr id="11" name="Flowchart: Connector 10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19</a:t>
            </a:r>
          </a:p>
        </p:txBody>
      </p:sp>
      <p:sp>
        <p:nvSpPr>
          <p:cNvPr id="12" name="Flowchart: Connector 11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18</a:t>
            </a:r>
          </a:p>
        </p:txBody>
      </p:sp>
      <p:sp>
        <p:nvSpPr>
          <p:cNvPr id="13" name="Flowchart: Connector 12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17</a:t>
            </a:r>
          </a:p>
        </p:txBody>
      </p:sp>
      <p:sp>
        <p:nvSpPr>
          <p:cNvPr id="14" name="Flowchart: Connector 13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16</a:t>
            </a:r>
          </a:p>
        </p:txBody>
      </p:sp>
      <p:sp>
        <p:nvSpPr>
          <p:cNvPr id="15" name="Flowchart: Connector 14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15</a:t>
            </a:r>
          </a:p>
        </p:txBody>
      </p:sp>
      <p:sp>
        <p:nvSpPr>
          <p:cNvPr id="16" name="Flowchart: Connector 15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14</a:t>
            </a:r>
          </a:p>
        </p:txBody>
      </p:sp>
      <p:sp>
        <p:nvSpPr>
          <p:cNvPr id="17" name="Flowchart: Connector 16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13</a:t>
            </a:r>
          </a:p>
        </p:txBody>
      </p:sp>
      <p:sp>
        <p:nvSpPr>
          <p:cNvPr id="18" name="Flowchart: Connector 17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12</a:t>
            </a:r>
          </a:p>
        </p:txBody>
      </p:sp>
      <p:sp>
        <p:nvSpPr>
          <p:cNvPr id="19" name="Flowchart: Connector 18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11</a:t>
            </a:r>
          </a:p>
        </p:txBody>
      </p:sp>
      <p:sp>
        <p:nvSpPr>
          <p:cNvPr id="20" name="Flowchart: Connector 19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10</a:t>
            </a:r>
          </a:p>
        </p:txBody>
      </p:sp>
      <p:sp>
        <p:nvSpPr>
          <p:cNvPr id="21" name="Flowchart: Connector 20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9</a:t>
            </a:r>
          </a:p>
        </p:txBody>
      </p:sp>
      <p:sp>
        <p:nvSpPr>
          <p:cNvPr id="22" name="Flowchart: Connector 21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8</a:t>
            </a:r>
          </a:p>
        </p:txBody>
      </p:sp>
      <p:sp>
        <p:nvSpPr>
          <p:cNvPr id="23" name="Flowchart: Connector 22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7</a:t>
            </a:r>
          </a:p>
        </p:txBody>
      </p:sp>
      <p:sp>
        <p:nvSpPr>
          <p:cNvPr id="24" name="Flowchart: Connector 23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6</a:t>
            </a:r>
          </a:p>
        </p:txBody>
      </p:sp>
      <p:sp>
        <p:nvSpPr>
          <p:cNvPr id="25" name="Flowchart: Connector 24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5</a:t>
            </a:r>
          </a:p>
        </p:txBody>
      </p:sp>
      <p:sp>
        <p:nvSpPr>
          <p:cNvPr id="26" name="Flowchart: Connector 25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4</a:t>
            </a:r>
          </a:p>
        </p:txBody>
      </p:sp>
      <p:sp>
        <p:nvSpPr>
          <p:cNvPr id="27" name="Flowchart: Connector 26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3</a:t>
            </a:r>
          </a:p>
        </p:txBody>
      </p:sp>
      <p:sp>
        <p:nvSpPr>
          <p:cNvPr id="28" name="Flowchart: Connector 27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29" name="Flowchart: Connector 28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1</a:t>
            </a:r>
          </a:p>
        </p:txBody>
      </p:sp>
      <p:sp>
        <p:nvSpPr>
          <p:cNvPr id="30" name="Flowchart: Connector 29"/>
          <p:cNvSpPr/>
          <p:nvPr/>
        </p:nvSpPr>
        <p:spPr>
          <a:xfrm>
            <a:off x="6781800" y="5410200"/>
            <a:ext cx="2362200" cy="1447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7200" b="1" dirty="0">
                <a:solidFill>
                  <a:srgbClr val="002060"/>
                </a:solidFill>
              </a:rPr>
              <a:t>0</a:t>
            </a:r>
          </a:p>
        </p:txBody>
      </p:sp>
    </p:spTree>
    <p:extLst>
      <p:ext uri="{BB962C8B-B14F-4D97-AF65-F5344CB8AC3E}">
        <p14:creationId xmlns="" xmlns:p14="http://schemas.microsoft.com/office/powerpoint/2010/main" val="339768681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8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9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9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0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1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1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84" grpId="0"/>
      <p:bldP spid="3086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0004&quot;&gt;&lt;property id=&quot;20148&quot; value=&quot;5&quot;/&gt;&lt;property id=&quot;20300&quot; value=&quot;Slide 2&quot;/&gt;&lt;property id=&quot;20307&quot; value=&quot;257&quot;/&gt;&lt;/object&gt;&lt;object type=&quot;3&quot; unique_id=&quot;10005&quot;&gt;&lt;property id=&quot;20148&quot; value=&quot;5&quot;/&gt;&lt;property id=&quot;20300&quot; value=&quot;Slide 3&quot;/&gt;&lt;property id=&quot;20307&quot; value=&quot;262&quot;/&gt;&lt;/object&gt;&lt;object type=&quot;3&quot; unique_id=&quot;10006&quot;&gt;&lt;property id=&quot;20148&quot; value=&quot;5&quot;/&gt;&lt;property id=&quot;20300&quot; value=&quot;Slide 4&quot;/&gt;&lt;property id=&quot;20307&quot; value=&quot;264&quot;/&gt;&lt;/object&gt;&lt;object type=&quot;3&quot; unique_id=&quot;10007&quot;&gt;&lt;property id=&quot;20148&quot; value=&quot;5&quot;/&gt;&lt;property id=&quot;20300&quot; value=&quot;Slide 5&quot;/&gt;&lt;property id=&quot;20307&quot; value=&quot;258&quot;/&gt;&lt;/object&gt;&lt;object type=&quot;3&quot; unique_id=&quot;10008&quot;&gt;&lt;property id=&quot;20148&quot; value=&quot;5&quot;/&gt;&lt;property id=&quot;20300&quot; value=&quot;Slide 6&quot;/&gt;&lt;property id=&quot;20307&quot; value=&quot;259&quot;/&gt;&lt;/object&gt;&lt;object type=&quot;3&quot; unique_id=&quot;10009&quot;&gt;&lt;property id=&quot;20148&quot; value=&quot;5&quot;/&gt;&lt;property id=&quot;20300&quot; value=&quot;Slide 7&quot;/&gt;&lt;property id=&quot;20307&quot; value=&quot;265&quot;/&gt;&lt;/object&gt;&lt;object type=&quot;3&quot; unique_id=&quot;10010&quot;&gt;&lt;property id=&quot;20148&quot; value=&quot;5&quot;/&gt;&lt;property id=&quot;20300&quot; value=&quot;Slide 9&quot;/&gt;&lt;property id=&quot;20307&quot; value=&quot;266&quot;/&gt;&lt;/object&gt;&lt;object type=&quot;3&quot; unique_id=&quot;10011&quot;&gt;&lt;property id=&quot;20148&quot; value=&quot;5&quot;/&gt;&lt;property id=&quot;20300&quot; value=&quot;Slide 10&quot;/&gt;&lt;property id=&quot;20307&quot; value=&quot;263&quot;/&gt;&lt;/object&gt;&lt;object type=&quot;3&quot; unique_id=&quot;10205&quot;&gt;&lt;property id=&quot;20148&quot; value=&quot;5&quot;/&gt;&lt;property id=&quot;20300&quot; value=&quot;Slide 8&quot;/&gt;&lt;property id=&quot;20307&quot; value=&quot;269&quot;/&gt;&lt;/object&gt;&lt;/object&gt;&lt;object type=&quot;8&quot; unique_id=&quot;1002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1115</TotalTime>
  <Words>645</Words>
  <Application>Microsoft Office PowerPoint</Application>
  <PresentationFormat>On-screen Show (4:3)</PresentationFormat>
  <Paragraphs>132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Photo Editor Photo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VHL</dc:creator>
  <cp:lastModifiedBy>Admin</cp:lastModifiedBy>
  <cp:revision>147</cp:revision>
  <dcterms:created xsi:type="dcterms:W3CDTF">2016-11-01T07:09:55Z</dcterms:created>
  <dcterms:modified xsi:type="dcterms:W3CDTF">2019-10-29T10:50:28Z</dcterms:modified>
</cp:coreProperties>
</file>