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8"/>
  </p:notesMasterIdLst>
  <p:sldIdLst>
    <p:sldId id="318" r:id="rId2"/>
    <p:sldId id="353" r:id="rId3"/>
    <p:sldId id="452" r:id="rId4"/>
    <p:sldId id="446" r:id="rId5"/>
    <p:sldId id="437" r:id="rId6"/>
    <p:sldId id="453" r:id="rId7"/>
    <p:sldId id="420" r:id="rId8"/>
    <p:sldId id="439" r:id="rId9"/>
    <p:sldId id="426" r:id="rId10"/>
    <p:sldId id="456" r:id="rId11"/>
    <p:sldId id="457" r:id="rId12"/>
    <p:sldId id="458" r:id="rId13"/>
    <p:sldId id="440" r:id="rId14"/>
    <p:sldId id="449" r:id="rId15"/>
    <p:sldId id="454" r:id="rId16"/>
    <p:sldId id="41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CC"/>
    <a:srgbClr val="FF99FF"/>
    <a:srgbClr val="FF3300"/>
    <a:srgbClr val="006600"/>
    <a:srgbClr val="0066CC"/>
    <a:srgbClr val="3333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4" autoAdjust="0"/>
    <p:restoredTop sz="90119" autoAdjust="0"/>
  </p:normalViewPr>
  <p:slideViewPr>
    <p:cSldViewPr>
      <p:cViewPr>
        <p:scale>
          <a:sx n="66" d="100"/>
          <a:sy n="66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317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317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89DF168-3B59-4DC7-91B9-BC5676F2E34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3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1BE-033F-4733-990C-2C64679B4EE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181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EC1C-C623-4F07-B8BD-8EB012DF199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697590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C675-8305-4CF4-8294-EBA51D6857A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547584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458B-F3B9-4AF7-8631-46119D443E8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240713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5ABD-C8D0-481E-8129-54AF5FE8892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569432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B634-8FE2-4B79-A69F-D8EB6D67A30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47868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7C65B-7721-4019-87DA-2620F66E9A2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487841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8E98-2B9C-49D1-BF42-CF48102C8B3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31374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CE76-8B47-40CC-9FE7-EEADA55A0E7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34402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0363-7878-41CA-8B1C-F5B8E83A4DF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692475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B15-639A-4EEB-9B5B-61A14155F68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312123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CC69F-A80A-4F5A-ACDA-E32F8D0ECB0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43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57" name="Picture 45" descr="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5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</p:pic>
      <p:sp>
        <p:nvSpPr>
          <p:cNvPr id="371754" name="WordArt 42" descr="19[1]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73342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CHÀO MỪNG QUÝ THẦY CÔ GIÁO</a:t>
            </a:r>
          </a:p>
        </p:txBody>
      </p:sp>
      <p:sp>
        <p:nvSpPr>
          <p:cNvPr id="371755" name="WordArt 43"/>
          <p:cNvSpPr>
            <a:spLocks noChangeArrowheads="1" noChangeShapeType="1" noTextEdit="1"/>
          </p:cNvSpPr>
          <p:nvPr/>
        </p:nvSpPr>
        <p:spPr bwMode="auto">
          <a:xfrm>
            <a:off x="1143000" y="3124200"/>
            <a:ext cx="7010400" cy="1276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VỀ DỰ GIỜ THĂM LỚP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3B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1756" name="WordArt 44"/>
          <p:cNvSpPr>
            <a:spLocks noChangeArrowheads="1" noChangeShapeType="1" noTextEdit="1"/>
          </p:cNvSpPr>
          <p:nvPr/>
        </p:nvSpPr>
        <p:spPr bwMode="auto">
          <a:xfrm>
            <a:off x="2562225" y="4572000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47"/>
              </a:avLst>
            </a:prstTxWarp>
          </a:bodyPr>
          <a:lstStyle/>
          <a:p>
            <a:pPr algn="ctr"/>
            <a:r>
              <a:rPr lang="vi-VN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 :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TIẾNG VIỆT</a:t>
            </a:r>
            <a:endParaRPr lang="vi-VN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1759" name="Text Box 47"/>
          <p:cNvSpPr txBox="1">
            <a:spLocks noChangeArrowheads="1"/>
          </p:cNvSpPr>
          <p:nvPr/>
        </p:nvSpPr>
        <p:spPr bwMode="auto">
          <a:xfrm>
            <a:off x="381000" y="990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000000"/>
                </a:solidFill>
              </a:rPr>
              <a:t>TRƯỜNG TIỂU HỌC </a:t>
            </a:r>
            <a:r>
              <a:rPr lang="en-US" altLang="vi-VN" sz="2800" b="1" dirty="0" smtClean="0">
                <a:solidFill>
                  <a:srgbClr val="000000"/>
                </a:solidFill>
              </a:rPr>
              <a:t>HỨA TẠO</a:t>
            </a:r>
            <a:endParaRPr lang="en-US" altLang="vi-VN" sz="2800" b="1" dirty="0">
              <a:solidFill>
                <a:srgbClr val="000000"/>
              </a:solidFill>
            </a:endParaRPr>
          </a:p>
        </p:txBody>
      </p:sp>
      <p:pic>
        <p:nvPicPr>
          <p:cNvPr id="371760" name="Picture 48" descr="878029rsoqmho5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762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4"/>
          <p:cNvSpPr>
            <a:spLocks noChangeArrowheads="1" noChangeShapeType="1" noTextEdit="1"/>
          </p:cNvSpPr>
          <p:nvPr/>
        </p:nvSpPr>
        <p:spPr bwMode="auto">
          <a:xfrm>
            <a:off x="2591707" y="5304971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47"/>
              </a:avLst>
            </a:prstTxWarp>
          </a:bodyPr>
          <a:lstStyle/>
          <a:p>
            <a:pPr algn="ctr"/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GV</a:t>
            </a:r>
            <a:r>
              <a:rPr lang="vi-VN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Phạm Thị Hạnh</a:t>
            </a:r>
            <a:endParaRPr lang="vi-VN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7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7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54" grpId="0" animBg="1"/>
      <p:bldP spid="371755" grpId="0" animBg="1"/>
      <p:bldP spid="37175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52400" y="914400"/>
            <a:ext cx="8763000" cy="51625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86000" y="5167313"/>
            <a:ext cx="2819400" cy="523875"/>
            <a:chOff x="960" y="3216"/>
            <a:chExt cx="2843" cy="684"/>
          </a:xfrm>
        </p:grpSpPr>
        <p:sp>
          <p:nvSpPr>
            <p:cNvPr id="27674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2843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vi-VN" altLang="en-US" sz="1800"/>
            </a:p>
          </p:txBody>
        </p:sp>
        <p:sp>
          <p:nvSpPr>
            <p:cNvPr id="27675" name="Text Box 14"/>
            <p:cNvSpPr txBox="1">
              <a:spLocks noChangeArrowheads="1"/>
            </p:cNvSpPr>
            <p:nvPr/>
          </p:nvSpPr>
          <p:spPr bwMode="gray">
            <a:xfrm>
              <a:off x="994" y="3216"/>
              <a:ext cx="2750" cy="6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a</a:t>
              </a:r>
            </a:p>
          </p:txBody>
        </p:sp>
      </p:grpSp>
      <p:sp>
        <p:nvSpPr>
          <p:cNvPr id="7" name="Oval 44"/>
          <p:cNvSpPr>
            <a:spLocks noChangeArrowheads="1"/>
          </p:cNvSpPr>
          <p:nvPr/>
        </p:nvSpPr>
        <p:spPr bwMode="auto">
          <a:xfrm>
            <a:off x="5448300" y="6167438"/>
            <a:ext cx="11430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7410450" y="53911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7413625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1" name="AutoShape 58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" name="AutoShape 59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" name="AutoShape 60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5" name="AutoShape 62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6" name="AutoShape 63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7" name="AutoShape 64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8" name="AutoShape 65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5715000" y="5014913"/>
            <a:ext cx="2133600" cy="762000"/>
            <a:chOff x="912" y="2592"/>
            <a:chExt cx="3072" cy="1280"/>
          </a:xfrm>
        </p:grpSpPr>
        <p:sp>
          <p:nvSpPr>
            <p:cNvPr id="27672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7673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48"/>
              <a:ext cx="1884" cy="10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  <a:p>
              <a:pPr algn="ctr"/>
              <a:endParaRPr lang="en-US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4095750" y="6153150"/>
            <a:ext cx="1052513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2667000" y="6153068"/>
            <a:ext cx="1123950" cy="40005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9000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24" name="Text Box 95"/>
          <p:cNvSpPr txBox="1">
            <a:spLocks noChangeArrowheads="1"/>
          </p:cNvSpPr>
          <p:nvPr/>
        </p:nvSpPr>
        <p:spPr bwMode="auto">
          <a:xfrm>
            <a:off x="304800" y="18288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81000" y="1143000"/>
            <a:ext cx="8193768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b="1" i="1" dirty="0"/>
              <a:t>Câu </a:t>
            </a:r>
            <a:r>
              <a:rPr lang="en-US" altLang="vi-VN" sz="3000" b="1" i="1" dirty="0" smtClean="0"/>
              <a:t>hỏi 1</a:t>
            </a:r>
            <a:r>
              <a:rPr lang="en-US" altLang="vi-VN" sz="3000" b="1" dirty="0"/>
              <a:t>:</a:t>
            </a:r>
            <a:r>
              <a:rPr lang="en-US" altLang="vi-VN" sz="3000" dirty="0"/>
              <a:t> </a:t>
            </a:r>
            <a:r>
              <a:rPr lang="en-US" altLang="vi-VN" sz="3000" b="1" dirty="0"/>
              <a:t>Thành và Mến kết bạn </a:t>
            </a:r>
            <a:r>
              <a:rPr lang="en-US" altLang="vi-VN" sz="3000" b="1" dirty="0" smtClean="0"/>
              <a:t>vào </a:t>
            </a:r>
            <a:r>
              <a:rPr lang="en-US" altLang="vi-VN" sz="3000" b="1" dirty="0"/>
              <a:t>dịp nào</a:t>
            </a:r>
            <a:r>
              <a:rPr lang="en-US" altLang="vi-VN" sz="3000" b="1" dirty="0" smtClean="0"/>
              <a:t>? </a:t>
            </a:r>
            <a:r>
              <a:rPr lang="en-US" altLang="vi-VN" sz="3000" b="1" dirty="0"/>
              <a:t> </a:t>
            </a:r>
            <a:r>
              <a:rPr lang="en-US" altLang="vi-VN" sz="3000" b="1" dirty="0" smtClean="0"/>
              <a:t>    </a:t>
            </a:r>
            <a:r>
              <a:rPr lang="en-US" altLang="vi-VN" sz="3000" b="1" dirty="0" smtClean="0">
                <a:solidFill>
                  <a:srgbClr val="FF0000"/>
                </a:solidFill>
              </a:rPr>
              <a:t>(</a:t>
            </a:r>
            <a:r>
              <a:rPr lang="en-US" altLang="vi-VN" sz="3000" b="1" dirty="0" smtClean="0">
                <a:solidFill>
                  <a:srgbClr val="FF0000"/>
                </a:solidFill>
              </a:rPr>
              <a:t>Đọc đoạn 1</a:t>
            </a:r>
            <a:r>
              <a:rPr lang="en-US" altLang="vi-VN" sz="3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en-US" sz="3000" b="1" dirty="0">
                <a:solidFill>
                  <a:srgbClr val="0033CC"/>
                </a:solidFill>
                <a:cs typeface="Times New Roman" pitchFamily="18" charset="0"/>
              </a:rPr>
              <a:t>a)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Khi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giặc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Mĩ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ném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bom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Thành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về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sơ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tán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ở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quê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Mến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vi-VN" sz="3000" b="1" dirty="0" smtClean="0">
                <a:solidFill>
                  <a:srgbClr val="3333CC"/>
                </a:solidFill>
                <a:cs typeface="Times New Roman" pitchFamily="18" charset="0"/>
              </a:rPr>
              <a:t>b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)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Khi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bố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Thành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đón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Mến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ra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nhà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chơi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vi-VN" sz="3000" b="1" dirty="0" smtClean="0">
                <a:solidFill>
                  <a:srgbClr val="3333CC"/>
                </a:solidFill>
                <a:cs typeface="Times New Roman" pitchFamily="18" charset="0"/>
              </a:rPr>
              <a:t>c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)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Khi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đi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chơi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ở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công</a:t>
            </a:r>
            <a:r>
              <a:rPr lang="en-US" altLang="vi-VN" sz="3000" b="1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  <a:cs typeface="Times New Roman" pitchFamily="18" charset="0"/>
              </a:rPr>
              <a:t>viên</a:t>
            </a:r>
            <a:endParaRPr lang="en-US" altLang="vi-VN" sz="3000" b="1" dirty="0">
              <a:solidFill>
                <a:srgbClr val="3333CC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3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7576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52400" y="914400"/>
            <a:ext cx="8763000" cy="51625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86000" y="5167313"/>
            <a:ext cx="2819400" cy="523875"/>
            <a:chOff x="960" y="3216"/>
            <a:chExt cx="2843" cy="684"/>
          </a:xfrm>
        </p:grpSpPr>
        <p:sp>
          <p:nvSpPr>
            <p:cNvPr id="27674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2843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vi-VN" altLang="en-US" sz="1800"/>
            </a:p>
          </p:txBody>
        </p:sp>
        <p:sp>
          <p:nvSpPr>
            <p:cNvPr id="27675" name="Text Box 14"/>
            <p:cNvSpPr txBox="1">
              <a:spLocks noChangeArrowheads="1"/>
            </p:cNvSpPr>
            <p:nvPr/>
          </p:nvSpPr>
          <p:spPr bwMode="gray">
            <a:xfrm>
              <a:off x="994" y="3216"/>
              <a:ext cx="2750" cy="6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b</a:t>
              </a:r>
            </a:p>
          </p:txBody>
        </p:sp>
      </p:grpSp>
      <p:sp>
        <p:nvSpPr>
          <p:cNvPr id="7" name="Oval 44"/>
          <p:cNvSpPr>
            <a:spLocks noChangeArrowheads="1"/>
          </p:cNvSpPr>
          <p:nvPr/>
        </p:nvSpPr>
        <p:spPr bwMode="auto">
          <a:xfrm>
            <a:off x="5448300" y="6167438"/>
            <a:ext cx="11430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7410450" y="53911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7413625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1" name="AutoShape 58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" name="AutoShape 59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" name="AutoShape 60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5" name="AutoShape 62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6" name="AutoShape 63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7" name="AutoShape 64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8" name="AutoShape 65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5715000" y="5014913"/>
            <a:ext cx="2133600" cy="762000"/>
            <a:chOff x="912" y="2592"/>
            <a:chExt cx="3072" cy="1280"/>
          </a:xfrm>
        </p:grpSpPr>
        <p:sp>
          <p:nvSpPr>
            <p:cNvPr id="27672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7673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48"/>
              <a:ext cx="1884" cy="10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  <a:p>
              <a:pPr algn="ctr"/>
              <a:endParaRPr lang="en-US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4095750" y="6153150"/>
            <a:ext cx="1052513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2667000" y="6153068"/>
            <a:ext cx="1123950" cy="40005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9000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24" name="Text Box 95"/>
          <p:cNvSpPr txBox="1">
            <a:spLocks noChangeArrowheads="1"/>
          </p:cNvSpPr>
          <p:nvPr/>
        </p:nvSpPr>
        <p:spPr bwMode="auto">
          <a:xfrm>
            <a:off x="304800" y="18288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28600" y="990600"/>
            <a:ext cx="8763000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b="1" dirty="0"/>
              <a:t>  </a:t>
            </a:r>
            <a:r>
              <a:rPr lang="en-US" altLang="vi-VN" sz="3000" b="1" i="1" dirty="0" err="1" smtClean="0"/>
              <a:t>Câu</a:t>
            </a:r>
            <a:r>
              <a:rPr lang="en-US" altLang="vi-VN" sz="3000" b="1" i="1" dirty="0" smtClean="0"/>
              <a:t> </a:t>
            </a:r>
            <a:r>
              <a:rPr lang="en-US" altLang="vi-VN" sz="3000" b="1" i="1" dirty="0" smtClean="0"/>
              <a:t>hỏi 2</a:t>
            </a:r>
            <a:r>
              <a:rPr lang="en-US" altLang="vi-VN" sz="3000" b="1" dirty="0"/>
              <a:t>:</a:t>
            </a:r>
            <a:r>
              <a:rPr lang="en-US" altLang="vi-VN" sz="3000" dirty="0"/>
              <a:t> </a:t>
            </a:r>
            <a:r>
              <a:rPr lang="en-US" altLang="vi-VN" sz="3000" b="1" dirty="0" smtClean="0"/>
              <a:t>Mến </a:t>
            </a:r>
            <a:r>
              <a:rPr lang="en-US" altLang="vi-VN" sz="3000" b="1" dirty="0"/>
              <a:t>thấy thị xã có gì lạ</a:t>
            </a:r>
            <a:r>
              <a:rPr lang="en-US" altLang="vi-VN" sz="3000" b="1" dirty="0" smtClean="0"/>
              <a:t>? </a:t>
            </a:r>
            <a:r>
              <a:rPr lang="en-US" altLang="vi-VN" sz="3000" b="1" dirty="0" smtClean="0">
                <a:solidFill>
                  <a:srgbClr val="FF0000"/>
                </a:solidFill>
              </a:rPr>
              <a:t>(Đọc đoạn 1</a:t>
            </a:r>
            <a:r>
              <a:rPr lang="en-US" altLang="vi-VN" sz="3000" b="1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vi-VN" sz="3000" b="1" dirty="0" smtClean="0">
                <a:solidFill>
                  <a:srgbClr val="3333CC"/>
                </a:solidFill>
              </a:rPr>
              <a:t>a) </a:t>
            </a:r>
            <a:r>
              <a:rPr lang="en-US" altLang="vi-VN" sz="3000" b="1" dirty="0" err="1" smtClean="0">
                <a:solidFill>
                  <a:srgbClr val="3333CC"/>
                </a:solidFill>
              </a:rPr>
              <a:t>Có</a:t>
            </a:r>
            <a:r>
              <a:rPr lang="en-US" altLang="vi-VN" sz="3000" b="1" dirty="0" smtClean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</a:rPr>
              <a:t>đầm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</a:rPr>
              <a:t>ruộng</a:t>
            </a:r>
            <a:r>
              <a:rPr lang="en-US" altLang="vi-VN" sz="3000" b="1" dirty="0">
                <a:solidFill>
                  <a:srgbClr val="3333CC"/>
                </a:solidFill>
              </a:rPr>
              <a:t>, </a:t>
            </a:r>
            <a:r>
              <a:rPr lang="en-US" altLang="vi-VN" sz="3000" b="1" dirty="0" err="1">
                <a:solidFill>
                  <a:srgbClr val="3333CC"/>
                </a:solidFill>
              </a:rPr>
              <a:t>có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</a:rPr>
              <a:t>nhiều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</a:rPr>
              <a:t>hoa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 smtClean="0">
                <a:solidFill>
                  <a:srgbClr val="3333CC"/>
                </a:solidFill>
              </a:rPr>
              <a:t>sen</a:t>
            </a:r>
            <a:endParaRPr lang="en-US" altLang="vi-VN" sz="3000" b="1" dirty="0" smtClean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vi-VN" sz="3000" b="1" dirty="0">
                <a:solidFill>
                  <a:srgbClr val="3333CC"/>
                </a:solidFill>
              </a:rPr>
              <a:t>b) </a:t>
            </a:r>
            <a:r>
              <a:rPr lang="en-US" altLang="vi-VN" sz="3000" b="1" dirty="0" err="1">
                <a:solidFill>
                  <a:srgbClr val="0000CC"/>
                </a:solidFill>
              </a:rPr>
              <a:t>Có</a:t>
            </a:r>
            <a:r>
              <a:rPr lang="en-US" altLang="vi-VN" sz="3000" b="1" dirty="0">
                <a:solidFill>
                  <a:srgbClr val="0000CC"/>
                </a:solidFill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</a:rPr>
              <a:t>nhiều</a:t>
            </a:r>
            <a:r>
              <a:rPr lang="en-US" altLang="vi-VN" sz="3000" b="1" dirty="0">
                <a:solidFill>
                  <a:srgbClr val="0000CC"/>
                </a:solidFill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</a:rPr>
              <a:t>phố</a:t>
            </a:r>
            <a:r>
              <a:rPr lang="en-US" altLang="vi-VN" sz="3000" b="1" dirty="0">
                <a:solidFill>
                  <a:srgbClr val="0000CC"/>
                </a:solidFill>
              </a:rPr>
              <a:t>, </a:t>
            </a:r>
            <a:r>
              <a:rPr lang="en-US" altLang="vi-VN" sz="3000" b="1" dirty="0" err="1">
                <a:solidFill>
                  <a:srgbClr val="0000CC"/>
                </a:solidFill>
              </a:rPr>
              <a:t>nhiều</a:t>
            </a:r>
            <a:r>
              <a:rPr lang="en-US" altLang="vi-VN" sz="3000" b="1" dirty="0">
                <a:solidFill>
                  <a:srgbClr val="0000CC"/>
                </a:solidFill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</a:rPr>
              <a:t>nhà</a:t>
            </a:r>
            <a:r>
              <a:rPr lang="en-US" altLang="vi-VN" sz="3000" b="1" dirty="0">
                <a:solidFill>
                  <a:srgbClr val="0000CC"/>
                </a:solidFill>
              </a:rPr>
              <a:t>, </a:t>
            </a:r>
            <a:r>
              <a:rPr lang="en-US" altLang="vi-VN" sz="3000" b="1" dirty="0" err="1">
                <a:solidFill>
                  <a:srgbClr val="0000CC"/>
                </a:solidFill>
              </a:rPr>
              <a:t>niều</a:t>
            </a:r>
            <a:r>
              <a:rPr lang="en-US" altLang="vi-VN" sz="3000" b="1" dirty="0">
                <a:solidFill>
                  <a:srgbClr val="0000CC"/>
                </a:solidFill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</a:rPr>
              <a:t>xe</a:t>
            </a:r>
            <a:r>
              <a:rPr lang="en-US" altLang="vi-VN" sz="3000" b="1" dirty="0">
                <a:solidFill>
                  <a:srgbClr val="0000CC"/>
                </a:solidFill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</a:rPr>
              <a:t>cộ</a:t>
            </a:r>
            <a:r>
              <a:rPr lang="en-US" altLang="vi-VN" sz="3000" b="1" dirty="0">
                <a:solidFill>
                  <a:srgbClr val="0000CC"/>
                </a:solidFill>
              </a:rPr>
              <a:t>, </a:t>
            </a:r>
            <a:r>
              <a:rPr lang="en-US" altLang="vi-VN" sz="3000" b="1" dirty="0" err="1">
                <a:solidFill>
                  <a:srgbClr val="0000CC"/>
                </a:solidFill>
              </a:rPr>
              <a:t>có</a:t>
            </a:r>
            <a:r>
              <a:rPr lang="en-US" altLang="vi-VN" sz="3000" b="1" dirty="0">
                <a:solidFill>
                  <a:srgbClr val="0000CC"/>
                </a:solidFill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</a:rPr>
              <a:t>điện</a:t>
            </a:r>
            <a:r>
              <a:rPr lang="en-US" altLang="vi-VN" sz="3000" b="1" dirty="0">
                <a:solidFill>
                  <a:srgbClr val="0000CC"/>
                </a:solidFill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</a:rPr>
              <a:t>sáng</a:t>
            </a:r>
            <a:r>
              <a:rPr lang="en-US" altLang="vi-VN" sz="3000" b="1" dirty="0">
                <a:solidFill>
                  <a:srgbClr val="0000CC"/>
                </a:solidFill>
              </a:rPr>
              <a:t>, </a:t>
            </a:r>
            <a:r>
              <a:rPr lang="en-US" altLang="vi-VN" sz="3000" b="1" dirty="0" err="1">
                <a:solidFill>
                  <a:srgbClr val="0000CC"/>
                </a:solidFill>
              </a:rPr>
              <a:t>có</a:t>
            </a:r>
            <a:r>
              <a:rPr lang="en-US" altLang="vi-VN" sz="3000" b="1" dirty="0">
                <a:solidFill>
                  <a:srgbClr val="0000CC"/>
                </a:solidFill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</a:rPr>
              <a:t>công</a:t>
            </a:r>
            <a:r>
              <a:rPr lang="en-US" altLang="vi-VN" sz="3000" b="1" dirty="0">
                <a:solidFill>
                  <a:srgbClr val="0000CC"/>
                </a:solidFill>
              </a:rPr>
              <a:t> </a:t>
            </a:r>
            <a:r>
              <a:rPr lang="en-US" altLang="vi-VN" sz="3000" b="1" dirty="0" err="1" smtClean="0">
                <a:solidFill>
                  <a:srgbClr val="0000CC"/>
                </a:solidFill>
              </a:rPr>
              <a:t>viên</a:t>
            </a:r>
            <a:endParaRPr lang="en-US" altLang="vi-VN" sz="3000" b="1" dirty="0" smtClean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vi-VN" sz="3000" b="1" dirty="0">
                <a:solidFill>
                  <a:srgbClr val="3333CC"/>
                </a:solidFill>
              </a:rPr>
              <a:t>c) </a:t>
            </a:r>
            <a:r>
              <a:rPr lang="en-US" altLang="vi-VN" sz="3000" b="1" dirty="0" err="1">
                <a:solidFill>
                  <a:srgbClr val="3333CC"/>
                </a:solidFill>
              </a:rPr>
              <a:t>Có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</a:rPr>
              <a:t>thuyền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</a:rPr>
              <a:t>thúng</a:t>
            </a:r>
            <a:r>
              <a:rPr lang="en-US" altLang="vi-VN" sz="3000" b="1" dirty="0">
                <a:solidFill>
                  <a:srgbClr val="3333CC"/>
                </a:solidFill>
              </a:rPr>
              <a:t>, </a:t>
            </a:r>
            <a:r>
              <a:rPr lang="en-US" altLang="vi-VN" sz="3000" b="1" dirty="0" err="1">
                <a:solidFill>
                  <a:srgbClr val="3333CC"/>
                </a:solidFill>
              </a:rPr>
              <a:t>có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</a:rPr>
              <a:t>người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</a:rPr>
              <a:t>hái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>
                <a:solidFill>
                  <a:srgbClr val="3333CC"/>
                </a:solidFill>
              </a:rPr>
              <a:t>hoa</a:t>
            </a:r>
            <a:r>
              <a:rPr lang="en-US" altLang="vi-VN" sz="3000" b="1" dirty="0">
                <a:solidFill>
                  <a:srgbClr val="3333CC"/>
                </a:solidFill>
              </a:rPr>
              <a:t> ở </a:t>
            </a:r>
            <a:r>
              <a:rPr lang="en-US" altLang="vi-VN" sz="3000" b="1" dirty="0" err="1">
                <a:solidFill>
                  <a:srgbClr val="3333CC"/>
                </a:solidFill>
              </a:rPr>
              <a:t>giữa</a:t>
            </a:r>
            <a:r>
              <a:rPr lang="en-US" altLang="vi-VN" sz="3000" b="1" dirty="0">
                <a:solidFill>
                  <a:srgbClr val="3333CC"/>
                </a:solidFill>
              </a:rPr>
              <a:t> </a:t>
            </a:r>
            <a:r>
              <a:rPr lang="en-US" altLang="vi-VN" sz="3000" b="1" dirty="0" err="1" smtClean="0">
                <a:solidFill>
                  <a:srgbClr val="3333CC"/>
                </a:solidFill>
              </a:rPr>
              <a:t>đầm</a:t>
            </a:r>
            <a:endParaRPr lang="en-US" altLang="vi-VN" sz="3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0060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52400" y="914400"/>
            <a:ext cx="8763000" cy="51625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86000" y="5167313"/>
            <a:ext cx="2819400" cy="523875"/>
            <a:chOff x="960" y="3216"/>
            <a:chExt cx="2843" cy="684"/>
          </a:xfrm>
        </p:grpSpPr>
        <p:sp>
          <p:nvSpPr>
            <p:cNvPr id="27674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2843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vi-VN" altLang="en-US" sz="1800"/>
            </a:p>
          </p:txBody>
        </p:sp>
        <p:sp>
          <p:nvSpPr>
            <p:cNvPr id="27675" name="Text Box 14"/>
            <p:cNvSpPr txBox="1">
              <a:spLocks noChangeArrowheads="1"/>
            </p:cNvSpPr>
            <p:nvPr/>
          </p:nvSpPr>
          <p:spPr bwMode="gray">
            <a:xfrm>
              <a:off x="994" y="3216"/>
              <a:ext cx="2750" cy="6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Oval 44"/>
          <p:cNvSpPr>
            <a:spLocks noChangeArrowheads="1"/>
          </p:cNvSpPr>
          <p:nvPr/>
        </p:nvSpPr>
        <p:spPr bwMode="auto">
          <a:xfrm>
            <a:off x="5448300" y="6167438"/>
            <a:ext cx="11430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7410450" y="53911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7413625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1" name="AutoShape 58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" name="AutoShape 59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" name="AutoShape 60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5" name="AutoShape 62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6" name="AutoShape 63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7" name="AutoShape 64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8" name="AutoShape 65"/>
          <p:cNvSpPr>
            <a:spLocks noChangeArrowheads="1"/>
          </p:cNvSpPr>
          <p:nvPr/>
        </p:nvSpPr>
        <p:spPr bwMode="auto">
          <a:xfrm>
            <a:off x="7391400" y="53959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5715000" y="5014913"/>
            <a:ext cx="2133600" cy="762000"/>
            <a:chOff x="912" y="2592"/>
            <a:chExt cx="3072" cy="1280"/>
          </a:xfrm>
        </p:grpSpPr>
        <p:sp>
          <p:nvSpPr>
            <p:cNvPr id="27672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7673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48"/>
              <a:ext cx="1884" cy="10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  <a:p>
              <a:pPr algn="ctr"/>
              <a:endParaRPr lang="en-US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4095750" y="6153150"/>
            <a:ext cx="1052513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2667000" y="6153068"/>
            <a:ext cx="1123950" cy="40005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9000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24" name="Text Box 95"/>
          <p:cNvSpPr txBox="1">
            <a:spLocks noChangeArrowheads="1"/>
          </p:cNvSpPr>
          <p:nvPr/>
        </p:nvSpPr>
        <p:spPr bwMode="auto">
          <a:xfrm>
            <a:off x="304800" y="18288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28600" y="990600"/>
            <a:ext cx="8763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b="1" dirty="0"/>
              <a:t>  </a:t>
            </a:r>
            <a:endParaRPr lang="en-US" altLang="vi-VN" sz="3000" b="1" dirty="0">
              <a:solidFill>
                <a:srgbClr val="3333CC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52400" y="990600"/>
            <a:ext cx="8839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/>
              <a:t>     </a:t>
            </a:r>
            <a:r>
              <a:rPr lang="en-US" altLang="vi-VN" sz="2800" b="1" i="1" dirty="0"/>
              <a:t>Câu </a:t>
            </a:r>
            <a:r>
              <a:rPr lang="en-US" altLang="vi-VN" sz="2800" b="1" i="1" dirty="0" smtClean="0"/>
              <a:t>hỏi 3</a:t>
            </a:r>
            <a:r>
              <a:rPr lang="en-US" altLang="vi-VN" sz="2800" b="1" dirty="0" smtClean="0"/>
              <a:t>:</a:t>
            </a:r>
            <a:r>
              <a:rPr lang="en-US" altLang="vi-VN" sz="2800" dirty="0" smtClean="0"/>
              <a:t> </a:t>
            </a:r>
            <a:r>
              <a:rPr lang="en-US" altLang="vi-VN" sz="2800" b="1" dirty="0" smtClean="0"/>
              <a:t>Mến đã có hành động gì đáng khen ? </a:t>
            </a:r>
            <a:endParaRPr lang="en-US" altLang="vi-VN" sz="2800" b="1" dirty="0" smtClean="0"/>
          </a:p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    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(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Đọc đoạn 2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3333CC"/>
                </a:solidFill>
              </a:rPr>
              <a:t> a</a:t>
            </a:r>
            <a:r>
              <a:rPr lang="en-US" altLang="vi-VN" sz="2800" b="1" dirty="0">
                <a:solidFill>
                  <a:srgbClr val="3333CC"/>
                </a:solidFill>
              </a:rPr>
              <a:t>) </a:t>
            </a:r>
            <a:r>
              <a:rPr lang="en-US" altLang="vi-VN" sz="2800" b="1" dirty="0" err="1">
                <a:solidFill>
                  <a:srgbClr val="3333CC"/>
                </a:solidFill>
              </a:rPr>
              <a:t>Chơi</a:t>
            </a:r>
            <a:r>
              <a:rPr lang="en-US" altLang="vi-VN" sz="2800" b="1" dirty="0">
                <a:solidFill>
                  <a:srgbClr val="3333CC"/>
                </a:solidFill>
              </a:rPr>
              <a:t> ở </a:t>
            </a:r>
            <a:r>
              <a:rPr lang="en-US" altLang="vi-VN" sz="2800" b="1" dirty="0" err="1">
                <a:solidFill>
                  <a:srgbClr val="3333CC"/>
                </a:solidFill>
              </a:rPr>
              <a:t>ven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hồ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trong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công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viên</a:t>
            </a:r>
            <a:endParaRPr lang="en-US" altLang="vi-VN" sz="2800" b="1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3333CC"/>
                </a:solidFill>
              </a:rPr>
              <a:t> b</a:t>
            </a:r>
            <a:r>
              <a:rPr lang="en-US" altLang="vi-VN" sz="2800" b="1" dirty="0">
                <a:solidFill>
                  <a:srgbClr val="3333CC"/>
                </a:solidFill>
              </a:rPr>
              <a:t>) </a:t>
            </a:r>
            <a:r>
              <a:rPr lang="en-US" altLang="vi-VN" sz="2800" b="1" dirty="0" err="1">
                <a:solidFill>
                  <a:srgbClr val="0000CC"/>
                </a:solidFill>
              </a:rPr>
              <a:t>Kể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cho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bố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Thành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nghe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chuyện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xảy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ra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trong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công</a:t>
            </a:r>
            <a:r>
              <a:rPr lang="en-US" altLang="vi-VN" sz="2800" b="1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</a:rPr>
              <a:t>viên</a:t>
            </a:r>
            <a:endParaRPr lang="en-US" altLang="vi-VN" sz="2800" b="1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3333CC"/>
                </a:solidFill>
              </a:rPr>
              <a:t> c</a:t>
            </a:r>
            <a:r>
              <a:rPr lang="en-US" altLang="vi-VN" sz="2800" b="1" dirty="0">
                <a:solidFill>
                  <a:srgbClr val="3333CC"/>
                </a:solidFill>
              </a:rPr>
              <a:t>) </a:t>
            </a:r>
            <a:r>
              <a:rPr lang="en-US" altLang="vi-VN" sz="2800" b="1" dirty="0" err="1">
                <a:solidFill>
                  <a:srgbClr val="3333CC"/>
                </a:solidFill>
              </a:rPr>
              <a:t>Cứu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một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em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bé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bị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đuối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nước</a:t>
            </a:r>
            <a:r>
              <a:rPr lang="en-US" altLang="vi-VN" sz="2800" b="1" dirty="0">
                <a:solidFill>
                  <a:srgbClr val="3333CC"/>
                </a:solidFill>
              </a:rPr>
              <a:t> ở </a:t>
            </a:r>
            <a:r>
              <a:rPr lang="en-US" altLang="vi-VN" sz="2800" b="1" dirty="0" err="1">
                <a:solidFill>
                  <a:srgbClr val="3333CC"/>
                </a:solidFill>
              </a:rPr>
              <a:t>giữa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hồ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trong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</a:rPr>
              <a:t>công</a:t>
            </a:r>
            <a:r>
              <a:rPr lang="en-US" altLang="vi-VN" sz="2800" b="1" dirty="0">
                <a:solidFill>
                  <a:srgbClr val="3333CC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3333CC"/>
                </a:solidFill>
              </a:rPr>
              <a:t>viên</a:t>
            </a:r>
            <a:endParaRPr lang="en-US" altLang="vi-VN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0581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3124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b="1">
              <a:latin typeface="VNI-Time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458" y="1371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2. </a:t>
            </a:r>
            <a:r>
              <a:rPr lang="en-US" altLang="vi-VN" sz="3200" b="1" dirty="0" smtClean="0"/>
              <a:t>Em hiểu câu nói của bố Thành như thế nào?</a:t>
            </a:r>
            <a:endParaRPr lang="en-US" altLang="vi-VN" sz="3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228600" y="3875782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3. </a:t>
            </a:r>
            <a:r>
              <a:rPr lang="en-US" altLang="vi-VN" sz="3200" b="1" dirty="0" smtClean="0"/>
              <a:t>Kể những điều em biết về thành thị (hoặc nông thôn):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0" y="4919008"/>
            <a:ext cx="8820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b="1" dirty="0" smtClean="0">
                <a:solidFill>
                  <a:srgbClr val="0000CC"/>
                </a:solidFill>
              </a:rPr>
              <a:t>- Bạn thấy thành thị (hoặc nông thôn) có những gì ?</a:t>
            </a:r>
          </a:p>
          <a:p>
            <a:pPr algn="just" eaLnBrk="1" hangingPunct="1"/>
            <a:r>
              <a:rPr lang="en-US" altLang="vi-VN" sz="3000" dirty="0" smtClean="0">
                <a:solidFill>
                  <a:srgbClr val="0000CC"/>
                </a:solidFill>
              </a:rPr>
              <a:t>- </a:t>
            </a:r>
            <a:r>
              <a:rPr lang="en-US" altLang="vi-VN" sz="3000" b="1" dirty="0" smtClean="0">
                <a:solidFill>
                  <a:srgbClr val="0000CC"/>
                </a:solidFill>
              </a:rPr>
              <a:t>Cảnh vật, con người ở thành thị (hoặc nông thôn) có gì đáng yêu?</a:t>
            </a:r>
          </a:p>
          <a:p>
            <a:pPr algn="just" eaLnBrk="1" hangingPunct="1"/>
            <a:r>
              <a:rPr lang="en-US" altLang="vi-VN" sz="3000" dirty="0" smtClean="0">
                <a:solidFill>
                  <a:srgbClr val="0000CC"/>
                </a:solidFill>
              </a:rPr>
              <a:t>- </a:t>
            </a:r>
            <a:r>
              <a:rPr lang="en-US" altLang="vi-VN" sz="3000" b="1" dirty="0" smtClean="0">
                <a:solidFill>
                  <a:srgbClr val="0000CC"/>
                </a:solidFill>
              </a:rPr>
              <a:t>Bạn thích nhất điều gì?</a:t>
            </a:r>
            <a:endParaRPr lang="en-US" altLang="vi-VN" sz="3000" dirty="0">
              <a:solidFill>
                <a:srgbClr val="0000CC"/>
              </a:solidFill>
            </a:endParaRPr>
          </a:p>
        </p:txBody>
      </p:sp>
      <p:pic>
        <p:nvPicPr>
          <p:cNvPr id="6" name="Picture 2" descr="E:\TH HỨA TẠO\lo go\nh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0" y="28161"/>
            <a:ext cx="1804590" cy="13440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2362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i="1" dirty="0" err="1" smtClean="0"/>
              <a:t>Ca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ngợi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phẩm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chất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tốt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đẹp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của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người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làng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quê</a:t>
            </a:r>
            <a:r>
              <a:rPr lang="en-US" altLang="vi-VN" sz="3200" i="1" dirty="0" smtClean="0"/>
              <a:t>, </a:t>
            </a:r>
            <a:r>
              <a:rPr lang="en-US" altLang="vi-VN" sz="3200" i="1" dirty="0" err="1" smtClean="0"/>
              <a:t>sẵn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sàng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giúp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đỡ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mọi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người</a:t>
            </a:r>
            <a:r>
              <a:rPr lang="en-US" altLang="vi-VN" sz="3200" i="1" dirty="0" smtClean="0"/>
              <a:t>, </a:t>
            </a:r>
            <a:r>
              <a:rPr lang="en-US" altLang="vi-VN" sz="3200" i="1" dirty="0" err="1" smtClean="0"/>
              <a:t>không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ngại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hiểm</a:t>
            </a:r>
            <a:r>
              <a:rPr lang="en-US" altLang="vi-VN" sz="3200" i="1" dirty="0" smtClean="0"/>
              <a:t> </a:t>
            </a:r>
            <a:r>
              <a:rPr lang="en-US" altLang="vi-VN" sz="3200" i="1" dirty="0" err="1" smtClean="0"/>
              <a:t>nguy</a:t>
            </a:r>
            <a:r>
              <a:rPr lang="en-US" altLang="vi-VN" sz="3200" i="1" dirty="0" smtClean="0"/>
              <a:t>.</a:t>
            </a:r>
            <a:endParaRPr lang="en-US" altLang="vi-VN" sz="3200" i="1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ChangeArrowheads="1"/>
          </p:cNvSpPr>
          <p:nvPr/>
        </p:nvSpPr>
        <p:spPr bwMode="auto">
          <a:xfrm>
            <a:off x="381000" y="44450"/>
            <a:ext cx="8534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 dirty="0">
                <a:solidFill>
                  <a:schemeClr val="bg1"/>
                </a:solidFill>
              </a:rPr>
              <a:t>Thứ hai</a:t>
            </a:r>
            <a:r>
              <a:rPr lang="en-US" altLang="vi-VN" b="1" dirty="0"/>
              <a:t> </a:t>
            </a:r>
            <a:r>
              <a:rPr lang="en-US" altLang="vi-VN" sz="2800" b="1" dirty="0">
                <a:solidFill>
                  <a:schemeClr val="bg1"/>
                </a:solidFill>
              </a:rPr>
              <a:t> ngày  28 tháng 11 năm 2011</a:t>
            </a:r>
          </a:p>
          <a:p>
            <a:pPr algn="ctr"/>
            <a:r>
              <a:rPr lang="en-US" altLang="vi-VN" sz="2800" b="1" dirty="0">
                <a:solidFill>
                  <a:schemeClr val="bg1"/>
                </a:solidFill>
              </a:rPr>
              <a:t>Tập đọc- kể chuyện</a:t>
            </a:r>
          </a:p>
          <a:p>
            <a:pPr algn="ctr"/>
            <a:r>
              <a:rPr lang="en-US" altLang="vi-VN" sz="2800" b="1" dirty="0">
                <a:solidFill>
                  <a:schemeClr val="bg1"/>
                </a:solidFill>
              </a:rPr>
              <a:t>Đôi bạn </a:t>
            </a:r>
          </a:p>
          <a:p>
            <a:pPr algn="ctr"/>
            <a:r>
              <a:rPr lang="en-US" altLang="vi-VN" sz="2800" b="1" dirty="0">
                <a:solidFill>
                  <a:schemeClr val="bg1"/>
                </a:solidFill>
              </a:rPr>
              <a:t>                                                        </a:t>
            </a: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3124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b="1">
              <a:latin typeface="VNI-Time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" y="1844675"/>
            <a:ext cx="834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4. Các nhóm thi kể trước lớp</a:t>
            </a:r>
            <a:endParaRPr lang="en-US" altLang="vi-VN" sz="3200" b="1" i="1" dirty="0"/>
          </a:p>
        </p:txBody>
      </p:sp>
      <p:pic>
        <p:nvPicPr>
          <p:cNvPr id="7170" name="Picture 2" descr="E:\TH HỨA TẠO\lo go\ca l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" y="215899"/>
            <a:ext cx="1670957" cy="1457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" y="2667000"/>
            <a:ext cx="857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</a:t>
            </a:r>
            <a:r>
              <a:rPr lang="en-US" altLang="vi-VN" sz="3200" b="1" dirty="0" err="1" smtClean="0">
                <a:solidFill>
                  <a:srgbClr val="FF0000"/>
                </a:solidFill>
              </a:rPr>
              <a:t>động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</a:rPr>
              <a:t>tiếp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</a:rPr>
              <a:t>nối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/>
            <a:r>
              <a:rPr lang="en-US" altLang="vi-VN" sz="3200" dirty="0" err="1" smtClean="0"/>
              <a:t>Nhờ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người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thân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kể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cho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em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nghe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về</a:t>
            </a:r>
            <a:r>
              <a:rPr lang="en-US" altLang="vi-VN" sz="3200" dirty="0" smtClean="0"/>
              <a:t> 1 </a:t>
            </a:r>
            <a:r>
              <a:rPr lang="en-US" altLang="vi-VN" sz="3200" dirty="0" err="1" smtClean="0"/>
              <a:t>thành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phố</a:t>
            </a:r>
            <a:r>
              <a:rPr lang="en-US" altLang="vi-VN" sz="3200" dirty="0" smtClean="0"/>
              <a:t>, </a:t>
            </a:r>
            <a:r>
              <a:rPr lang="en-US" altLang="vi-VN" sz="3200" dirty="0" err="1" smtClean="0"/>
              <a:t>thị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xã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hoặc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vùng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quê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mà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họ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đã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đến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thăm</a:t>
            </a:r>
            <a:r>
              <a:rPr lang="en-US" altLang="vi-VN" sz="3200" dirty="0" smtClean="0"/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" y="3886200"/>
            <a:ext cx="136797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86679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86679"/>
            <a:ext cx="1295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1534885" y="1905000"/>
            <a:ext cx="5638800" cy="2362200"/>
          </a:xfrm>
          <a:prstGeom prst="cloud">
            <a:avLst/>
          </a:prstGeom>
          <a:solidFill>
            <a:srgbClr val="FFFF00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 CHỌN NHÓM HỌC TỐT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E:\TH HỨA TẠO\lo go\ca l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781175" cy="136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9987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11"/>
          <p:cNvSpPr txBox="1">
            <a:spLocks noGrp="1" noChangeArrowheads="1"/>
          </p:cNvSpPr>
          <p:nvPr/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 sz="1200">
              <a:cs typeface="Times New Roman" pitchFamily="18" charset="0"/>
            </a:endParaRPr>
          </a:p>
        </p:txBody>
      </p:sp>
      <p:sp>
        <p:nvSpPr>
          <p:cNvPr id="6041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9" name="WordArt 7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305800" cy="65897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939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FF00">
                    <a:alpha val="83920"/>
                  </a:srgbClr>
                </a:solidFill>
                <a:latin typeface="Times New Roman"/>
                <a:cs typeface="Times New Roman"/>
              </a:rPr>
              <a:t>Kính chúc các thầy cô mạnh khoẻ hạnh phúc</a:t>
            </a:r>
          </a:p>
        </p:txBody>
      </p:sp>
      <p:pic>
        <p:nvPicPr>
          <p:cNvPr id="60416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25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7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3306" y="-88106"/>
            <a:ext cx="16525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9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106" y="5117307"/>
            <a:ext cx="16525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0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02563" y="5029200"/>
            <a:ext cx="13414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73" name="WordArt 13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6934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Chúc các em chăm ngoan học giỏi!</a:t>
            </a:r>
          </a:p>
        </p:txBody>
      </p:sp>
      <p:pic>
        <p:nvPicPr>
          <p:cNvPr id="604174" name="Picture 1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5" name="Picture 15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6" name="Picture 16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7" name="Picture 17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8" name="Picture 18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9" name="Picture 19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0" name="Picture 20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1" name="Picture 21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2" name="Picture 22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3" name="Picture 23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4" name="Picture 2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6" name="Picture 26" descr="nature%20(6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ndAc>
      <p:stSnd loop="1"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201" name="Rectangle 25"/>
          <p:cNvSpPr>
            <a:spLocks noChangeArrowheads="1"/>
          </p:cNvSpPr>
          <p:nvPr/>
        </p:nvSpPr>
        <p:spPr bwMode="auto">
          <a:xfrm>
            <a:off x="0" y="1625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 dirty="0" err="1" smtClean="0"/>
              <a:t>Thứ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bảy</a:t>
            </a:r>
            <a:r>
              <a:rPr lang="en-US" altLang="vi-VN" sz="2800" b="1" dirty="0" smtClean="0"/>
              <a:t> </a:t>
            </a:r>
            <a:r>
              <a:rPr lang="en-US" altLang="vi-VN" sz="2800" b="1" dirty="0" err="1" smtClean="0"/>
              <a:t>ngày</a:t>
            </a:r>
            <a:r>
              <a:rPr lang="en-US" altLang="vi-VN" sz="2800" b="1" dirty="0" smtClean="0"/>
              <a:t> 21 </a:t>
            </a:r>
            <a:r>
              <a:rPr lang="en-US" altLang="vi-VN" sz="2800" b="1" dirty="0" smtClean="0"/>
              <a:t>tháng 12 </a:t>
            </a:r>
            <a:r>
              <a:rPr lang="en-US" altLang="vi-VN" sz="2800" b="1" dirty="0" err="1" smtClean="0"/>
              <a:t>năm</a:t>
            </a:r>
            <a:r>
              <a:rPr lang="en-US" altLang="vi-VN" sz="2800" b="1" dirty="0" smtClean="0"/>
              <a:t> </a:t>
            </a:r>
            <a:r>
              <a:rPr lang="en-US" altLang="vi-VN" sz="2800" b="1" dirty="0" smtClean="0"/>
              <a:t>2019</a:t>
            </a:r>
            <a:endParaRPr lang="en-US" altLang="vi-VN" sz="2800" b="1" dirty="0" smtClean="0"/>
          </a:p>
        </p:txBody>
      </p:sp>
      <p:sp>
        <p:nvSpPr>
          <p:cNvPr id="434347" name="Text Box 171"/>
          <p:cNvSpPr txBox="1">
            <a:spLocks noChangeArrowheads="1"/>
          </p:cNvSpPr>
          <p:nvPr/>
        </p:nvSpPr>
        <p:spPr bwMode="auto">
          <a:xfrm>
            <a:off x="304800" y="4267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b="1">
              <a:latin typeface="VNI-Times" pitchFamily="2" charset="0"/>
            </a:endParaRPr>
          </a:p>
        </p:txBody>
      </p:sp>
      <p:pic>
        <p:nvPicPr>
          <p:cNvPr id="434352" name="Picture 176" descr="878060mzmb0yx9v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49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354" name="Picture 178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381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355" name="Picture 179" descr="2067166a35x1e8i0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358" name="Picture 18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525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360" name="AutoShape 184"/>
          <p:cNvSpPr>
            <a:spLocks noChangeArrowheads="1"/>
          </p:cNvSpPr>
          <p:nvPr/>
        </p:nvSpPr>
        <p:spPr bwMode="auto">
          <a:xfrm>
            <a:off x="4114800" y="2895600"/>
            <a:ext cx="4419600" cy="1752600"/>
          </a:xfrm>
          <a:prstGeom prst="cloudCallout">
            <a:avLst>
              <a:gd name="adj1" fmla="val -54241"/>
              <a:gd name="adj2" fmla="val 55074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vi-VN" altLang="vi-VN"/>
          </a:p>
        </p:txBody>
      </p:sp>
      <p:sp>
        <p:nvSpPr>
          <p:cNvPr id="434193" name="Text Box 17"/>
          <p:cNvSpPr txBox="1">
            <a:spLocks noChangeArrowheads="1"/>
          </p:cNvSpPr>
          <p:nvPr/>
        </p:nvSpPr>
        <p:spPr bwMode="auto">
          <a:xfrm>
            <a:off x="4648200" y="3429000"/>
            <a:ext cx="518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vi-VN" sz="3600" b="1" dirty="0">
                <a:solidFill>
                  <a:srgbClr val="3333FF"/>
                </a:solidFill>
              </a:rPr>
              <a:t>     </a:t>
            </a:r>
            <a:r>
              <a:rPr lang="en-US" altLang="vi-VN" sz="3600" b="1" dirty="0">
                <a:solidFill>
                  <a:schemeClr val="bg1"/>
                </a:solidFill>
              </a:rPr>
              <a:t>Trò chơi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</a:rPr>
              <a:t>  “ Hái hoa”</a:t>
            </a:r>
          </a:p>
        </p:txBody>
      </p:sp>
      <p:sp>
        <p:nvSpPr>
          <p:cNvPr id="434361" name="WordArt 185"/>
          <p:cNvSpPr>
            <a:spLocks noChangeArrowheads="1" noChangeShapeType="1" noTextEdit="1"/>
          </p:cNvSpPr>
          <p:nvPr/>
        </p:nvSpPr>
        <p:spPr bwMode="auto">
          <a:xfrm>
            <a:off x="3810000" y="1371600"/>
            <a:ext cx="2057400" cy="849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360" grpId="0" animBg="1"/>
      <p:bldP spid="4341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228600"/>
            <a:ext cx="8382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3200" b="1" dirty="0" err="1"/>
              <a:t>Thứ</a:t>
            </a:r>
            <a:r>
              <a:rPr lang="en-US" altLang="vi-VN" sz="3200" b="1" dirty="0"/>
              <a:t> </a:t>
            </a:r>
            <a:r>
              <a:rPr lang="en-US" altLang="vi-VN" sz="3200" b="1" dirty="0" err="1" smtClean="0"/>
              <a:t>bảy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/>
              <a:t>ngày</a:t>
            </a:r>
            <a:r>
              <a:rPr lang="en-US" altLang="vi-VN" sz="3200" b="1" dirty="0"/>
              <a:t> </a:t>
            </a:r>
            <a:r>
              <a:rPr lang="en-US" altLang="vi-VN" sz="3200" b="1" dirty="0" smtClean="0"/>
              <a:t>21 </a:t>
            </a:r>
            <a:r>
              <a:rPr lang="en-US" altLang="vi-VN" sz="3200" b="1" dirty="0"/>
              <a:t>tháng 12 </a:t>
            </a:r>
            <a:r>
              <a:rPr lang="en-US" altLang="vi-VN" sz="3200" b="1" dirty="0" err="1"/>
              <a:t>năm</a:t>
            </a:r>
            <a:r>
              <a:rPr lang="en-US" altLang="vi-VN" sz="3200" b="1" dirty="0"/>
              <a:t> </a:t>
            </a:r>
            <a:r>
              <a:rPr lang="en-US" altLang="vi-VN" sz="3200" b="1" dirty="0" smtClean="0"/>
              <a:t>2019</a:t>
            </a:r>
            <a:r>
              <a:rPr lang="en-US" altLang="vi-VN" sz="3200" b="1" dirty="0">
                <a:solidFill>
                  <a:schemeClr val="accent2"/>
                </a:solidFill>
                <a:latin typeface="Arial" charset="0"/>
              </a:rPr>
              <a:t>	</a:t>
            </a:r>
          </a:p>
          <a:p>
            <a:pPr algn="ctr" eaLnBrk="1" hangingPunct="1"/>
            <a:r>
              <a:rPr lang="en-US" altLang="vi-VN" sz="3200" b="1" u="sng" dirty="0">
                <a:solidFill>
                  <a:srgbClr val="3333FF"/>
                </a:solidFill>
              </a:rPr>
              <a:t>Tiếng Việt</a:t>
            </a:r>
            <a:r>
              <a:rPr lang="en-US" altLang="vi-VN" sz="3200" b="1" dirty="0">
                <a:solidFill>
                  <a:srgbClr val="3333FF"/>
                </a:solidFill>
              </a:rPr>
              <a:t>: Thành thị và </a:t>
            </a:r>
            <a:r>
              <a:rPr lang="en-US" altLang="vi-VN" sz="3200" b="1" dirty="0" err="1">
                <a:solidFill>
                  <a:srgbClr val="3333FF"/>
                </a:solidFill>
              </a:rPr>
              <a:t>nông</a:t>
            </a:r>
            <a:r>
              <a:rPr lang="en-US" altLang="vi-VN" sz="3200" b="1" dirty="0">
                <a:solidFill>
                  <a:srgbClr val="3333FF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3333FF"/>
                </a:solidFill>
              </a:rPr>
              <a:t>thôn</a:t>
            </a:r>
            <a:r>
              <a:rPr lang="en-US" altLang="vi-VN" sz="3200" b="1" dirty="0" smtClean="0">
                <a:solidFill>
                  <a:srgbClr val="3333FF"/>
                </a:solidFill>
              </a:rPr>
              <a:t> (</a:t>
            </a:r>
            <a:r>
              <a:rPr lang="en-US" altLang="vi-VN" sz="3200" b="1" dirty="0" err="1" smtClean="0">
                <a:solidFill>
                  <a:srgbClr val="3333FF"/>
                </a:solidFill>
              </a:rPr>
              <a:t>tiết</a:t>
            </a:r>
            <a:r>
              <a:rPr lang="en-US" altLang="vi-VN" sz="3200" b="1" dirty="0" smtClean="0">
                <a:solidFill>
                  <a:srgbClr val="3333FF"/>
                </a:solidFill>
              </a:rPr>
              <a:t> 1,2)</a:t>
            </a:r>
            <a:endParaRPr lang="en-US" altLang="vi-VN" sz="3200" b="1" dirty="0">
              <a:solidFill>
                <a:srgbClr val="3333FF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2690" y="1574800"/>
            <a:ext cx="1981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Arial" charset="0"/>
              </a:rPr>
              <a:t>Mục tiêu: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209800"/>
            <a:ext cx="8000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b="1" dirty="0" smtClean="0"/>
              <a:t>- Đọc và hiểu câu chuyện </a:t>
            </a:r>
            <a:r>
              <a:rPr lang="en-US" altLang="vi-VN" sz="3200" b="1" i="1" dirty="0" smtClean="0"/>
              <a:t>Đôi bạn.</a:t>
            </a:r>
          </a:p>
          <a:p>
            <a:pPr eaLnBrk="1" hangingPunct="1"/>
            <a:r>
              <a:rPr lang="en-US" altLang="vi-VN" sz="3200" b="1" dirty="0" smtClean="0"/>
              <a:t>- Kể về thành thị và nông thôn</a:t>
            </a:r>
            <a:r>
              <a:rPr lang="en-US" altLang="vi-VN" sz="3200" b="1" i="1" dirty="0" smtClean="0"/>
              <a:t>.</a:t>
            </a:r>
            <a:endParaRPr lang="en-US" altLang="vi-VN" sz="3200" b="1" i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4296" y="3352800"/>
            <a:ext cx="5115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Arial" charset="0"/>
              </a:rPr>
              <a:t>A. HOẠT ĐỘNG CƠ BẢN:</a:t>
            </a:r>
          </a:p>
        </p:txBody>
      </p:sp>
      <p:pic>
        <p:nvPicPr>
          <p:cNvPr id="1026" name="Picture 2" descr="E:\TH HỨA TẠO\lo go\nh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86343"/>
            <a:ext cx="1875521" cy="12238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4601" y="4110097"/>
            <a:ext cx="632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1. </a:t>
            </a:r>
            <a:r>
              <a:rPr lang="en-US" altLang="vi-VN" sz="3200" b="1" dirty="0" smtClean="0"/>
              <a:t>Quan sát tranh và kể về những gì thấy trong tranh. Hãy chỉ xem đâu là thành thị, đâu là nông thôn.</a:t>
            </a:r>
            <a:endParaRPr lang="en-US" altLang="vi-VN" sz="3200" b="1" i="1" dirty="0"/>
          </a:p>
        </p:txBody>
      </p:sp>
    </p:spTree>
    <p:extLst>
      <p:ext uri="{BB962C8B-B14F-4D97-AF65-F5344CB8AC3E}">
        <p14:creationId xmlns:p14="http://schemas.microsoft.com/office/powerpoint/2010/main" val="21224725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58" name="Picture 2" descr="IMG_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859" name="Picture 3" descr="1064982z6po9vz2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7450" y="-1619250"/>
            <a:ext cx="76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860" name="Picture 4" descr="1064982z6po9vz2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250" y="-1619250"/>
            <a:ext cx="76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861" name="Picture 5" descr="1064982z6po9vz2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62750" y="-1619250"/>
            <a:ext cx="76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862" name="Picture 6" descr="1064982z6po9vz2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0450" y="-1619250"/>
            <a:ext cx="76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3630613" y="3139281"/>
            <a:ext cx="1671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6600"/>
                </a:solidFill>
                <a:latin typeface="Arial" charset="0"/>
              </a:rPr>
              <a:t>Đôi bạn</a:t>
            </a: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5410200" y="2590800"/>
            <a:ext cx="287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3600">
                <a:solidFill>
                  <a:schemeClr val="accent2"/>
                </a:solidFill>
                <a:latin typeface="Arial" charset="0"/>
              </a:rPr>
              <a:t>Nguyễn Minh</a:t>
            </a:r>
          </a:p>
        </p:txBody>
      </p:sp>
      <p:pic>
        <p:nvPicPr>
          <p:cNvPr id="624645" name="Picture 5" descr="IMG_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1175"/>
            <a:ext cx="9144000" cy="45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TH HỨA TẠO\lo go\ca l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524000" cy="1304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52600" y="55602"/>
            <a:ext cx="7162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b="1" dirty="0" smtClean="0">
                <a:solidFill>
                  <a:srgbClr val="FF0000"/>
                </a:solidFill>
              </a:rPr>
              <a:t>Hoạt động 2. </a:t>
            </a:r>
            <a:r>
              <a:rPr lang="en-US" altLang="vi-VN" sz="3000" b="1" dirty="0" smtClean="0"/>
              <a:t>Nghe cô đọc câu chuyện sau:</a:t>
            </a:r>
            <a:endParaRPr lang="en-US" altLang="vi-VN" sz="3000" b="1" i="1" dirty="0"/>
          </a:p>
        </p:txBody>
      </p:sp>
      <p:sp>
        <p:nvSpPr>
          <p:cNvPr id="9" name="Rectangle 8"/>
          <p:cNvSpPr/>
          <p:nvPr/>
        </p:nvSpPr>
        <p:spPr>
          <a:xfrm>
            <a:off x="3276600" y="11430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4000" b="1" dirty="0" smtClean="0">
                <a:solidFill>
                  <a:srgbClr val="FF0000"/>
                </a:solidFill>
              </a:rPr>
              <a:t>Đôi bạn</a:t>
            </a:r>
            <a:endParaRPr lang="en-US" altLang="vi-VN" sz="40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6096000" y="16764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dirty="0" smtClean="0"/>
              <a:t>(Nguyễn Minh)</a:t>
            </a:r>
            <a:endParaRPr lang="en-US" altLang="vi-VN" sz="3200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0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0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0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2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TH HỨA TẠO\lo go\cap d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"/>
            <a:ext cx="1676400" cy="1314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508337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b="1" dirty="0" smtClean="0">
                <a:solidFill>
                  <a:srgbClr val="FF0000"/>
                </a:solidFill>
              </a:rPr>
              <a:t>Hoạt động 3. </a:t>
            </a:r>
            <a:r>
              <a:rPr lang="en-US" altLang="vi-VN" sz="3000" b="1" dirty="0" smtClean="0"/>
              <a:t>Thay nhau đọc từ ngữ và lời giải nghĩa:</a:t>
            </a:r>
            <a:endParaRPr lang="en-US" altLang="vi-VN" sz="3000" b="1" i="1" dirty="0"/>
          </a:p>
        </p:txBody>
      </p:sp>
      <p:pic>
        <p:nvPicPr>
          <p:cNvPr id="4" name="Picture 15" descr="Nuocbientrongnhuvien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4600" y="22098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/>
              <a:t>Thuyền thúng</a:t>
            </a:r>
            <a:endParaRPr lang="en-US" altLang="vi-VN" sz="3200" b="1" i="1" dirty="0"/>
          </a:p>
        </p:txBody>
      </p:sp>
    </p:spTree>
    <p:extLst>
      <p:ext uri="{BB962C8B-B14F-4D97-AF65-F5344CB8AC3E}">
        <p14:creationId xmlns:p14="http://schemas.microsoft.com/office/powerpoint/2010/main" val="182508783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381000" y="228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>
                <a:solidFill>
                  <a:schemeClr val="bg1"/>
                </a:solidFill>
              </a:rPr>
              <a:t>Thứ hai ngày  28 tháng 11 năm 2011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3048000" y="3954463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b="1">
              <a:latin typeface="VNI-Times" pitchFamily="2" charset="0"/>
            </a:endParaRPr>
          </a:p>
        </p:txBody>
      </p:sp>
      <p:sp>
        <p:nvSpPr>
          <p:cNvPr id="606212" name="Text Box 4"/>
          <p:cNvSpPr txBox="1">
            <a:spLocks noChangeArrowheads="1"/>
          </p:cNvSpPr>
          <p:nvPr/>
        </p:nvSpPr>
        <p:spPr bwMode="auto">
          <a:xfrm>
            <a:off x="3124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b="1">
              <a:latin typeface="VNI-Times" pitchFamily="2" charset="0"/>
            </a:endParaRPr>
          </a:p>
        </p:txBody>
      </p:sp>
      <p:sp>
        <p:nvSpPr>
          <p:cNvPr id="606220" name="Text Box 12"/>
          <p:cNvSpPr txBox="1">
            <a:spLocks noChangeArrowheads="1"/>
          </p:cNvSpPr>
          <p:nvPr/>
        </p:nvSpPr>
        <p:spPr bwMode="auto">
          <a:xfrm>
            <a:off x="1143000" y="1371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altLang="vi-VN"/>
          </a:p>
        </p:txBody>
      </p:sp>
      <p:sp>
        <p:nvSpPr>
          <p:cNvPr id="606221" name="Rectangle 13"/>
          <p:cNvSpPr>
            <a:spLocks noChangeArrowheads="1"/>
          </p:cNvSpPr>
          <p:nvPr/>
        </p:nvSpPr>
        <p:spPr bwMode="auto">
          <a:xfrm>
            <a:off x="2286000" y="609600"/>
            <a:ext cx="457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>
                <a:solidFill>
                  <a:schemeClr val="bg1"/>
                </a:solidFill>
              </a:rPr>
              <a:t>Tập đọc- Kể chuyện</a:t>
            </a:r>
          </a:p>
          <a:p>
            <a:pPr algn="ctr"/>
            <a:r>
              <a:rPr lang="en-US" altLang="vi-VN" sz="2800" b="1">
                <a:solidFill>
                  <a:schemeClr val="bg1"/>
                </a:solidFill>
              </a:rPr>
              <a:t>Đôi bạn</a:t>
            </a:r>
            <a:r>
              <a:rPr lang="en-US" altLang="vi-VN" sz="2800"/>
              <a:t> </a:t>
            </a:r>
          </a:p>
        </p:txBody>
      </p:sp>
      <p:pic>
        <p:nvPicPr>
          <p:cNvPr id="4098" name="Picture 2" descr="E:\TH HỨA TẠO\lo go\ca l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657350" cy="1262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81200" y="2286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4. </a:t>
            </a:r>
            <a:r>
              <a:rPr lang="en-US" altLang="vi-VN" sz="3200" b="1" dirty="0" smtClean="0"/>
              <a:t>Nghe cô hướng dẫn đọc.</a:t>
            </a:r>
            <a:endParaRPr lang="en-US" altLang="vi-VN" sz="32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533400" y="1731631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i="1" dirty="0" smtClean="0">
                <a:solidFill>
                  <a:srgbClr val="0000CC"/>
                </a:solidFill>
              </a:rPr>
              <a:t>- thất thanh, vùng vẫy, tuyệt vọng, lướt thướt, hốt hoảng</a:t>
            </a:r>
            <a:endParaRPr lang="en-US" altLang="vi-VN" sz="32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381000" y="228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>
                <a:solidFill>
                  <a:schemeClr val="bg1"/>
                </a:solidFill>
              </a:rPr>
              <a:t>Thứ hai ngày  28 tháng 11 năm 2011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3048000" y="3954463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b="1">
              <a:latin typeface="VNI-Times" pitchFamily="2" charset="0"/>
            </a:endParaRPr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3124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b="1">
              <a:latin typeface="VNI-Times" pitchFamily="2" charset="0"/>
            </a:endParaRPr>
          </a:p>
        </p:txBody>
      </p:sp>
      <p:pic>
        <p:nvPicPr>
          <p:cNvPr id="626695" name="Picture 7" descr="2067166a35x1e8i0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136695"/>
            <a:ext cx="1257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6696" name="Text Box 8"/>
          <p:cNvSpPr txBox="1">
            <a:spLocks noChangeArrowheads="1"/>
          </p:cNvSpPr>
          <p:nvPr/>
        </p:nvSpPr>
        <p:spPr bwMode="auto">
          <a:xfrm>
            <a:off x="1143000" y="1371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altLang="vi-VN"/>
          </a:p>
        </p:txBody>
      </p:sp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2286000" y="609600"/>
            <a:ext cx="457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800" b="1" dirty="0" err="1">
                <a:solidFill>
                  <a:schemeClr val="bg1"/>
                </a:solidFill>
              </a:rPr>
              <a:t>Tập</a:t>
            </a:r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</a:rPr>
              <a:t>đọc</a:t>
            </a:r>
            <a:r>
              <a:rPr lang="en-US" altLang="vi-VN" sz="2800" b="1" dirty="0">
                <a:solidFill>
                  <a:schemeClr val="bg1"/>
                </a:solidFill>
              </a:rPr>
              <a:t>- </a:t>
            </a:r>
            <a:r>
              <a:rPr lang="en-US" altLang="vi-VN" sz="2800" b="1" dirty="0" err="1">
                <a:solidFill>
                  <a:schemeClr val="bg1"/>
                </a:solidFill>
              </a:rPr>
              <a:t>Kể</a:t>
            </a:r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</a:rPr>
              <a:t>chuyện</a:t>
            </a:r>
            <a:endParaRPr lang="en-US" altLang="vi-VN" sz="2800" b="1" dirty="0">
              <a:solidFill>
                <a:schemeClr val="bg1"/>
              </a:solidFill>
            </a:endParaRPr>
          </a:p>
          <a:p>
            <a:pPr algn="ctr"/>
            <a:r>
              <a:rPr lang="en-US" altLang="vi-VN" sz="2800" b="1" dirty="0" err="1">
                <a:solidFill>
                  <a:schemeClr val="bg1"/>
                </a:solidFill>
              </a:rPr>
              <a:t>Đôi</a:t>
            </a:r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</a:rPr>
              <a:t>bạn</a:t>
            </a:r>
            <a:r>
              <a:rPr lang="en-US" altLang="vi-VN" sz="28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21336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5. </a:t>
            </a:r>
            <a:r>
              <a:rPr lang="en-US" altLang="vi-VN" sz="3200" b="1" dirty="0" smtClean="0"/>
              <a:t>Đọc nối tiếp từng đoạn câu chuyện </a:t>
            </a:r>
            <a:r>
              <a:rPr lang="en-US" altLang="vi-VN" sz="3200" b="1" i="1" dirty="0" smtClean="0"/>
              <a:t>Đôi bạn</a:t>
            </a:r>
            <a:r>
              <a:rPr lang="en-US" altLang="vi-VN" sz="3200" b="1" dirty="0" smtClean="0"/>
              <a:t>.</a:t>
            </a:r>
            <a:endParaRPr lang="en-US" altLang="vi-VN" sz="3200" b="1" i="1" dirty="0"/>
          </a:p>
        </p:txBody>
      </p:sp>
      <p:pic>
        <p:nvPicPr>
          <p:cNvPr id="5122" name="Picture 2" descr="E:\TH HỨA TẠO\lo go\nh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04800"/>
            <a:ext cx="1790700" cy="1466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" y="3415854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6. </a:t>
            </a:r>
            <a:r>
              <a:rPr lang="en-US" altLang="vi-VN" sz="3200" b="1" dirty="0" smtClean="0"/>
              <a:t>Thảo luận để trả lời câu hỏi sau:</a:t>
            </a:r>
          </a:p>
          <a:p>
            <a:pPr algn="just" eaLnBrk="1" hangingPunct="1"/>
            <a:r>
              <a:rPr lang="en-US" altLang="vi-VN" sz="3200" b="1" i="1" dirty="0" smtClean="0">
                <a:solidFill>
                  <a:srgbClr val="0000CC"/>
                </a:solidFill>
              </a:rPr>
              <a:t>Thành sống ở đâu? Mến sống ở đâu?</a:t>
            </a:r>
            <a:endParaRPr lang="en-US" altLang="vi-VN" sz="3200" b="1" i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637782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FontTx/>
              <a:buChar char="-"/>
            </a:pPr>
            <a:r>
              <a:rPr lang="en-US" altLang="vi-VN" sz="3200" dirty="0" err="1" smtClean="0"/>
              <a:t>Thành</a:t>
            </a:r>
            <a:r>
              <a:rPr lang="en-US" altLang="vi-VN" sz="3200" dirty="0" smtClean="0"/>
              <a:t> </a:t>
            </a:r>
            <a:r>
              <a:rPr lang="en-US" altLang="vi-VN" sz="3200" dirty="0" smtClean="0"/>
              <a:t>sống ở </a:t>
            </a:r>
            <a:r>
              <a:rPr lang="en-US" altLang="vi-VN" sz="3200" dirty="0" err="1" smtClean="0"/>
              <a:t>thành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phố</a:t>
            </a:r>
            <a:r>
              <a:rPr lang="en-US" altLang="vi-VN" sz="3200" dirty="0" smtClean="0"/>
              <a:t>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vi-VN" sz="3200" dirty="0" err="1" smtClean="0"/>
              <a:t>Mến</a:t>
            </a:r>
            <a:r>
              <a:rPr lang="en-US" altLang="vi-VN" sz="3200" dirty="0" smtClean="0"/>
              <a:t> </a:t>
            </a:r>
            <a:r>
              <a:rPr lang="en-US" altLang="vi-VN" sz="3200" dirty="0" smtClean="0"/>
              <a:t>sống ở </a:t>
            </a:r>
            <a:r>
              <a:rPr lang="en-US" altLang="vi-VN" sz="3200" dirty="0" err="1" smtClean="0"/>
              <a:t>nông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thôn</a:t>
            </a:r>
            <a:r>
              <a:rPr lang="en-US" altLang="vi-VN" sz="3200" dirty="0" smtClean="0"/>
              <a:t>.</a:t>
            </a:r>
            <a:endParaRPr lang="en-US" altLang="vi-VN" sz="32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3124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b="1">
              <a:latin typeface="VNI-Times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936" y="149860"/>
            <a:ext cx="7945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3200" b="1" dirty="0" err="1"/>
              <a:t>Thứ</a:t>
            </a:r>
            <a:r>
              <a:rPr lang="en-US" altLang="vi-VN" sz="3200" b="1" dirty="0"/>
              <a:t> </a:t>
            </a:r>
            <a:r>
              <a:rPr lang="en-US" altLang="vi-VN" sz="3200" b="1" dirty="0" err="1" smtClean="0"/>
              <a:t>bảy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/>
              <a:t>ngày</a:t>
            </a:r>
            <a:r>
              <a:rPr lang="en-US" altLang="vi-VN" sz="3200" b="1" dirty="0"/>
              <a:t> </a:t>
            </a:r>
            <a:r>
              <a:rPr lang="en-US" altLang="vi-VN" sz="3200" b="1" dirty="0" smtClean="0"/>
              <a:t>21 </a:t>
            </a:r>
            <a:r>
              <a:rPr lang="en-US" altLang="vi-VN" sz="3200" b="1" dirty="0"/>
              <a:t>tháng 12 </a:t>
            </a:r>
            <a:r>
              <a:rPr lang="en-US" altLang="vi-VN" sz="3200" b="1" dirty="0" err="1"/>
              <a:t>năm</a:t>
            </a:r>
            <a:r>
              <a:rPr lang="en-US" altLang="vi-VN" sz="3200" b="1" dirty="0"/>
              <a:t> </a:t>
            </a:r>
            <a:r>
              <a:rPr lang="en-US" altLang="vi-VN" sz="3200" b="1" dirty="0" smtClean="0"/>
              <a:t>2019</a:t>
            </a:r>
            <a:r>
              <a:rPr lang="en-US" altLang="vi-VN" sz="3200" b="1" dirty="0">
                <a:solidFill>
                  <a:schemeClr val="accent2"/>
                </a:solidFill>
                <a:latin typeface="Arial" charset="0"/>
              </a:rPr>
              <a:t>	</a:t>
            </a:r>
          </a:p>
          <a:p>
            <a:pPr algn="ctr" eaLnBrk="1" hangingPunct="1"/>
            <a:r>
              <a:rPr lang="en-US" altLang="vi-VN" sz="3200" b="1" u="sng" dirty="0" smtClean="0">
                <a:solidFill>
                  <a:srgbClr val="3333FF"/>
                </a:solidFill>
              </a:rPr>
              <a:t>Tiếng Việt</a:t>
            </a:r>
            <a:r>
              <a:rPr lang="en-US" altLang="vi-VN" sz="3200" b="1" dirty="0" smtClean="0">
                <a:solidFill>
                  <a:srgbClr val="3333FF"/>
                </a:solidFill>
              </a:rPr>
              <a:t>: Thành thị và nông thôn (tiết 2)</a:t>
            </a:r>
            <a:endParaRPr lang="en-US" altLang="vi-VN" sz="3200" b="1" dirty="0">
              <a:solidFill>
                <a:srgbClr val="3333FF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0507" y="1673860"/>
            <a:ext cx="59490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altLang="vi-VN" sz="3200" b="1" dirty="0" smtClean="0">
                <a:solidFill>
                  <a:srgbClr val="FF0000"/>
                </a:solidFill>
                <a:latin typeface="Arial" charset="0"/>
              </a:rPr>
              <a:t>. HOẠT ĐỘNG THỰC HÀNH:</a:t>
            </a:r>
          </a:p>
        </p:txBody>
      </p:sp>
      <p:pic>
        <p:nvPicPr>
          <p:cNvPr id="6146" name="Picture 2" descr="E:\TH HỨA TẠO\lo go\nh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718698" cy="14503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27894" y="2588260"/>
            <a:ext cx="7272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1. </a:t>
            </a:r>
            <a:r>
              <a:rPr lang="en-US" altLang="vi-VN" sz="3200" b="1" dirty="0" smtClean="0"/>
              <a:t>Thảo luận để tìm ý trả lời đúng.</a:t>
            </a:r>
            <a:endParaRPr lang="en-US" altLang="vi-VN" sz="3200" b="1" i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|0.8|2.6|5.6|3.2|3.4|5.1|3.9|3.8|3.8|2.9|2.9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7816</TotalTime>
  <Words>688</Words>
  <Application>Microsoft Office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Khoa Cong Nghe Thong Tin - Dai Hoc Khoa Hoc Tu Nhien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Tieåu Hoïc Phan Chu Trinh</dc:title>
  <dc:creator>LE THE SON</dc:creator>
  <cp:lastModifiedBy>Welcome</cp:lastModifiedBy>
  <cp:revision>790</cp:revision>
  <dcterms:created xsi:type="dcterms:W3CDTF">2005-11-25T01:41:24Z</dcterms:created>
  <dcterms:modified xsi:type="dcterms:W3CDTF">2019-12-29T09:10:03Z</dcterms:modified>
</cp:coreProperties>
</file>