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87" r:id="rId2"/>
    <p:sldId id="286" r:id="rId3"/>
    <p:sldId id="288" r:id="rId4"/>
    <p:sldId id="283" r:id="rId5"/>
    <p:sldId id="289" r:id="rId6"/>
    <p:sldId id="290" r:id="rId7"/>
    <p:sldId id="292" r:id="rId8"/>
    <p:sldId id="294" r:id="rId9"/>
    <p:sldId id="296" r:id="rId10"/>
    <p:sldId id="295" r:id="rId11"/>
    <p:sldId id="274" r:id="rId12"/>
    <p:sldId id="297" r:id="rId13"/>
    <p:sldId id="299" r:id="rId14"/>
    <p:sldId id="300" r:id="rId15"/>
    <p:sldId id="30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2F3"/>
    <a:srgbClr val="FF5050"/>
    <a:srgbClr val="B82FC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65" autoAdjust="0"/>
  </p:normalViewPr>
  <p:slideViewPr>
    <p:cSldViewPr>
      <p:cViewPr>
        <p:scale>
          <a:sx n="76" d="100"/>
          <a:sy n="76" d="100"/>
        </p:scale>
        <p:origin x="-120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E5C27-841F-493C-B5CA-F93DE88737BC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1CAD7-4E53-4890-A11C-0AB17EE496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02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1CAD7-4E53-4890-A11C-0AB17EE4968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1CAD7-4E53-4890-A11C-0AB17EE4968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69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4806-E8A8-4727-B877-425B7F42C70C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719D-33D3-4103-8112-1766315B8C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7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4806-E8A8-4727-B877-425B7F42C70C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719D-33D3-4103-8112-1766315B8C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86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4806-E8A8-4727-B877-425B7F42C70C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719D-33D3-4103-8112-1766315B8C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22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4806-E8A8-4727-B877-425B7F42C70C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719D-33D3-4103-8112-1766315B8C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7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4806-E8A8-4727-B877-425B7F42C70C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719D-33D3-4103-8112-1766315B8C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10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4806-E8A8-4727-B877-425B7F42C70C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719D-33D3-4103-8112-1766315B8C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4806-E8A8-4727-B877-425B7F42C70C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719D-33D3-4103-8112-1766315B8C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9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4806-E8A8-4727-B877-425B7F42C70C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719D-33D3-4103-8112-1766315B8C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6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4806-E8A8-4727-B877-425B7F42C70C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719D-33D3-4103-8112-1766315B8C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8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4806-E8A8-4727-B877-425B7F42C70C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719D-33D3-4103-8112-1766315B8C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68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4806-E8A8-4727-B877-425B7F42C70C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719D-33D3-4103-8112-1766315B8C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72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24806-E8A8-4727-B877-425B7F42C70C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E719D-33D3-4103-8112-1766315B8C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2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12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slide" Target="slide2.xml"/><Relationship Id="rId5" Type="http://schemas.openxmlformats.org/officeDocument/2006/relationships/slide" Target="slide3.xml"/><Relationship Id="rId10" Type="http://schemas.openxmlformats.org/officeDocument/2006/relationships/image" Target="../media/image8.gif"/><Relationship Id="rId4" Type="http://schemas.openxmlformats.org/officeDocument/2006/relationships/image" Target="../media/image4.jpeg"/><Relationship Id="rId9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757" name="Picture 45" descr="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525000" cy="68580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</p:pic>
      <p:sp>
        <p:nvSpPr>
          <p:cNvPr id="371754" name="WordArt 42" descr="19[1]"/>
          <p:cNvSpPr>
            <a:spLocks noChangeArrowheads="1" noChangeShapeType="1" noTextEdit="1"/>
          </p:cNvSpPr>
          <p:nvPr/>
        </p:nvSpPr>
        <p:spPr bwMode="auto">
          <a:xfrm>
            <a:off x="1066800" y="2133600"/>
            <a:ext cx="733425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3">
                    <a:alphaModFix amt="68000"/>
                  </a:blip>
                  <a:srcRect/>
                  <a:stretch>
                    <a:fillRect/>
                  </a:stretch>
                </a:blipFill>
                <a:effectLst>
                  <a:prstShdw prst="shdw17" dist="17961" dir="2700000">
                    <a:srgbClr val="0000FF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CHÀO MỪNG QUÝ THẦY CÔ GIÁO</a:t>
            </a:r>
          </a:p>
        </p:txBody>
      </p:sp>
      <p:sp>
        <p:nvSpPr>
          <p:cNvPr id="371755" name="WordArt 43"/>
          <p:cNvSpPr>
            <a:spLocks noChangeArrowheads="1" noChangeShapeType="1" noTextEdit="1"/>
          </p:cNvSpPr>
          <p:nvPr/>
        </p:nvSpPr>
        <p:spPr bwMode="auto">
          <a:xfrm>
            <a:off x="1143000" y="3124200"/>
            <a:ext cx="7010400" cy="12763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VỀ DỰ GIỜ THĂM LỚP </a:t>
            </a:r>
            <a:r>
              <a:rPr lang="vi-VN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3B</a:t>
            </a:r>
            <a:endParaRPr lang="vi-VN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CC">
                  <a:alpha val="83000"/>
                </a:srgbClr>
              </a:solidFill>
              <a:effectLst>
                <a:outerShdw dist="107763" dir="13500000" sx="125000" sy="125000" algn="br" rotWithShape="0">
                  <a:srgbClr val="B2B2B2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71756" name="WordArt 44"/>
          <p:cNvSpPr>
            <a:spLocks noChangeArrowheads="1" noChangeShapeType="1" noTextEdit="1"/>
          </p:cNvSpPr>
          <p:nvPr/>
        </p:nvSpPr>
        <p:spPr bwMode="auto">
          <a:xfrm>
            <a:off x="2562225" y="4572000"/>
            <a:ext cx="4343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47"/>
              </a:avLst>
            </a:prstTxWarp>
          </a:bodyPr>
          <a:lstStyle/>
          <a:p>
            <a:pPr algn="ctr"/>
            <a:r>
              <a:rPr lang="vi-VN" sz="28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MÔN : </a:t>
            </a:r>
            <a:r>
              <a:rPr lang="en-US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TIẾNG VIỆT</a:t>
            </a:r>
            <a:endParaRPr lang="vi-VN" sz="28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71759" name="Text Box 47"/>
          <p:cNvSpPr txBox="1">
            <a:spLocks noChangeArrowheads="1"/>
          </p:cNvSpPr>
          <p:nvPr/>
        </p:nvSpPr>
        <p:spPr bwMode="auto">
          <a:xfrm>
            <a:off x="356348" y="990600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 dirty="0">
                <a:solidFill>
                  <a:srgbClr val="000000"/>
                </a:solidFill>
              </a:rPr>
              <a:t>TRƯỜNG TIỂU HỌC </a:t>
            </a:r>
            <a:r>
              <a:rPr lang="en-US" altLang="vi-VN" sz="2800" b="1" dirty="0" smtClean="0">
                <a:solidFill>
                  <a:srgbClr val="000000"/>
                </a:solidFill>
              </a:rPr>
              <a:t>HỨA TẠO</a:t>
            </a:r>
            <a:endParaRPr lang="en-US" altLang="vi-VN" sz="2800" b="1" dirty="0">
              <a:solidFill>
                <a:srgbClr val="000000"/>
              </a:solidFill>
            </a:endParaRPr>
          </a:p>
        </p:txBody>
      </p:sp>
      <p:pic>
        <p:nvPicPr>
          <p:cNvPr id="371760" name="Picture 48" descr="878029rsoqmho5c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7620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WordArt 44"/>
          <p:cNvSpPr>
            <a:spLocks noChangeArrowheads="1" noChangeShapeType="1" noTextEdit="1"/>
          </p:cNvSpPr>
          <p:nvPr/>
        </p:nvSpPr>
        <p:spPr bwMode="auto">
          <a:xfrm>
            <a:off x="2591707" y="5267672"/>
            <a:ext cx="4343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47"/>
              </a:avLst>
            </a:prstTxWarp>
          </a:bodyPr>
          <a:lstStyle/>
          <a:p>
            <a:pPr algn="ctr"/>
            <a:r>
              <a:rPr lang="en-US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GV</a:t>
            </a:r>
            <a:r>
              <a:rPr lang="vi-VN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28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Phạm</a:t>
            </a:r>
            <a:r>
              <a:rPr lang="en-US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Hạnh</a:t>
            </a:r>
            <a:endParaRPr lang="vi-VN" sz="28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394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7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7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7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37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37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54" grpId="0" animBg="1"/>
      <p:bldP spid="371755" grpId="0" animBg="1"/>
      <p:bldP spid="371756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6626" y="177281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a) Đọc từ: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E:\TH HỨA TẠO\lo go\ca l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8600"/>
            <a:ext cx="1657350" cy="126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81200" y="228600"/>
            <a:ext cx="678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3600" b="1" dirty="0" smtClean="0">
                <a:solidFill>
                  <a:srgbClr val="FF0000"/>
                </a:solidFill>
              </a:rPr>
              <a:t>Hoạt động 4. </a:t>
            </a:r>
            <a:r>
              <a:rPr lang="en-US" altLang="vi-VN" sz="3600" b="1" dirty="0" smtClean="0"/>
              <a:t>Nghe cô hướng dẫn đọc.</a:t>
            </a:r>
            <a:endParaRPr lang="en-US" altLang="vi-VN" sz="36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2556193"/>
            <a:ext cx="8784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trắng trẻo, dây đàn, ửng hồng, sẫm màu, vũng nước mưa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69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7504" y="1427292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- Khi 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sê vừa khẽ chạm vào những sợi dây đàn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thì như có phép lạ,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những âm thanh trong trẻo vút bay lên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giữa yên lặng của gian phòng.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2" y="3279763"/>
            <a:ext cx="85358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- Dưới đường,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lũ trẻ đang rủ nhau thả những chiếc thuyền gấp bằng giấy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trên những vũng nước mưa.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55576" y="683985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 Đọc câu: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944" y="1988840"/>
            <a:ext cx="5799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4000" b="1" dirty="0" smtClean="0">
                <a:solidFill>
                  <a:srgbClr val="FF0000"/>
                </a:solidFill>
              </a:rPr>
              <a:t>Hoạt động 5. </a:t>
            </a:r>
            <a:r>
              <a:rPr lang="en-US" altLang="vi-VN" sz="4000" b="1" dirty="0" smtClean="0"/>
              <a:t>Đọc đoạn.</a:t>
            </a:r>
            <a:endParaRPr lang="en-US" altLang="vi-VN" sz="4000" b="1" i="1" dirty="0"/>
          </a:p>
        </p:txBody>
      </p:sp>
      <p:pic>
        <p:nvPicPr>
          <p:cNvPr id="5" name="Picture 2" descr="E:\TH HỨA TẠO\lo go\nh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04800"/>
            <a:ext cx="17907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2924943"/>
            <a:ext cx="8668072" cy="2246769"/>
          </a:xfrm>
          <a:prstGeom prst="rect">
            <a:avLst/>
          </a:prstGeom>
          <a:solidFill>
            <a:srgbClr val="F2D2F3"/>
          </a:solidFill>
          <a:ln>
            <a:solidFill>
              <a:srgbClr val="CC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/>
              <a:t>Việc </a:t>
            </a:r>
            <a:r>
              <a:rPr lang="en-US" b="1" dirty="0" smtClean="0"/>
              <a:t>1 (</a:t>
            </a:r>
            <a:r>
              <a:rPr lang="en-US" b="1" dirty="0"/>
              <a:t>cá nhân): 0.5’ Đọc thầm yêu cầu hoạt động 5</a:t>
            </a:r>
            <a:r>
              <a:rPr lang="en-US" b="1" dirty="0" smtClean="0"/>
              <a:t>.</a:t>
            </a:r>
            <a:endParaRPr lang="en-US" b="1" dirty="0"/>
          </a:p>
          <a:p>
            <a:pPr eaLnBrk="1" hangingPunct="1"/>
            <a:r>
              <a:rPr lang="en-US" b="1" dirty="0"/>
              <a:t>Việc </a:t>
            </a:r>
            <a:r>
              <a:rPr lang="en-US" b="1" dirty="0" smtClean="0"/>
              <a:t>2 (</a:t>
            </a:r>
            <a:r>
              <a:rPr lang="en-US" b="1" dirty="0"/>
              <a:t>cặp đôi):  8’ Mỗi bạn đọc một đoạn tiếp nối nhau đến hết bài.</a:t>
            </a:r>
          </a:p>
          <a:p>
            <a:pPr eaLnBrk="1" hangingPunct="1"/>
            <a:r>
              <a:rPr lang="en-US" b="1" dirty="0"/>
              <a:t>Việc </a:t>
            </a:r>
            <a:r>
              <a:rPr lang="en-US" b="1" dirty="0" smtClean="0"/>
              <a:t>3 (</a:t>
            </a:r>
            <a:r>
              <a:rPr lang="en-US" b="1" dirty="0"/>
              <a:t>cả lớp): 3</a:t>
            </a:r>
            <a:r>
              <a:rPr lang="en-US" b="1" dirty="0" smtClean="0"/>
              <a:t>’ Đại diện 2 nhóm đọc bài trước lớp.</a:t>
            </a:r>
          </a:p>
          <a:p>
            <a:pPr eaLnBrk="1" hangingPunct="1"/>
            <a:r>
              <a:rPr lang="en-US" b="1" dirty="0" smtClean="0"/>
              <a:t>Việc 4. </a:t>
            </a:r>
            <a:r>
              <a:rPr lang="en-US" b="1" dirty="0"/>
              <a:t>(cả lớp</a:t>
            </a:r>
            <a:r>
              <a:rPr lang="en-US" b="1" dirty="0" smtClean="0"/>
              <a:t>): 1’ Lớp nhận xét.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7844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1979712" y="1624014"/>
            <a:ext cx="6248400" cy="2309042"/>
          </a:xfrm>
          <a:prstGeom prst="cloudCallout">
            <a:avLst>
              <a:gd name="adj1" fmla="val 26801"/>
              <a:gd name="adj2" fmla="val 80731"/>
            </a:avLst>
          </a:prstGeom>
          <a:solidFill>
            <a:srgbClr val="CCFF66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Chia sẻ</a:t>
            </a:r>
          </a:p>
          <a:p>
            <a:pPr algn="ctr" rtl="1">
              <a:spcBef>
                <a:spcPct val="50000"/>
              </a:spcBef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sau tiết học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E:\TH HỨA TẠO\lo go\ca l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468313"/>
            <a:ext cx="178117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47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0830js5b15daddi012pz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0830js5b15daddi012pz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8" y="3886200"/>
            <a:ext cx="136797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0830js5b15daddi012pz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086679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4" descr="0830js5b15daddi012pz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86679"/>
            <a:ext cx="12954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6"/>
          <p:cNvSpPr/>
          <p:nvPr/>
        </p:nvSpPr>
        <p:spPr>
          <a:xfrm>
            <a:off x="1143000" y="692696"/>
            <a:ext cx="7239000" cy="3193504"/>
          </a:xfrm>
          <a:prstGeom prst="cloud">
            <a:avLst/>
          </a:prstGeom>
          <a:solidFill>
            <a:srgbClr val="FFFF00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 CHỌN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CÁ NHÂN HỌC TỐT,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NHÓM HỌC TỐT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5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9" name="WordArt 21"/>
          <p:cNvSpPr>
            <a:spLocks noChangeArrowheads="1" noChangeShapeType="1" noTextEdit="1"/>
          </p:cNvSpPr>
          <p:nvPr/>
        </p:nvSpPr>
        <p:spPr bwMode="auto">
          <a:xfrm>
            <a:off x="611560" y="908720"/>
            <a:ext cx="7598990" cy="52634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12700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solidFill>
                  <a:srgbClr val="FF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ial Narrow" pitchFamily="34" charset="0"/>
              </a:rPr>
              <a:t>     </a:t>
            </a:r>
            <a:r>
              <a:rPr lang="en-US" sz="3600" b="1" i="1" kern="10" dirty="0">
                <a:ln w="12700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Book-Antiqua" pitchFamily="34" charset="0"/>
              </a:rPr>
              <a:t>TiÕt häc ®Õn ®©y lµ kÕt thóc. </a:t>
            </a:r>
          </a:p>
          <a:p>
            <a:pPr algn="ctr"/>
            <a:r>
              <a:rPr lang="en-US" sz="3600" b="1" i="1" kern="10" dirty="0">
                <a:ln w="12700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Book-Antiqua" pitchFamily="34" charset="0"/>
              </a:rPr>
              <a:t>Chóc thÇy c« m¹nh kháe!</a:t>
            </a:r>
          </a:p>
          <a:p>
            <a:pPr algn="ctr"/>
            <a:r>
              <a:rPr lang="en-US" sz="3600" b="1" i="1" kern="10" dirty="0">
                <a:ln w="12700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Book-Antiqua" pitchFamily="34" charset="0"/>
              </a:rPr>
              <a:t>      Chóc c¸c em ch¨m ngoan, häc </a:t>
            </a:r>
            <a:r>
              <a:rPr lang="en-US" sz="3600" b="1" i="1" kern="10" dirty="0" smtClean="0">
                <a:ln w="12700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Book-Antiqua" pitchFamily="34" charset="0"/>
              </a:rPr>
              <a:t>giái !   </a:t>
            </a:r>
            <a:endParaRPr lang="en-US" sz="3600" b="1" i="1" kern="10" dirty="0">
              <a:ln w="1270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Book-Antiqua" pitchFamily="34" charset="0"/>
            </a:endParaRPr>
          </a:p>
          <a:p>
            <a:pPr algn="ctr"/>
            <a:endParaRPr lang="en-US" sz="3600" b="1" i="1" kern="10" dirty="0">
              <a:ln w="1270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Book-Antiqua" pitchFamily="34" charset="0"/>
            </a:endParaRPr>
          </a:p>
        </p:txBody>
      </p:sp>
      <p:grpSp>
        <p:nvGrpSpPr>
          <p:cNvPr id="10243" name="Group 4"/>
          <p:cNvGrpSpPr>
            <a:grpSpLocks/>
          </p:cNvGrpSpPr>
          <p:nvPr/>
        </p:nvGrpSpPr>
        <p:grpSpPr bwMode="auto">
          <a:xfrm>
            <a:off x="0" y="6324600"/>
            <a:ext cx="9220200" cy="533400"/>
            <a:chOff x="-48" y="3888"/>
            <a:chExt cx="5808" cy="621"/>
          </a:xfrm>
        </p:grpSpPr>
        <p:pic>
          <p:nvPicPr>
            <p:cNvPr id="10245" name="Picture 5" descr="FLOWRBOX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Picture 6" descr="FLOWRBOX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Picture 7" descr="FLOWRBOX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8" descr="FLOWRBOX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9" name="Picture 9" descr="FLOWRBOX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0" name="Picture 10" descr="FLOWRBOX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4" name="Picture 11" descr="phcanh 96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0"/>
            <a:ext cx="9334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12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2" descr="bor27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13838" cy="6858000"/>
          </a:xfrm>
          <a:gradFill rotWithShape="1">
            <a:gsLst>
              <a:gs pos="0">
                <a:srgbClr val="CC9900"/>
              </a:gs>
              <a:gs pos="50000">
                <a:schemeClr val="bg1"/>
              </a:gs>
              <a:gs pos="100000">
                <a:srgbClr val="CC9900"/>
              </a:gs>
            </a:gsLst>
            <a:lin ang="2700000" scaled="1"/>
          </a:gradFill>
          <a:ln/>
        </p:spPr>
      </p:pic>
      <p:pic>
        <p:nvPicPr>
          <p:cNvPr id="229380" name="Picture 4" descr="Hong 14T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3357562"/>
            <a:ext cx="1905000" cy="1600200"/>
          </a:xfrm>
          <a:prstGeom prst="rect">
            <a:avLst/>
          </a:prstGeom>
          <a:noFill/>
        </p:spPr>
      </p:pic>
      <p:pic>
        <p:nvPicPr>
          <p:cNvPr id="229381" name="Picture 5" descr="BlauweT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9256" y="3214686"/>
            <a:ext cx="1744663" cy="1744663"/>
          </a:xfrm>
          <a:prstGeom prst="rect">
            <a:avLst/>
          </a:prstGeom>
          <a:noFill/>
        </p:spPr>
      </p:pic>
      <p:pic>
        <p:nvPicPr>
          <p:cNvPr id="229384" name="Picture 8" descr="BOOK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1510440">
            <a:off x="6477000" y="5638800"/>
            <a:ext cx="914400" cy="914400"/>
          </a:xfrm>
          <a:prstGeom prst="rect">
            <a:avLst/>
          </a:prstGeom>
          <a:noFill/>
        </p:spPr>
      </p:pic>
      <p:pic>
        <p:nvPicPr>
          <p:cNvPr id="229385" name="Picture 9" descr="BOOK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1510440">
            <a:off x="838200" y="5715000"/>
            <a:ext cx="914400" cy="914400"/>
          </a:xfrm>
          <a:prstGeom prst="rect">
            <a:avLst/>
          </a:prstGeom>
          <a:noFill/>
        </p:spPr>
      </p:pic>
      <p:sp>
        <p:nvSpPr>
          <p:cNvPr id="229379" name="WordArt 3"/>
          <p:cNvSpPr>
            <a:spLocks noChangeArrowheads="1" noChangeShapeType="1" noTextEdit="1"/>
          </p:cNvSpPr>
          <p:nvPr/>
        </p:nvSpPr>
        <p:spPr bwMode="auto">
          <a:xfrm>
            <a:off x="827584" y="1556792"/>
            <a:ext cx="7632848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39" descr="pinksparkle6df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57950" y="3571876"/>
            <a:ext cx="486815" cy="4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9" descr="pinksparkle6df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72198" y="4000504"/>
            <a:ext cx="486815" cy="4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9" descr="pinksparkle6df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57818" y="3714752"/>
            <a:ext cx="486815" cy="4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9" descr="pinksparkle6df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86512" y="3500438"/>
            <a:ext cx="486815" cy="4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9" descr="pinksparkle6df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00694" y="3714752"/>
            <a:ext cx="486815" cy="4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9" descr="pinksparkle6df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00826" y="4071942"/>
            <a:ext cx="486815" cy="4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9" descr="pinksparkle6df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29322" y="3429000"/>
            <a:ext cx="486815" cy="4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9" descr="pinksparkle6df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15074" y="3429000"/>
            <a:ext cx="470554" cy="41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9" descr="pinksparkle6df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86446" y="3786190"/>
            <a:ext cx="486815" cy="4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9" descr="pinksparkle6df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72264" y="3357562"/>
            <a:ext cx="486815" cy="4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6" descr="kitty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00958" y="0"/>
            <a:ext cx="14382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WordArt 185"/>
          <p:cNvSpPr>
            <a:spLocks noChangeArrowheads="1" noChangeShapeType="1" noTextEdit="1"/>
          </p:cNvSpPr>
          <p:nvPr/>
        </p:nvSpPr>
        <p:spPr bwMode="auto">
          <a:xfrm>
            <a:off x="2915816" y="633325"/>
            <a:ext cx="3156382" cy="8493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34423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9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29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71604" y="120052"/>
            <a:ext cx="6215106" cy="428628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620688"/>
            <a:ext cx="2228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Tiếng Việt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592110"/>
            <a:ext cx="5397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 thuật làm đẹp cuộc sống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1336412"/>
            <a:ext cx="2590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tiêu: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9108" y="2060848"/>
            <a:ext cx="518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Đọc và hiểu bài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Tiếng đàn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04296" y="2996952"/>
            <a:ext cx="51155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vi-VN" sz="3200" b="1" dirty="0" smtClean="0">
                <a:solidFill>
                  <a:srgbClr val="FF0000"/>
                </a:solidFill>
                <a:latin typeface="Arial" charset="0"/>
              </a:rPr>
              <a:t>A. HOẠT ĐỘNG CƠ BẢN:</a:t>
            </a:r>
          </a:p>
        </p:txBody>
      </p:sp>
      <p:pic>
        <p:nvPicPr>
          <p:cNvPr id="10" name="Picture 2" descr="E:\TH HỨA TẠO\lo go\nh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0287"/>
            <a:ext cx="1875521" cy="122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14601" y="3754249"/>
            <a:ext cx="6324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3200" b="1" dirty="0" smtClean="0">
                <a:solidFill>
                  <a:srgbClr val="FF0000"/>
                </a:solidFill>
              </a:rPr>
              <a:t>Hoạt động 1. </a:t>
            </a:r>
            <a:r>
              <a:rPr lang="en-US" altLang="vi-VN" sz="3200" b="1" dirty="0" smtClean="0"/>
              <a:t>Quan sát tranh và trả lời các câu hỏi:</a:t>
            </a:r>
            <a:endParaRPr lang="en-US" altLang="vi-VN" sz="3200" b="1" i="1" dirty="0"/>
          </a:p>
        </p:txBody>
      </p:sp>
    </p:spTree>
    <p:extLst>
      <p:ext uri="{BB962C8B-B14F-4D97-AF65-F5344CB8AC3E}">
        <p14:creationId xmlns:p14="http://schemas.microsoft.com/office/powerpoint/2010/main" val="222624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Tieng da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72817"/>
            <a:ext cx="8501122" cy="5013770"/>
          </a:xfrm>
          <a:prstGeom prst="rect">
            <a:avLst/>
          </a:prstGeom>
          <a:noFill/>
          <a:ln w="76200" cmpd="tri">
            <a:solidFill>
              <a:srgbClr val="EE8E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1560" y="692696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Tranh vẽ gì 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Người trong tranh đang làm gì 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TH HỨA TẠO\lo go\ca l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88" y="179859"/>
            <a:ext cx="1778224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96291" y="210706"/>
            <a:ext cx="23757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3000" b="1" dirty="0" smtClean="0">
                <a:solidFill>
                  <a:srgbClr val="FF0000"/>
                </a:solidFill>
              </a:rPr>
              <a:t>Hoạt động 2. </a:t>
            </a:r>
            <a:endParaRPr lang="en-US" altLang="vi-VN" sz="30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2060848"/>
            <a:ext cx="7680470" cy="2277547"/>
          </a:xfrm>
          <a:prstGeom prst="rect">
            <a:avLst/>
          </a:prstGeom>
          <a:solidFill>
            <a:srgbClr val="F2D2F3"/>
          </a:solidFill>
          <a:ln>
            <a:solidFill>
              <a:srgbClr val="CC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5400" dirty="0"/>
              <a:t>Nghe giáo viên đọc bài </a:t>
            </a:r>
            <a:endParaRPr lang="en-US" sz="5400" dirty="0" smtClean="0"/>
          </a:p>
          <a:p>
            <a:pPr algn="ctr" eaLnBrk="1" hangingPunct="1"/>
            <a:r>
              <a:rPr lang="en-US" sz="6000" b="1" i="1" dirty="0" smtClean="0">
                <a:cs typeface="Times New Roman" pitchFamily="18" charset="0"/>
              </a:rPr>
              <a:t>Tiếng </a:t>
            </a:r>
            <a:r>
              <a:rPr lang="en-US" sz="6000" b="1" i="1" dirty="0">
                <a:cs typeface="Times New Roman" pitchFamily="18" charset="0"/>
              </a:rPr>
              <a:t>đàn</a:t>
            </a:r>
          </a:p>
          <a:p>
            <a:pPr algn="ctr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45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TH HỨA TẠO\lo go\cap d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6764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08312" y="361911"/>
            <a:ext cx="6781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3200" b="1" dirty="0" smtClean="0">
                <a:solidFill>
                  <a:srgbClr val="FF0000"/>
                </a:solidFill>
              </a:rPr>
              <a:t>Hoạt động 3. </a:t>
            </a:r>
            <a:r>
              <a:rPr lang="en-US" altLang="vi-VN" sz="3200" b="1" dirty="0" smtClean="0"/>
              <a:t>Thay nhau đọc từ ngữ và lời giải nghĩa:</a:t>
            </a:r>
            <a:endParaRPr lang="en-US" altLang="vi-VN" sz="32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26659" y="1848847"/>
            <a:ext cx="8922896" cy="2779351"/>
          </a:xfrm>
          <a:prstGeom prst="rect">
            <a:avLst/>
          </a:prstGeom>
          <a:solidFill>
            <a:srgbClr val="F2D2F3"/>
          </a:solidFill>
          <a:ln>
            <a:solidFill>
              <a:srgbClr val="CC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sz="3000" b="1" dirty="0" smtClean="0">
                <a:cs typeface="Times New Roman" pitchFamily="18" charset="0"/>
              </a:rPr>
              <a:t> Việc </a:t>
            </a:r>
            <a:r>
              <a:rPr lang="en-US" sz="3000" b="1" dirty="0">
                <a:cs typeface="Times New Roman" pitchFamily="18" charset="0"/>
              </a:rPr>
              <a:t>1: </a:t>
            </a:r>
            <a:r>
              <a:rPr lang="en-US" sz="3000" dirty="0">
                <a:cs typeface="Times New Roman" pitchFamily="18" charset="0"/>
              </a:rPr>
              <a:t>Cá nhân đọc thầm yêu cầu hoạt động </a:t>
            </a:r>
            <a:r>
              <a:rPr lang="en-US" sz="3000" dirty="0" smtClean="0">
                <a:cs typeface="Times New Roman" pitchFamily="18" charset="0"/>
              </a:rPr>
              <a:t>3. </a:t>
            </a:r>
            <a:endParaRPr lang="en-US" sz="3000" dirty="0"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sz="3000" dirty="0">
                <a:cs typeface="Times New Roman" pitchFamily="18" charset="0"/>
              </a:rPr>
              <a:t> </a:t>
            </a:r>
            <a:r>
              <a:rPr lang="en-US" sz="3000" b="1" dirty="0">
                <a:cs typeface="Times New Roman" pitchFamily="18" charset="0"/>
              </a:rPr>
              <a:t>Việc 2: </a:t>
            </a:r>
            <a:r>
              <a:rPr lang="en-US" sz="3000" dirty="0">
                <a:cs typeface="Times New Roman" pitchFamily="18" charset="0"/>
              </a:rPr>
              <a:t>Hỏi đáp nhau để chọn từ giải nghĩa phù hợp. 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sz="3000" dirty="0">
                <a:cs typeface="Times New Roman" pitchFamily="18" charset="0"/>
              </a:rPr>
              <a:t> </a:t>
            </a:r>
            <a:r>
              <a:rPr lang="en-US" sz="3000" b="1" dirty="0">
                <a:cs typeface="Times New Roman" pitchFamily="18" charset="0"/>
              </a:rPr>
              <a:t>Việc 3: </a:t>
            </a:r>
            <a:r>
              <a:rPr lang="en-US" sz="3000" dirty="0">
                <a:cs typeface="Times New Roman" pitchFamily="18" charset="0"/>
              </a:rPr>
              <a:t>Một nhóm trình bày trước lớp. </a:t>
            </a:r>
            <a:endParaRPr lang="en-US" sz="3000" dirty="0" smtClean="0"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sz="3000" dirty="0" smtClean="0">
                <a:cs typeface="Times New Roman" pitchFamily="18" charset="0"/>
              </a:rPr>
              <a:t> </a:t>
            </a:r>
            <a:r>
              <a:rPr lang="en-US" sz="3000" b="1" dirty="0" smtClean="0">
                <a:cs typeface="Times New Roman" pitchFamily="18" charset="0"/>
              </a:rPr>
              <a:t>Việc 4:</a:t>
            </a:r>
            <a:r>
              <a:rPr lang="en-US" sz="3000" dirty="0" smtClean="0">
                <a:cs typeface="Times New Roman" pitchFamily="18" charset="0"/>
              </a:rPr>
              <a:t> GV nhận xét</a:t>
            </a:r>
            <a:endParaRPr lang="en-US" sz="3000" dirty="0"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444" y="4653136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Lên dây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Chỉnh dây đàn lại cho đúng chuẩn.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Ắc-sê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Cái cần có căng dây để kéo đàn vi-ô-lông.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49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K.Y (HỌC TẬP)\hình ảnh slide\091110anh10giaohu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844824"/>
            <a:ext cx="6715172" cy="4572008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>
            <a:off x="2304605" y="2785611"/>
            <a:ext cx="1285884" cy="10001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553834" y="1973182"/>
            <a:ext cx="1785918" cy="8572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ắc-sê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772248" y="4535842"/>
            <a:ext cx="2000232" cy="714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5724128" y="3035644"/>
            <a:ext cx="1643074" cy="15001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39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3610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Dân chài</a:t>
            </a:r>
            <a:endParaRPr lang="vi-VN" dirty="0" smtClean="0">
              <a:solidFill>
                <a:srgbClr val="FF0000"/>
              </a:solidFill>
            </a:endParaRPr>
          </a:p>
        </p:txBody>
      </p:sp>
      <p:pic>
        <p:nvPicPr>
          <p:cNvPr id="4" name="Picture 5" descr="IMG_294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818" y="1124744"/>
            <a:ext cx="8148638" cy="5253038"/>
          </a:xfrm>
          <a:noFill/>
        </p:spPr>
      </p:pic>
    </p:spTree>
    <p:extLst>
      <p:ext uri="{BB962C8B-B14F-4D97-AF65-F5344CB8AC3E}">
        <p14:creationId xmlns:p14="http://schemas.microsoft.com/office/powerpoint/2010/main" val="190446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goc la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9336" y="1785926"/>
            <a:ext cx="8782080" cy="4633922"/>
          </a:xfrm>
          <a:prstGeom prst="rect">
            <a:avLst/>
          </a:prstGeom>
          <a:noFill/>
          <a:ln/>
        </p:spPr>
      </p:pic>
      <p:sp>
        <p:nvSpPr>
          <p:cNvPr id="5" name="Rounded Rectangle 4"/>
          <p:cNvSpPr/>
          <p:nvPr/>
        </p:nvSpPr>
        <p:spPr>
          <a:xfrm>
            <a:off x="2771800" y="764704"/>
            <a:ext cx="3384376" cy="787528"/>
          </a:xfrm>
          <a:prstGeom prst="roundRect">
            <a:avLst/>
          </a:prstGeom>
          <a:solidFill>
            <a:srgbClr val="F2D2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17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</TotalTime>
  <Words>423</Words>
  <Application>Microsoft Office PowerPoint</Application>
  <PresentationFormat>On-screen Show (4:3)</PresentationFormat>
  <Paragraphs>51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Thứ năm ngày 21 tháng 6 năm 2020</vt:lpstr>
      <vt:lpstr>PowerPoint Presentation</vt:lpstr>
      <vt:lpstr>PowerPoint Presentation</vt:lpstr>
      <vt:lpstr>PowerPoint Presentation</vt:lpstr>
      <vt:lpstr>PowerPoint Presentation</vt:lpstr>
      <vt:lpstr>Dân chài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kimluyen</dc:creator>
  <cp:lastModifiedBy>Welcome</cp:lastModifiedBy>
  <cp:revision>113</cp:revision>
  <dcterms:created xsi:type="dcterms:W3CDTF">2016-02-23T13:15:26Z</dcterms:created>
  <dcterms:modified xsi:type="dcterms:W3CDTF">2020-07-08T14:56:48Z</dcterms:modified>
</cp:coreProperties>
</file>