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7" r:id="rId2"/>
    <p:sldId id="274" r:id="rId3"/>
    <p:sldId id="275" r:id="rId4"/>
    <p:sldId id="257" r:id="rId5"/>
    <p:sldId id="258" r:id="rId6"/>
    <p:sldId id="278" r:id="rId7"/>
    <p:sldId id="260" r:id="rId8"/>
    <p:sldId id="261" r:id="rId9"/>
    <p:sldId id="269" r:id="rId10"/>
    <p:sldId id="270" r:id="rId11"/>
    <p:sldId id="279"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6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6/10/2020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B62D6D3-9DDC-40E4-A26D-0545FF579A88}" type="slidenum">
              <a:rPr lang="en-US" sz="1200" i="1"/>
              <a:pPr algn="r"/>
              <a:t>1</a:t>
            </a:fld>
            <a:endParaRPr lang="en-US" sz="1200"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4375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pPr/>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pPr/>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AutoShape 4"/>
          <p:cNvSpPr>
            <a:spLocks noChangeArrowheads="1"/>
          </p:cNvSpPr>
          <p:nvPr/>
        </p:nvSpPr>
        <p:spPr bwMode="auto">
          <a:xfrm>
            <a:off x="228600" y="228600"/>
            <a:ext cx="895350" cy="8953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i="1"/>
          </a:p>
        </p:txBody>
      </p:sp>
      <p:sp>
        <p:nvSpPr>
          <p:cNvPr id="133125" name="AutoShape 5"/>
          <p:cNvSpPr>
            <a:spLocks noChangeArrowheads="1"/>
          </p:cNvSpPr>
          <p:nvPr/>
        </p:nvSpPr>
        <p:spPr bwMode="auto">
          <a:xfrm>
            <a:off x="228600" y="0"/>
            <a:ext cx="895350" cy="8953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i="1"/>
          </a:p>
        </p:txBody>
      </p:sp>
      <p:sp>
        <p:nvSpPr>
          <p:cNvPr id="133126" name="AutoShape 6"/>
          <p:cNvSpPr>
            <a:spLocks noChangeArrowheads="1"/>
          </p:cNvSpPr>
          <p:nvPr/>
        </p:nvSpPr>
        <p:spPr bwMode="auto">
          <a:xfrm>
            <a:off x="3810000" y="990600"/>
            <a:ext cx="1439863" cy="1439863"/>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i="1"/>
          </a:p>
        </p:txBody>
      </p:sp>
      <p:pic>
        <p:nvPicPr>
          <p:cNvPr id="2053" name="Picture 7" descr="CHCA2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38800"/>
            <a:ext cx="2590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DAIS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0"/>
            <a:ext cx="1600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DAIS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351463"/>
            <a:ext cx="16764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0" name="AutoShape 10"/>
          <p:cNvSpPr>
            <a:spLocks noChangeArrowheads="1"/>
          </p:cNvSpPr>
          <p:nvPr/>
        </p:nvSpPr>
        <p:spPr bwMode="auto">
          <a:xfrm>
            <a:off x="7029450" y="2667000"/>
            <a:ext cx="895350" cy="89535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i="1"/>
          </a:p>
        </p:txBody>
      </p:sp>
      <p:sp>
        <p:nvSpPr>
          <p:cNvPr id="133131" name="AutoShape 11"/>
          <p:cNvSpPr>
            <a:spLocks noChangeArrowheads="1"/>
          </p:cNvSpPr>
          <p:nvPr/>
        </p:nvSpPr>
        <p:spPr bwMode="auto">
          <a:xfrm rot="16200000">
            <a:off x="7791450" y="5962650"/>
            <a:ext cx="895350" cy="895350"/>
          </a:xfrm>
          <a:prstGeom prst="irregularSeal1">
            <a:avLst/>
          </a:prstGeom>
          <a:gradFill rotWithShape="1">
            <a:gsLst>
              <a:gs pos="0">
                <a:schemeClr val="hlink"/>
              </a:gs>
              <a:gs pos="100000">
                <a:schemeClr val="hlink">
                  <a:gamma/>
                  <a:shade val="46275"/>
                  <a:invGamma/>
                </a:schemeClr>
              </a:gs>
            </a:gsLst>
            <a:path path="shape">
              <a:fillToRect l="50000" t="50000" r="50000" b="50000"/>
            </a:path>
          </a:gradFill>
          <a:ln>
            <a:noFill/>
          </a:ln>
          <a:effectLst/>
          <a:extLst/>
        </p:spPr>
        <p:txBody>
          <a:bodyPr wrap="none" anchor="ctr"/>
          <a:lstStyle/>
          <a:p>
            <a:pPr eaLnBrk="1" hangingPunct="1">
              <a:defRPr/>
            </a:pPr>
            <a:endParaRPr lang="en-US" i="1"/>
          </a:p>
        </p:txBody>
      </p:sp>
      <p:pic>
        <p:nvPicPr>
          <p:cNvPr id="2058" name="Picture 16"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232366">
            <a:off x="7424738" y="-228600"/>
            <a:ext cx="17192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7"/>
          <p:cNvSpPr>
            <a:spLocks noChangeArrowheads="1" noChangeShapeType="1" noTextEdit="1"/>
          </p:cNvSpPr>
          <p:nvPr/>
        </p:nvSpPr>
        <p:spPr bwMode="auto">
          <a:xfrm>
            <a:off x="1803400" y="2590800"/>
            <a:ext cx="6578600" cy="226890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471"/>
              </a:avLst>
            </a:prstTxWarp>
            <a:scene3d>
              <a:camera prst="legacyPerspectiveBottomRight">
                <a:rot lat="0" lon="21239999" rev="0"/>
              </a:camera>
              <a:lightRig rig="legacyHarsh3" dir="l"/>
            </a:scene3d>
            <a:sp3d extrusionH="430200" prstMaterial="legacyMatte">
              <a:extrusionClr>
                <a:srgbClr val="C0C0C0"/>
              </a:extrusionClr>
            </a:sp3d>
          </a:bodyPr>
          <a:lstStyle/>
          <a:p>
            <a:pPr>
              <a:defRPr/>
            </a:pPr>
            <a:r>
              <a:rPr lang="en-US" sz="4800" b="1" kern="10" dirty="0">
                <a:ln w="9525">
                  <a:round/>
                  <a:headEnd/>
                  <a:tailEnd/>
                </a:ln>
                <a:solidFill>
                  <a:srgbClr val="0000FF"/>
                </a:solidFill>
                <a:latin typeface="Times New Roman"/>
                <a:cs typeface="Times New Roman"/>
              </a:rPr>
              <a:t>    Môn:  Toán</a:t>
            </a:r>
          </a:p>
          <a:p>
            <a:pPr>
              <a:defRPr/>
            </a:pPr>
            <a:r>
              <a:rPr lang="en-US" sz="4800" b="1" kern="10" dirty="0">
                <a:ln w="9525">
                  <a:round/>
                  <a:headEnd/>
                  <a:tailEnd/>
                </a:ln>
                <a:solidFill>
                  <a:srgbClr val="0000FF"/>
                </a:solidFill>
                <a:latin typeface="Times New Roman"/>
                <a:cs typeface="Times New Roman"/>
              </a:rPr>
              <a:t>     Lớp:  3B</a:t>
            </a:r>
          </a:p>
          <a:p>
            <a:pPr algn="ctr">
              <a:defRPr/>
            </a:pPr>
            <a:r>
              <a:rPr lang="en-US" sz="4800" b="1" kern="10" dirty="0">
                <a:ln w="9525">
                  <a:round/>
                  <a:headEnd/>
                  <a:tailEnd/>
                </a:ln>
                <a:solidFill>
                  <a:srgbClr val="0000FF"/>
                </a:solidFill>
                <a:latin typeface="Times New Roman"/>
                <a:cs typeface="Times New Roman"/>
              </a:rPr>
              <a:t>Giáo viên:  Phạm Thị Hạnh</a:t>
            </a:r>
          </a:p>
        </p:txBody>
      </p:sp>
      <p:sp>
        <p:nvSpPr>
          <p:cNvPr id="16" name="Rectangle 2"/>
          <p:cNvSpPr txBox="1">
            <a:spLocks noChangeArrowheads="1"/>
          </p:cNvSpPr>
          <p:nvPr/>
        </p:nvSpPr>
        <p:spPr bwMode="auto">
          <a:xfrm>
            <a:off x="-76200" y="-152400"/>
            <a:ext cx="922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600" b="1">
                <a:solidFill>
                  <a:schemeClr val="tx2"/>
                </a:solidFill>
                <a:latin typeface="VNI-Times" pitchFamily="2" charset="0"/>
              </a:rPr>
              <a:t/>
            </a:r>
            <a:br>
              <a:rPr lang="en-US" sz="1600" b="1">
                <a:solidFill>
                  <a:schemeClr val="tx2"/>
                </a:solidFill>
                <a:latin typeface="VNI-Times" pitchFamily="2" charset="0"/>
              </a:rPr>
            </a:br>
            <a:r>
              <a:rPr lang="en-US" sz="1600" b="1">
                <a:solidFill>
                  <a:schemeClr val="tx2"/>
                </a:solidFill>
                <a:latin typeface="VNI-Times" pitchFamily="2" charset="0"/>
              </a:rPr>
              <a:t/>
            </a:r>
            <a:br>
              <a:rPr lang="en-US" sz="1600" b="1">
                <a:solidFill>
                  <a:schemeClr val="tx2"/>
                </a:solidFill>
                <a:latin typeface="VNI-Times" pitchFamily="2" charset="0"/>
              </a:rPr>
            </a:br>
            <a:r>
              <a:rPr lang="en-US" sz="2000" b="1" i="1">
                <a:latin typeface="Times New Roman" pitchFamily="18" charset="0"/>
                <a:cs typeface="Times New Roman" pitchFamily="18" charset="0"/>
              </a:rPr>
              <a:t>PHÒNG GIÁO DỤC ĐÀO TẠO ĐẠI LỘC</a:t>
            </a:r>
          </a:p>
          <a:p>
            <a:pPr algn="ctr" eaLnBrk="1" hangingPunct="1">
              <a:lnSpc>
                <a:spcPct val="80000"/>
              </a:lnSpc>
            </a:pPr>
            <a:r>
              <a:rPr lang="en-US" sz="2000" b="1" i="1">
                <a:solidFill>
                  <a:schemeClr val="tx2"/>
                </a:solidFill>
                <a:latin typeface="Times New Roman" pitchFamily="18" charset="0"/>
                <a:cs typeface="Times New Roman" pitchFamily="18" charset="0"/>
              </a:rPr>
              <a:t>TRƯỜNG TIỂU HỌC HỨA TẠO</a:t>
            </a:r>
            <a:endParaRPr lang="en-US" sz="2000" i="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81281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p:cTn id="7" dur="2000" fill="hold"/>
                                        <p:tgtEl>
                                          <p:spTgt spid="133124"/>
                                        </p:tgtEl>
                                        <p:attrNameLst>
                                          <p:attrName>ppt_w</p:attrName>
                                        </p:attrNameLst>
                                      </p:cBhvr>
                                      <p:tavLst>
                                        <p:tav tm="0">
                                          <p:val>
                                            <p:fltVal val="0"/>
                                          </p:val>
                                        </p:tav>
                                        <p:tav tm="100000">
                                          <p:val>
                                            <p:strVal val="#ppt_w"/>
                                          </p:val>
                                        </p:tav>
                                      </p:tavLst>
                                    </p:anim>
                                    <p:anim calcmode="lin" valueType="num">
                                      <p:cBhvr>
                                        <p:cTn id="8" dur="2000" fill="hold"/>
                                        <p:tgtEl>
                                          <p:spTgt spid="133124"/>
                                        </p:tgtEl>
                                        <p:attrNameLst>
                                          <p:attrName>ppt_h</p:attrName>
                                        </p:attrNameLst>
                                      </p:cBhvr>
                                      <p:tavLst>
                                        <p:tav tm="0">
                                          <p:val>
                                            <p:fltVal val="0"/>
                                          </p:val>
                                        </p:tav>
                                        <p:tav tm="100000">
                                          <p:val>
                                            <p:strVal val="#ppt_h"/>
                                          </p:val>
                                        </p:tav>
                                      </p:tavLst>
                                    </p:anim>
                                    <p:anim calcmode="lin" valueType="num">
                                      <p:cBhvr>
                                        <p:cTn id="9" dur="2000" fill="hold"/>
                                        <p:tgtEl>
                                          <p:spTgt spid="133124"/>
                                        </p:tgtEl>
                                        <p:attrNameLst>
                                          <p:attrName>ppt_x</p:attrName>
                                        </p:attrNameLst>
                                      </p:cBhvr>
                                      <p:tavLst>
                                        <p:tav tm="0">
                                          <p:val>
                                            <p:fltVal val="0.5"/>
                                          </p:val>
                                        </p:tav>
                                        <p:tav tm="100000">
                                          <p:val>
                                            <p:strVal val="#ppt_x"/>
                                          </p:val>
                                        </p:tav>
                                      </p:tavLst>
                                    </p:anim>
                                    <p:anim calcmode="lin" valueType="num">
                                      <p:cBhvr>
                                        <p:cTn id="10" dur="2000" fill="hold"/>
                                        <p:tgtEl>
                                          <p:spTgt spid="13312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20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133125"/>
                                        </p:tgtEl>
                                        <p:attrNameLst>
                                          <p:attrName>style.visibility</p:attrName>
                                        </p:attrNameLst>
                                      </p:cBhvr>
                                      <p:to>
                                        <p:strVal val="visible"/>
                                      </p:to>
                                    </p:set>
                                    <p:anim calcmode="lin" valueType="num">
                                      <p:cBhvr>
                                        <p:cTn id="14" dur="2000" fill="hold"/>
                                        <p:tgtEl>
                                          <p:spTgt spid="133125"/>
                                        </p:tgtEl>
                                        <p:attrNameLst>
                                          <p:attrName>ppt_w</p:attrName>
                                        </p:attrNameLst>
                                      </p:cBhvr>
                                      <p:tavLst>
                                        <p:tav tm="0">
                                          <p:val>
                                            <p:fltVal val="0"/>
                                          </p:val>
                                        </p:tav>
                                        <p:tav tm="100000">
                                          <p:val>
                                            <p:strVal val="#ppt_w"/>
                                          </p:val>
                                        </p:tav>
                                      </p:tavLst>
                                    </p:anim>
                                    <p:anim calcmode="lin" valueType="num">
                                      <p:cBhvr>
                                        <p:cTn id="15" dur="2000" fill="hold"/>
                                        <p:tgtEl>
                                          <p:spTgt spid="133125"/>
                                        </p:tgtEl>
                                        <p:attrNameLst>
                                          <p:attrName>ppt_h</p:attrName>
                                        </p:attrNameLst>
                                      </p:cBhvr>
                                      <p:tavLst>
                                        <p:tav tm="0">
                                          <p:val>
                                            <p:fltVal val="0"/>
                                          </p:val>
                                        </p:tav>
                                        <p:tav tm="100000">
                                          <p:val>
                                            <p:strVal val="#ppt_h"/>
                                          </p:val>
                                        </p:tav>
                                      </p:tavLst>
                                    </p:anim>
                                    <p:anim calcmode="lin" valueType="num">
                                      <p:cBhvr>
                                        <p:cTn id="16" dur="2000" fill="hold"/>
                                        <p:tgtEl>
                                          <p:spTgt spid="133125"/>
                                        </p:tgtEl>
                                        <p:attrNameLst>
                                          <p:attrName>ppt_x</p:attrName>
                                        </p:attrNameLst>
                                      </p:cBhvr>
                                      <p:tavLst>
                                        <p:tav tm="0">
                                          <p:val>
                                            <p:fltVal val="0.5"/>
                                          </p:val>
                                        </p:tav>
                                        <p:tav tm="100000">
                                          <p:val>
                                            <p:strVal val="#ppt_x"/>
                                          </p:val>
                                        </p:tav>
                                      </p:tavLst>
                                    </p:anim>
                                    <p:anim calcmode="lin" valueType="num">
                                      <p:cBhvr>
                                        <p:cTn id="17" dur="2000" fill="hold"/>
                                        <p:tgtEl>
                                          <p:spTgt spid="133125"/>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4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133126"/>
                                        </p:tgtEl>
                                        <p:attrNameLst>
                                          <p:attrName>style.visibility</p:attrName>
                                        </p:attrNameLst>
                                      </p:cBhvr>
                                      <p:to>
                                        <p:strVal val="visible"/>
                                      </p:to>
                                    </p:set>
                                    <p:anim calcmode="lin" valueType="num">
                                      <p:cBhvr>
                                        <p:cTn id="21" dur="5000" fill="hold"/>
                                        <p:tgtEl>
                                          <p:spTgt spid="133126"/>
                                        </p:tgtEl>
                                        <p:attrNameLst>
                                          <p:attrName>ppt_w</p:attrName>
                                        </p:attrNameLst>
                                      </p:cBhvr>
                                      <p:tavLst>
                                        <p:tav tm="0">
                                          <p:val>
                                            <p:fltVal val="0"/>
                                          </p:val>
                                        </p:tav>
                                        <p:tav tm="100000">
                                          <p:val>
                                            <p:strVal val="#ppt_w"/>
                                          </p:val>
                                        </p:tav>
                                      </p:tavLst>
                                    </p:anim>
                                    <p:anim calcmode="lin" valueType="num">
                                      <p:cBhvr>
                                        <p:cTn id="22" dur="5000" fill="hold"/>
                                        <p:tgtEl>
                                          <p:spTgt spid="133126"/>
                                        </p:tgtEl>
                                        <p:attrNameLst>
                                          <p:attrName>ppt_h</p:attrName>
                                        </p:attrNameLst>
                                      </p:cBhvr>
                                      <p:tavLst>
                                        <p:tav tm="0">
                                          <p:val>
                                            <p:fltVal val="0"/>
                                          </p:val>
                                        </p:tav>
                                        <p:tav tm="100000">
                                          <p:val>
                                            <p:strVal val="#ppt_h"/>
                                          </p:val>
                                        </p:tav>
                                      </p:tavLst>
                                    </p:anim>
                                    <p:anim calcmode="lin" valueType="num">
                                      <p:cBhvr>
                                        <p:cTn id="23" dur="5000" fill="hold"/>
                                        <p:tgtEl>
                                          <p:spTgt spid="133126"/>
                                        </p:tgtEl>
                                        <p:attrNameLst>
                                          <p:attrName>ppt_x</p:attrName>
                                        </p:attrNameLst>
                                      </p:cBhvr>
                                      <p:tavLst>
                                        <p:tav tm="0">
                                          <p:val>
                                            <p:fltVal val="0.5"/>
                                          </p:val>
                                        </p:tav>
                                        <p:tav tm="100000">
                                          <p:val>
                                            <p:strVal val="#ppt_x"/>
                                          </p:val>
                                        </p:tav>
                                      </p:tavLst>
                                    </p:anim>
                                    <p:anim calcmode="lin" valueType="num">
                                      <p:cBhvr>
                                        <p:cTn id="24" dur="5000" fill="hold"/>
                                        <p:tgtEl>
                                          <p:spTgt spid="133126"/>
                                        </p:tgtEl>
                                        <p:attrNameLst>
                                          <p:attrName>ppt_y</p:attrName>
                                        </p:attrNameLst>
                                      </p:cBhvr>
                                      <p:tavLst>
                                        <p:tav tm="0">
                                          <p:val>
                                            <p:fltVal val="0.5"/>
                                          </p:val>
                                        </p:tav>
                                        <p:tav tm="100000">
                                          <p:val>
                                            <p:strVal val="#ppt_y"/>
                                          </p:val>
                                        </p:tav>
                                      </p:tavLst>
                                    </p:anim>
                                  </p:childTnLst>
                                </p:cTn>
                              </p:par>
                              <p:par>
                                <p:cTn id="25" presetID="23" presetClass="entr" presetSubtype="528" repeatCount="indefinite" fill="hold" grpId="0" nodeType="withEffect">
                                  <p:stCondLst>
                                    <p:cond delay="0"/>
                                  </p:stCondLst>
                                  <p:childTnLst>
                                    <p:set>
                                      <p:cBhvr>
                                        <p:cTn id="26" dur="1" fill="hold">
                                          <p:stCondLst>
                                            <p:cond delay="0"/>
                                          </p:stCondLst>
                                        </p:cTn>
                                        <p:tgtEl>
                                          <p:spTgt spid="133130"/>
                                        </p:tgtEl>
                                        <p:attrNameLst>
                                          <p:attrName>style.visibility</p:attrName>
                                        </p:attrNameLst>
                                      </p:cBhvr>
                                      <p:to>
                                        <p:strVal val="visible"/>
                                      </p:to>
                                    </p:set>
                                    <p:anim calcmode="lin" valueType="num">
                                      <p:cBhvr>
                                        <p:cTn id="27" dur="5000" fill="hold"/>
                                        <p:tgtEl>
                                          <p:spTgt spid="133130"/>
                                        </p:tgtEl>
                                        <p:attrNameLst>
                                          <p:attrName>ppt_w</p:attrName>
                                        </p:attrNameLst>
                                      </p:cBhvr>
                                      <p:tavLst>
                                        <p:tav tm="0">
                                          <p:val>
                                            <p:fltVal val="0"/>
                                          </p:val>
                                        </p:tav>
                                        <p:tav tm="100000">
                                          <p:val>
                                            <p:strVal val="#ppt_w"/>
                                          </p:val>
                                        </p:tav>
                                      </p:tavLst>
                                    </p:anim>
                                    <p:anim calcmode="lin" valueType="num">
                                      <p:cBhvr>
                                        <p:cTn id="28" dur="5000" fill="hold"/>
                                        <p:tgtEl>
                                          <p:spTgt spid="133130"/>
                                        </p:tgtEl>
                                        <p:attrNameLst>
                                          <p:attrName>ppt_h</p:attrName>
                                        </p:attrNameLst>
                                      </p:cBhvr>
                                      <p:tavLst>
                                        <p:tav tm="0">
                                          <p:val>
                                            <p:fltVal val="0"/>
                                          </p:val>
                                        </p:tav>
                                        <p:tav tm="100000">
                                          <p:val>
                                            <p:strVal val="#ppt_h"/>
                                          </p:val>
                                        </p:tav>
                                      </p:tavLst>
                                    </p:anim>
                                    <p:anim calcmode="lin" valueType="num">
                                      <p:cBhvr>
                                        <p:cTn id="29" dur="5000" fill="hold"/>
                                        <p:tgtEl>
                                          <p:spTgt spid="133130"/>
                                        </p:tgtEl>
                                        <p:attrNameLst>
                                          <p:attrName>ppt_x</p:attrName>
                                        </p:attrNameLst>
                                      </p:cBhvr>
                                      <p:tavLst>
                                        <p:tav tm="0">
                                          <p:val>
                                            <p:fltVal val="0.5"/>
                                          </p:val>
                                        </p:tav>
                                        <p:tav tm="100000">
                                          <p:val>
                                            <p:strVal val="#ppt_x"/>
                                          </p:val>
                                        </p:tav>
                                      </p:tavLst>
                                    </p:anim>
                                    <p:anim calcmode="lin" valueType="num">
                                      <p:cBhvr>
                                        <p:cTn id="30" dur="5000" fill="hold"/>
                                        <p:tgtEl>
                                          <p:spTgt spid="133130"/>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grpId="0" nodeType="withEffect">
                                  <p:stCondLst>
                                    <p:cond delay="0"/>
                                  </p:stCondLst>
                                  <p:childTnLst>
                                    <p:set>
                                      <p:cBhvr>
                                        <p:cTn id="32" dur="1" fill="hold">
                                          <p:stCondLst>
                                            <p:cond delay="0"/>
                                          </p:stCondLst>
                                        </p:cTn>
                                        <p:tgtEl>
                                          <p:spTgt spid="133131"/>
                                        </p:tgtEl>
                                        <p:attrNameLst>
                                          <p:attrName>style.visibility</p:attrName>
                                        </p:attrNameLst>
                                      </p:cBhvr>
                                      <p:to>
                                        <p:strVal val="visible"/>
                                      </p:to>
                                    </p:set>
                                    <p:anim calcmode="lin" valueType="num">
                                      <p:cBhvr>
                                        <p:cTn id="33" dur="3000" fill="hold"/>
                                        <p:tgtEl>
                                          <p:spTgt spid="133131"/>
                                        </p:tgtEl>
                                        <p:attrNameLst>
                                          <p:attrName>ppt_w</p:attrName>
                                        </p:attrNameLst>
                                      </p:cBhvr>
                                      <p:tavLst>
                                        <p:tav tm="0">
                                          <p:val>
                                            <p:fltVal val="0"/>
                                          </p:val>
                                        </p:tav>
                                        <p:tav tm="100000">
                                          <p:val>
                                            <p:strVal val="#ppt_w"/>
                                          </p:val>
                                        </p:tav>
                                      </p:tavLst>
                                    </p:anim>
                                    <p:anim calcmode="lin" valueType="num">
                                      <p:cBhvr>
                                        <p:cTn id="34" dur="3000" fill="hold"/>
                                        <p:tgtEl>
                                          <p:spTgt spid="133131"/>
                                        </p:tgtEl>
                                        <p:attrNameLst>
                                          <p:attrName>ppt_h</p:attrName>
                                        </p:attrNameLst>
                                      </p:cBhvr>
                                      <p:tavLst>
                                        <p:tav tm="0">
                                          <p:val>
                                            <p:fltVal val="0"/>
                                          </p:val>
                                        </p:tav>
                                        <p:tav tm="100000">
                                          <p:val>
                                            <p:strVal val="#ppt_h"/>
                                          </p:val>
                                        </p:tav>
                                      </p:tavLst>
                                    </p:anim>
                                    <p:anim calcmode="lin" valueType="num">
                                      <p:cBhvr>
                                        <p:cTn id="35" dur="3000" fill="hold"/>
                                        <p:tgtEl>
                                          <p:spTgt spid="133131"/>
                                        </p:tgtEl>
                                        <p:attrNameLst>
                                          <p:attrName>ppt_x</p:attrName>
                                        </p:attrNameLst>
                                      </p:cBhvr>
                                      <p:tavLst>
                                        <p:tav tm="0">
                                          <p:val>
                                            <p:fltVal val="0.5"/>
                                          </p:val>
                                        </p:tav>
                                        <p:tav tm="100000">
                                          <p:val>
                                            <p:strVal val="#ppt_x"/>
                                          </p:val>
                                        </p:tav>
                                      </p:tavLst>
                                    </p:anim>
                                    <p:anim calcmode="lin" valueType="num">
                                      <p:cBhvr>
                                        <p:cTn id="36" dur="3000" fill="hold"/>
                                        <p:tgtEl>
                                          <p:spTgt spid="133131"/>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P spid="133125" grpId="0" animBg="1"/>
      <p:bldP spid="133126" grpId="0" animBg="1"/>
      <p:bldP spid="133130" grpId="0" animBg="1"/>
      <p:bldP spid="133131"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là hình ảnh ngôi nhà tranh 5 gian tại Làng Sen, Nam Đàn, Nghệ An. Đây là quê hương của Chủ tịch Hồ Chí Minh. </a:t>
            </a:r>
            <a:endParaRPr lang="en-US" sz="3200" b="1" dirty="0">
              <a:latin typeface="+mj-lt"/>
            </a:endParaRPr>
          </a:p>
        </p:txBody>
      </p:sp>
    </p:spTree>
    <p:extLst>
      <p:ext uri="{BB962C8B-B14F-4D97-AF65-F5344CB8AC3E}">
        <p14:creationId xmlns:p14="http://schemas.microsoft.com/office/powerpoint/2010/main" val="3342296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144332" y="304800"/>
            <a:ext cx="669486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3100" b="1" dirty="0" smtClean="0">
                <a:solidFill>
                  <a:srgbClr val="FF0000"/>
                </a:solidFill>
                <a:latin typeface="Times New Roman" pitchFamily="18" charset="0"/>
                <a:cs typeface="Times New Roman" pitchFamily="18" charset="0"/>
              </a:rPr>
              <a:t>Hoạt động 3. Chơi trò chơi “Đố bạn”</a:t>
            </a:r>
            <a:endParaRPr lang="en-US" sz="3100" b="1" dirty="0">
              <a:solidFill>
                <a:srgbClr val="3333CC"/>
              </a:solidFill>
              <a:latin typeface="Times New Roman" pitchFamily="18" charset="0"/>
              <a:cs typeface="Times New Roman" pitchFamily="18" charset="0"/>
            </a:endParaRPr>
          </a:p>
        </p:txBody>
      </p:sp>
      <p:sp>
        <p:nvSpPr>
          <p:cNvPr id="6" name="Text Box 5"/>
          <p:cNvSpPr txBox="1">
            <a:spLocks noChangeArrowheads="1"/>
          </p:cNvSpPr>
          <p:nvPr/>
        </p:nvSpPr>
        <p:spPr bwMode="auto">
          <a:xfrm>
            <a:off x="0" y="1828800"/>
            <a:ext cx="48768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dirty="0">
                <a:latin typeface="Times New Roman" pitchFamily="18" charset="0"/>
                <a:cs typeface="Times New Roman" pitchFamily="18" charset="0"/>
              </a:rPr>
              <a:t>     </a:t>
            </a:r>
            <a:r>
              <a:rPr lang="en-US" sz="3100" dirty="0">
                <a:latin typeface="Times New Roman" pitchFamily="18" charset="0"/>
                <a:cs typeface="Times New Roman" pitchFamily="18" charset="0"/>
              </a:rPr>
              <a:t>  </a:t>
            </a:r>
            <a:r>
              <a:rPr lang="en-US" sz="3100" dirty="0" smtClean="0">
                <a:latin typeface="Times New Roman" pitchFamily="18" charset="0"/>
                <a:cs typeface="Times New Roman" pitchFamily="18" charset="0"/>
              </a:rPr>
              <a:t>a</a:t>
            </a:r>
            <a:r>
              <a:rPr lang="en-US" sz="3100" dirty="0">
                <a:latin typeface="Times New Roman" pitchFamily="18" charset="0"/>
                <a:cs typeface="Times New Roman" pitchFamily="18" charset="0"/>
              </a:rPr>
              <a:t>) </a:t>
            </a:r>
            <a:r>
              <a:rPr lang="en-US" sz="3100" dirty="0" smtClean="0">
                <a:latin typeface="Times New Roman" pitchFamily="18" charset="0"/>
                <a:cs typeface="Times New Roman" pitchFamily="18" charset="0"/>
              </a:rPr>
              <a:t>Mấy tờ 50 000 đồng ?</a:t>
            </a:r>
            <a:endParaRPr lang="en-US" sz="3100" dirty="0">
              <a:latin typeface="Times New Roman" pitchFamily="18" charset="0"/>
              <a:cs typeface="Times New Roman" pitchFamily="18" charset="0"/>
            </a:endParaRPr>
          </a:p>
        </p:txBody>
      </p:sp>
      <p:pic>
        <p:nvPicPr>
          <p:cNvPr id="8" name="Picture 2" descr="E:\TH HỨA TẠO\lo go\nh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409790" cy="1092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0" y="1295400"/>
            <a:ext cx="890466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b="1" dirty="0">
                <a:solidFill>
                  <a:srgbClr val="3333CC"/>
                </a:solidFill>
                <a:latin typeface="Times New Roman" pitchFamily="18" charset="0"/>
                <a:cs typeface="Times New Roman" pitchFamily="18" charset="0"/>
              </a:rPr>
              <a:t>     </a:t>
            </a:r>
            <a:r>
              <a:rPr lang="en-US" sz="3100" b="1" dirty="0">
                <a:solidFill>
                  <a:srgbClr val="FF0000"/>
                </a:solidFill>
                <a:latin typeface="Times New Roman" pitchFamily="18" charset="0"/>
                <a:cs typeface="Times New Roman" pitchFamily="18" charset="0"/>
              </a:rPr>
              <a:t> </a:t>
            </a:r>
            <a:r>
              <a:rPr lang="en-US" sz="3100" b="1" dirty="0" smtClean="0">
                <a:solidFill>
                  <a:srgbClr val="FF0000"/>
                </a:solidFill>
                <a:latin typeface="Times New Roman" pitchFamily="18" charset="0"/>
                <a:cs typeface="Times New Roman" pitchFamily="18" charset="0"/>
              </a:rPr>
              <a:t> Muốn có 100 000 đồng thì cần lấy:</a:t>
            </a:r>
            <a:endParaRPr lang="en-US" sz="3100" b="1" dirty="0">
              <a:solidFill>
                <a:srgbClr val="FF000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0" y="2362200"/>
            <a:ext cx="48768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dirty="0">
                <a:latin typeface="Times New Roman" pitchFamily="18" charset="0"/>
                <a:cs typeface="Times New Roman" pitchFamily="18" charset="0"/>
              </a:rPr>
              <a:t>     </a:t>
            </a:r>
            <a:r>
              <a:rPr lang="en-US" sz="3100" dirty="0">
                <a:latin typeface="Times New Roman" pitchFamily="18" charset="0"/>
                <a:cs typeface="Times New Roman" pitchFamily="18" charset="0"/>
              </a:rPr>
              <a:t>  b</a:t>
            </a:r>
            <a:r>
              <a:rPr lang="en-US" sz="3100" dirty="0" smtClean="0">
                <a:latin typeface="Times New Roman" pitchFamily="18" charset="0"/>
                <a:cs typeface="Times New Roman" pitchFamily="18" charset="0"/>
              </a:rPr>
              <a:t>) Mấy tờ 20 000 đồng ?</a:t>
            </a:r>
            <a:endParaRPr lang="en-US" sz="3100" dirty="0">
              <a:latin typeface="Times New Roman" pitchFamily="18" charset="0"/>
              <a:cs typeface="Times New Roman" pitchFamily="18" charset="0"/>
            </a:endParaRPr>
          </a:p>
        </p:txBody>
      </p:sp>
      <p:sp>
        <p:nvSpPr>
          <p:cNvPr id="11" name="Text Box 5"/>
          <p:cNvSpPr txBox="1">
            <a:spLocks noChangeArrowheads="1"/>
          </p:cNvSpPr>
          <p:nvPr/>
        </p:nvSpPr>
        <p:spPr bwMode="auto">
          <a:xfrm>
            <a:off x="0" y="2895600"/>
            <a:ext cx="48768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dirty="0">
                <a:latin typeface="Times New Roman" pitchFamily="18" charset="0"/>
                <a:cs typeface="Times New Roman" pitchFamily="18" charset="0"/>
              </a:rPr>
              <a:t>     </a:t>
            </a:r>
            <a:r>
              <a:rPr lang="en-US" sz="3100" dirty="0">
                <a:latin typeface="Times New Roman" pitchFamily="18" charset="0"/>
                <a:cs typeface="Times New Roman" pitchFamily="18" charset="0"/>
              </a:rPr>
              <a:t>  c</a:t>
            </a:r>
            <a:r>
              <a:rPr lang="en-US" sz="3100" dirty="0" smtClean="0">
                <a:latin typeface="Times New Roman" pitchFamily="18" charset="0"/>
                <a:cs typeface="Times New Roman" pitchFamily="18" charset="0"/>
              </a:rPr>
              <a:t>) Mấy tờ 10 000 đồng ?</a:t>
            </a:r>
            <a:endParaRPr lang="en-US" sz="3100" dirty="0">
              <a:latin typeface="Times New Roman" pitchFamily="18" charset="0"/>
              <a:cs typeface="Times New Roman" pitchFamily="18" charset="0"/>
            </a:endParaRPr>
          </a:p>
        </p:txBody>
      </p:sp>
      <p:sp>
        <p:nvSpPr>
          <p:cNvPr id="12" name="TextBox 11"/>
          <p:cNvSpPr txBox="1"/>
          <p:nvPr/>
        </p:nvSpPr>
        <p:spPr>
          <a:xfrm>
            <a:off x="12879" y="3657600"/>
            <a:ext cx="9089265" cy="3139321"/>
          </a:xfrm>
          <a:prstGeom prst="rect">
            <a:avLst/>
          </a:prstGeom>
          <a:ln>
            <a:solidFill>
              <a:srgbClr val="CC00FF"/>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400" dirty="0" smtClean="0"/>
              <a:t>-</a:t>
            </a:r>
            <a:r>
              <a:rPr lang="en-US" sz="3200" dirty="0" smtClean="0"/>
              <a:t>Việc 1 (</a:t>
            </a:r>
            <a:r>
              <a:rPr lang="en-US" sz="3200" dirty="0"/>
              <a:t>cá </a:t>
            </a:r>
            <a:r>
              <a:rPr lang="en-US" sz="3200" dirty="0" smtClean="0"/>
              <a:t>nhân): 0,5</a:t>
            </a:r>
            <a:r>
              <a:rPr lang="en-US" sz="3200" dirty="0"/>
              <a:t>’ Đọc thầm yêu cầu </a:t>
            </a:r>
            <a:r>
              <a:rPr lang="en-US" sz="3200" dirty="0" smtClean="0"/>
              <a:t>hoạt </a:t>
            </a:r>
            <a:r>
              <a:rPr lang="en-US" sz="3200" dirty="0"/>
              <a:t>động </a:t>
            </a:r>
            <a:r>
              <a:rPr lang="en-US" sz="3200" dirty="0" smtClean="0"/>
              <a:t>3.</a:t>
            </a:r>
            <a:endParaRPr lang="en-US" sz="3200" dirty="0"/>
          </a:p>
          <a:p>
            <a:pPr eaLnBrk="1" hangingPunct="1"/>
            <a:r>
              <a:rPr lang="en-US" sz="3200" dirty="0" smtClean="0"/>
              <a:t>- Việc 2 (nhóm ): 3’ </a:t>
            </a:r>
            <a:r>
              <a:rPr lang="en-US" sz="3200" dirty="0"/>
              <a:t>Cùng nhau </a:t>
            </a:r>
            <a:r>
              <a:rPr lang="en-US" sz="3200" dirty="0" smtClean="0"/>
              <a:t>thảo luận trả </a:t>
            </a:r>
            <a:r>
              <a:rPr lang="en-US" sz="3200" dirty="0"/>
              <a:t>lời câu hỏi.</a:t>
            </a:r>
          </a:p>
          <a:p>
            <a:pPr eaLnBrk="1" hangingPunct="1"/>
            <a:r>
              <a:rPr lang="en-US" sz="3200" dirty="0" smtClean="0"/>
              <a:t>- Việc 3 (</a:t>
            </a:r>
            <a:r>
              <a:rPr lang="en-US" sz="3200" dirty="0"/>
              <a:t>cả lớp): </a:t>
            </a:r>
            <a:r>
              <a:rPr lang="en-US" sz="3200" dirty="0" smtClean="0"/>
              <a:t>1’ Đại diện nhóm báo </a:t>
            </a:r>
            <a:r>
              <a:rPr lang="en-US" sz="3200" dirty="0"/>
              <a:t>cáo kết </a:t>
            </a:r>
            <a:r>
              <a:rPr lang="en-US" sz="3200" dirty="0" smtClean="0"/>
              <a:t>quả.</a:t>
            </a:r>
          </a:p>
          <a:p>
            <a:pPr eaLnBrk="1" hangingPunct="1"/>
            <a:r>
              <a:rPr lang="en-US" sz="3200" dirty="0"/>
              <a:t>- Việc </a:t>
            </a:r>
            <a:r>
              <a:rPr lang="en-US" sz="3200" dirty="0" smtClean="0"/>
              <a:t>4 </a:t>
            </a:r>
            <a:r>
              <a:rPr lang="en-US" sz="3200" dirty="0"/>
              <a:t>(cả </a:t>
            </a:r>
            <a:r>
              <a:rPr lang="en-US" sz="3400" dirty="0"/>
              <a:t>lớp): </a:t>
            </a:r>
            <a:r>
              <a:rPr lang="en-US" sz="3400" dirty="0" smtClean="0"/>
              <a:t>1’ Lớp nhận xét, tuyên dương nhóm trả lời nhanh và chính xác.</a:t>
            </a:r>
            <a:endParaRPr lang="en-US" sz="3400" dirty="0"/>
          </a:p>
        </p:txBody>
      </p:sp>
    </p:spTree>
    <p:extLst>
      <p:ext uri="{BB962C8B-B14F-4D97-AF65-F5344CB8AC3E}">
        <p14:creationId xmlns:p14="http://schemas.microsoft.com/office/powerpoint/2010/main" val="35764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39624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57150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sp>
        <p:nvSpPr>
          <p:cNvPr id="8" name="AutoShape 5"/>
          <p:cNvSpPr>
            <a:spLocks noChangeArrowheads="1"/>
          </p:cNvSpPr>
          <p:nvPr/>
        </p:nvSpPr>
        <p:spPr bwMode="auto">
          <a:xfrm>
            <a:off x="1371600" y="1371600"/>
            <a:ext cx="6248400" cy="1981200"/>
          </a:xfrm>
          <a:prstGeom prst="cloudCallout">
            <a:avLst>
              <a:gd name="adj1" fmla="val 26801"/>
              <a:gd name="adj2" fmla="val 80731"/>
            </a:avLst>
          </a:prstGeom>
          <a:solidFill>
            <a:srgbClr val="CCFF66"/>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1">
              <a:spcBef>
                <a:spcPct val="50000"/>
              </a:spcBef>
            </a:pPr>
            <a:r>
              <a:rPr lang="en-US" sz="3200" b="1" dirty="0">
                <a:latin typeface="Times New Roman" pitchFamily="18" charset="0"/>
                <a:cs typeface="Times New Roman" pitchFamily="18" charset="0"/>
              </a:rPr>
              <a:t>Chia sẻ sau tiết học</a:t>
            </a:r>
          </a:p>
        </p:txBody>
      </p:sp>
      <p:pic>
        <p:nvPicPr>
          <p:cNvPr id="11" name="Picture 16" descr="E:\TH HỨA TẠO\lo go\ca l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76200"/>
            <a:ext cx="17811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TH HỨA TẠO\lo go\tai-icon-thu-v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63" y="3989232"/>
            <a:ext cx="695325" cy="728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TH HỨA TẠO\lo go\tai-icon-thu-v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642" y="5722513"/>
            <a:ext cx="695325" cy="7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men-pflanzen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0"/>
          <p:cNvSpPr>
            <a:spLocks noChangeArrowheads="1" noChangeShapeType="1" noTextEdit="1"/>
          </p:cNvSpPr>
          <p:nvPr/>
        </p:nvSpPr>
        <p:spPr bwMode="auto">
          <a:xfrm>
            <a:off x="1066800" y="990600"/>
            <a:ext cx="6858000" cy="4953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CHÀO CÁC EM !</a:t>
            </a:r>
          </a:p>
        </p:txBody>
      </p:sp>
    </p:spTree>
    <p:extLst>
      <p:ext uri="{BB962C8B-B14F-4D97-AF65-F5344CB8AC3E}">
        <p14:creationId xmlns:p14="http://schemas.microsoft.com/office/powerpoint/2010/main" val="146658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762000" y="745767"/>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latin typeface="Times New Roman" pitchFamily="18" charset="0"/>
              </a:rPr>
              <a:t>Toán:</a:t>
            </a:r>
            <a:r>
              <a:rPr lang="en-US" sz="2800" b="1">
                <a:latin typeface="Times New Roman" pitchFamily="18" charset="0"/>
              </a:rPr>
              <a:t> </a:t>
            </a:r>
          </a:p>
        </p:txBody>
      </p:sp>
      <p:sp>
        <p:nvSpPr>
          <p:cNvPr id="4099" name="Text Box 7"/>
          <p:cNvSpPr txBox="1">
            <a:spLocks noChangeArrowheads="1"/>
          </p:cNvSpPr>
          <p:nvPr/>
        </p:nvSpPr>
        <p:spPr bwMode="auto">
          <a:xfrm>
            <a:off x="1676400" y="7620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a:solidFill>
                  <a:srgbClr val="FF0000"/>
                </a:solidFill>
                <a:latin typeface="Times New Roman" pitchFamily="18" charset="0"/>
              </a:rPr>
              <a:t>Bài </a:t>
            </a:r>
            <a:r>
              <a:rPr lang="en-US" sz="2800" b="1" dirty="0" smtClean="0">
                <a:solidFill>
                  <a:srgbClr val="FF0000"/>
                </a:solidFill>
                <a:latin typeface="Times New Roman" pitchFamily="18" charset="0"/>
              </a:rPr>
              <a:t>84. Tiền Việt Nam  </a:t>
            </a:r>
            <a:r>
              <a:rPr lang="en-US" sz="2800" b="1" dirty="0">
                <a:solidFill>
                  <a:srgbClr val="FF0000"/>
                </a:solidFill>
                <a:latin typeface="Times New Roman" pitchFamily="18" charset="0"/>
              </a:rPr>
              <a:t>(t1)</a:t>
            </a:r>
          </a:p>
        </p:txBody>
      </p:sp>
      <p:sp>
        <p:nvSpPr>
          <p:cNvPr id="4100" name="Text Box 7"/>
          <p:cNvSpPr txBox="1">
            <a:spLocks noChangeArrowheads="1"/>
          </p:cNvSpPr>
          <p:nvPr/>
        </p:nvSpPr>
        <p:spPr bwMode="auto">
          <a:xfrm>
            <a:off x="0" y="1619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altLang="en-US" sz="2800" dirty="0">
                <a:latin typeface="Times New Roman" pitchFamily="18" charset="0"/>
                <a:cs typeface="Times New Roman" pitchFamily="18" charset="0"/>
              </a:rPr>
              <a:t>Thứ </a:t>
            </a:r>
            <a:r>
              <a:rPr lang="en-US" altLang="en-US" sz="2800" dirty="0" err="1" smtClean="0">
                <a:latin typeface="Times New Roman" pitchFamily="18" charset="0"/>
                <a:cs typeface="Times New Roman" pitchFamily="18" charset="0"/>
              </a:rPr>
              <a:t>tư</a:t>
            </a:r>
            <a:r>
              <a:rPr lang="vi-VN" altLang="en-US" sz="2800" dirty="0" smtClean="0">
                <a:latin typeface="Times New Roman" pitchFamily="18" charset="0"/>
                <a:cs typeface="Times New Roman" pitchFamily="18" charset="0"/>
              </a:rPr>
              <a:t> </a:t>
            </a:r>
            <a:r>
              <a:rPr lang="vi-VN" altLang="en-US" sz="2800" dirty="0">
                <a:latin typeface="Times New Roman" pitchFamily="18" charset="0"/>
                <a:cs typeface="Times New Roman" pitchFamily="18" charset="0"/>
              </a:rPr>
              <a:t>ngày </a:t>
            </a:r>
            <a:r>
              <a:rPr lang="en-US" altLang="en-US" sz="2800" dirty="0" smtClean="0">
                <a:latin typeface="Times New Roman" pitchFamily="18" charset="0"/>
                <a:cs typeface="Times New Roman" pitchFamily="18" charset="0"/>
              </a:rPr>
              <a:t>10 </a:t>
            </a:r>
            <a:r>
              <a:rPr lang="vi-VN" altLang="en-US" sz="2800" dirty="0">
                <a:latin typeface="Times New Roman" pitchFamily="18" charset="0"/>
                <a:cs typeface="Times New Roman" pitchFamily="18" charset="0"/>
              </a:rPr>
              <a:t>tháng </a:t>
            </a:r>
            <a:r>
              <a:rPr lang="vi-VN" altLang="en-US" sz="2800" dirty="0" smtClean="0">
                <a:latin typeface="Times New Roman" pitchFamily="18" charset="0"/>
                <a:cs typeface="Times New Roman" pitchFamily="18" charset="0"/>
              </a:rPr>
              <a:t>0</a:t>
            </a:r>
            <a:r>
              <a:rPr lang="en-US" altLang="en-US" sz="2800" dirty="0" smtClean="0">
                <a:latin typeface="Times New Roman" pitchFamily="18" charset="0"/>
                <a:cs typeface="Times New Roman" pitchFamily="18" charset="0"/>
              </a:rPr>
              <a:t>6</a:t>
            </a:r>
            <a:r>
              <a:rPr lang="vi-VN" altLang="en-US" sz="2800" dirty="0" smtClean="0">
                <a:latin typeface="Times New Roman" pitchFamily="18" charset="0"/>
                <a:cs typeface="Times New Roman" pitchFamily="18" charset="0"/>
              </a:rPr>
              <a:t> </a:t>
            </a:r>
            <a:r>
              <a:rPr lang="vi-VN" altLang="en-US" sz="2800" dirty="0">
                <a:latin typeface="Times New Roman" pitchFamily="18" charset="0"/>
                <a:cs typeface="Times New Roman" pitchFamily="18" charset="0"/>
              </a:rPr>
              <a:t>năm </a:t>
            </a:r>
            <a:r>
              <a:rPr lang="vi-VN" altLang="en-US" sz="2800" dirty="0" smtClean="0">
                <a:latin typeface="Times New Roman" pitchFamily="18" charset="0"/>
                <a:cs typeface="Times New Roman" pitchFamily="18" charset="0"/>
              </a:rPr>
              <a:t>20</a:t>
            </a:r>
            <a:r>
              <a:rPr lang="en-US" altLang="en-US" sz="2800" dirty="0" smtClean="0">
                <a:latin typeface="Times New Roman" pitchFamily="18" charset="0"/>
                <a:cs typeface="Times New Roman" pitchFamily="18" charset="0"/>
              </a:rPr>
              <a:t>20</a:t>
            </a:r>
            <a:endParaRPr lang="vi-VN" altLang="en-US" sz="2800" dirty="0">
              <a:latin typeface="Times New Roman" pitchFamily="18" charset="0"/>
              <a:cs typeface="Times New Roman" pitchFamily="18" charset="0"/>
            </a:endParaRPr>
          </a:p>
        </p:txBody>
      </p:sp>
      <p:sp>
        <p:nvSpPr>
          <p:cNvPr id="5" name="Text Box 2"/>
          <p:cNvSpPr txBox="1">
            <a:spLocks noChangeArrowheads="1"/>
          </p:cNvSpPr>
          <p:nvPr/>
        </p:nvSpPr>
        <p:spPr bwMode="auto">
          <a:xfrm>
            <a:off x="381000" y="2200275"/>
            <a:ext cx="853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3200" dirty="0" smtClean="0">
                <a:latin typeface="Times New Roman" pitchFamily="18" charset="0"/>
                <a:cs typeface="Times New Roman" pitchFamily="18" charset="0"/>
              </a:rPr>
              <a:t>- Em nhận biết tiền Việt Nam, loại giấy bạc 20 000 đồng, 50 000 đồng và 100 000 đồng.</a:t>
            </a:r>
          </a:p>
          <a:p>
            <a:pPr>
              <a:spcBef>
                <a:spcPct val="50000"/>
              </a:spcBef>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đầu biết chuyển đổi tiền với các tờ giấy bạc theo mệnh giá đã học. </a:t>
            </a:r>
            <a:endParaRPr lang="en-US" sz="3200" dirty="0">
              <a:latin typeface="Times New Roman" pitchFamily="18" charset="0"/>
              <a:cs typeface="Times New Roman" pitchFamily="18" charset="0"/>
            </a:endParaRPr>
          </a:p>
        </p:txBody>
      </p:sp>
      <p:sp>
        <p:nvSpPr>
          <p:cNvPr id="6" name="Text Box 7"/>
          <p:cNvSpPr txBox="1">
            <a:spLocks noChangeArrowheads="1"/>
          </p:cNvSpPr>
          <p:nvPr/>
        </p:nvSpPr>
        <p:spPr bwMode="auto">
          <a:xfrm>
            <a:off x="381000" y="1524000"/>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3200" b="1" dirty="0">
                <a:latin typeface="Times New Roman" pitchFamily="18" charset="0"/>
              </a:rPr>
              <a:t>Mục tiêu:</a:t>
            </a:r>
          </a:p>
        </p:txBody>
      </p:sp>
    </p:spTree>
    <p:extLst>
      <p:ext uri="{BB962C8B-B14F-4D97-AF65-F5344CB8AC3E}">
        <p14:creationId xmlns:p14="http://schemas.microsoft.com/office/powerpoint/2010/main" val="491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6932" y="1828800"/>
            <a:ext cx="890466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b="1" dirty="0">
                <a:solidFill>
                  <a:srgbClr val="3333CC"/>
                </a:solidFill>
                <a:latin typeface="Times New Roman" pitchFamily="18" charset="0"/>
                <a:cs typeface="Times New Roman" pitchFamily="18" charset="0"/>
              </a:rPr>
              <a:t>     </a:t>
            </a:r>
            <a:r>
              <a:rPr lang="en-US" sz="3100" b="1" dirty="0">
                <a:solidFill>
                  <a:srgbClr val="FF0000"/>
                </a:solidFill>
                <a:latin typeface="Times New Roman" pitchFamily="18" charset="0"/>
                <a:cs typeface="Times New Roman" pitchFamily="18" charset="0"/>
              </a:rPr>
              <a:t> </a:t>
            </a:r>
            <a:r>
              <a:rPr lang="en-US" sz="3100" b="1" dirty="0" smtClean="0">
                <a:solidFill>
                  <a:srgbClr val="FF0000"/>
                </a:solidFill>
                <a:latin typeface="Times New Roman" pitchFamily="18" charset="0"/>
                <a:cs typeface="Times New Roman" pitchFamily="18" charset="0"/>
              </a:rPr>
              <a:t> </a:t>
            </a:r>
            <a:r>
              <a:rPr lang="en-US" sz="3100" b="1" dirty="0" smtClean="0">
                <a:solidFill>
                  <a:srgbClr val="3333CC"/>
                </a:solidFill>
                <a:latin typeface="Times New Roman" pitchFamily="18" charset="0"/>
                <a:cs typeface="Times New Roman" pitchFamily="18" charset="0"/>
              </a:rPr>
              <a:t>a</a:t>
            </a:r>
            <a:r>
              <a:rPr lang="en-US" sz="3100" b="1" dirty="0">
                <a:solidFill>
                  <a:srgbClr val="3333CC"/>
                </a:solidFill>
                <a:latin typeface="Times New Roman" pitchFamily="18" charset="0"/>
                <a:cs typeface="Times New Roman" pitchFamily="18" charset="0"/>
              </a:rPr>
              <a:t>) </a:t>
            </a:r>
            <a:r>
              <a:rPr lang="en-US" sz="3100" b="1" dirty="0" smtClean="0">
                <a:solidFill>
                  <a:srgbClr val="3333CC"/>
                </a:solidFill>
                <a:latin typeface="Times New Roman" pitchFamily="18" charset="0"/>
                <a:cs typeface="Times New Roman" pitchFamily="18" charset="0"/>
              </a:rPr>
              <a:t>Hãy kể tên các tờ giấy bạc (tiền Việt Nam) mà chúng mình đã được học.</a:t>
            </a:r>
            <a:endParaRPr lang="en-US" sz="3100" b="1" dirty="0">
              <a:solidFill>
                <a:srgbClr val="3333CC"/>
              </a:solidFill>
              <a:latin typeface="Times New Roman" pitchFamily="18" charset="0"/>
              <a:cs typeface="Times New Roman" pitchFamily="18" charset="0"/>
            </a:endParaRPr>
          </a:p>
        </p:txBody>
      </p:sp>
      <p:sp>
        <p:nvSpPr>
          <p:cNvPr id="3" name="Text Box 17"/>
          <p:cNvSpPr txBox="1">
            <a:spLocks noChangeArrowheads="1"/>
          </p:cNvSpPr>
          <p:nvPr/>
        </p:nvSpPr>
        <p:spPr bwMode="auto">
          <a:xfrm>
            <a:off x="457200" y="152400"/>
            <a:ext cx="5824537"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3200" b="1" dirty="0">
                <a:solidFill>
                  <a:srgbClr val="FF0000"/>
                </a:solidFill>
                <a:latin typeface="Times New Roman" pitchFamily="18" charset="0"/>
              </a:rPr>
              <a:t>A. HOẠT ĐỘNG CƠ BẢN:</a:t>
            </a:r>
          </a:p>
        </p:txBody>
      </p:sp>
      <p:pic>
        <p:nvPicPr>
          <p:cNvPr id="1026" name="Picture 2" descr="E:\TH HỨA TẠO\lo go\nh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10" y="736600"/>
            <a:ext cx="1409790" cy="109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28600" y="2839760"/>
            <a:ext cx="890466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b="1" dirty="0">
                <a:solidFill>
                  <a:srgbClr val="3333CC"/>
                </a:solidFill>
                <a:latin typeface="Times New Roman" pitchFamily="18" charset="0"/>
                <a:cs typeface="Times New Roman" pitchFamily="18" charset="0"/>
              </a:rPr>
              <a:t>     </a:t>
            </a:r>
            <a:r>
              <a:rPr lang="en-US" b="1" dirty="0" smtClean="0">
                <a:solidFill>
                  <a:srgbClr val="3333CC"/>
                </a:solidFill>
                <a:latin typeface="Times New Roman" pitchFamily="18" charset="0"/>
                <a:cs typeface="Times New Roman" pitchFamily="18" charset="0"/>
              </a:rPr>
              <a:t> </a:t>
            </a:r>
            <a:r>
              <a:rPr lang="en-US" sz="3100" b="1" dirty="0" smtClean="0">
                <a:solidFill>
                  <a:srgbClr val="3333CC"/>
                </a:solidFill>
                <a:latin typeface="Times New Roman" pitchFamily="18" charset="0"/>
                <a:cs typeface="Times New Roman" pitchFamily="18" charset="0"/>
              </a:rPr>
              <a:t>b) Hãy kể cho bạn nghe em đã dùng tiền vào các việc gì có ích cho bản thân.</a:t>
            </a:r>
            <a:endParaRPr lang="en-US" sz="3100" b="1" dirty="0">
              <a:solidFill>
                <a:srgbClr val="3333CC"/>
              </a:solidFill>
              <a:latin typeface="Times New Roman" pitchFamily="18" charset="0"/>
              <a:cs typeface="Times New Roman" pitchFamily="18" charset="0"/>
            </a:endParaRPr>
          </a:p>
        </p:txBody>
      </p:sp>
      <p:sp>
        <p:nvSpPr>
          <p:cNvPr id="6" name="TextBox 5"/>
          <p:cNvSpPr txBox="1"/>
          <p:nvPr/>
        </p:nvSpPr>
        <p:spPr>
          <a:xfrm>
            <a:off x="152400" y="4089499"/>
            <a:ext cx="8915400" cy="2616101"/>
          </a:xfrm>
          <a:prstGeom prst="rect">
            <a:avLst/>
          </a:prstGeom>
          <a:ln>
            <a:solidFill>
              <a:srgbClr val="CC00FF"/>
            </a:solidFill>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smtClean="0"/>
              <a:t>- </a:t>
            </a:r>
            <a:r>
              <a:rPr lang="en-US" sz="3200" dirty="0" smtClean="0"/>
              <a:t>Việc 1 (</a:t>
            </a:r>
            <a:r>
              <a:rPr lang="en-US" sz="3200" dirty="0"/>
              <a:t>cá nhân): 0.5’ Đọc thầm nội dung yêu cầu của hoạt động 1.</a:t>
            </a:r>
          </a:p>
          <a:p>
            <a:pPr eaLnBrk="1" hangingPunct="1"/>
            <a:r>
              <a:rPr lang="en-US" sz="3200" dirty="0" smtClean="0"/>
              <a:t>- Việc 2 (</a:t>
            </a:r>
            <a:r>
              <a:rPr lang="en-US" sz="3200" dirty="0"/>
              <a:t>Nhóm): 4’. </a:t>
            </a:r>
            <a:r>
              <a:rPr lang="en-US" sz="3200" dirty="0" smtClean="0"/>
              <a:t>Các </a:t>
            </a:r>
            <a:r>
              <a:rPr lang="en-US" sz="3200" dirty="0"/>
              <a:t>nhóm </a:t>
            </a:r>
            <a:r>
              <a:rPr lang="en-US" sz="3200" dirty="0" smtClean="0"/>
              <a:t>thực hiện lần lượt các yêu cầu </a:t>
            </a:r>
            <a:r>
              <a:rPr lang="en-US" sz="3200" dirty="0"/>
              <a:t>của hoạt động 1</a:t>
            </a:r>
            <a:r>
              <a:rPr lang="en-US" sz="3200" dirty="0" smtClean="0"/>
              <a:t>.</a:t>
            </a:r>
            <a:endParaRPr lang="en-US" sz="3200" dirty="0"/>
          </a:p>
          <a:p>
            <a:pPr eaLnBrk="1" hangingPunct="1"/>
            <a:r>
              <a:rPr lang="en-US" sz="3200" dirty="0"/>
              <a:t>-Việc </a:t>
            </a:r>
            <a:r>
              <a:rPr lang="en-US" sz="3200" dirty="0" smtClean="0"/>
              <a:t>3 (</a:t>
            </a:r>
            <a:r>
              <a:rPr lang="en-US" sz="3200" dirty="0"/>
              <a:t>cả lớp): 0.5’ </a:t>
            </a:r>
            <a:r>
              <a:rPr lang="en-US" sz="3200" dirty="0" smtClean="0"/>
              <a:t>Đại diện nhóm báo </a:t>
            </a:r>
            <a:r>
              <a:rPr lang="en-US" sz="3200" dirty="0"/>
              <a:t>cáo kết </a:t>
            </a:r>
            <a:r>
              <a:rPr lang="en-US" sz="3200" dirty="0" smtClean="0"/>
              <a:t>quả.</a:t>
            </a:r>
            <a:endParaRPr lang="en-US" sz="3200" dirty="0"/>
          </a:p>
        </p:txBody>
      </p:sp>
      <p:sp>
        <p:nvSpPr>
          <p:cNvPr id="7" name="Text Box 5"/>
          <p:cNvSpPr txBox="1">
            <a:spLocks noChangeArrowheads="1"/>
          </p:cNvSpPr>
          <p:nvPr/>
        </p:nvSpPr>
        <p:spPr bwMode="auto">
          <a:xfrm>
            <a:off x="2144332" y="954613"/>
            <a:ext cx="669486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b="1" dirty="0">
                <a:solidFill>
                  <a:srgbClr val="3333CC"/>
                </a:solidFill>
                <a:latin typeface="Times New Roman" pitchFamily="18" charset="0"/>
                <a:cs typeface="Times New Roman" pitchFamily="18" charset="0"/>
              </a:rPr>
              <a:t>     </a:t>
            </a:r>
            <a:r>
              <a:rPr lang="en-US" sz="3100" b="1" dirty="0" smtClean="0">
                <a:solidFill>
                  <a:srgbClr val="FF0000"/>
                </a:solidFill>
                <a:latin typeface="Times New Roman" pitchFamily="18" charset="0"/>
                <a:cs typeface="Times New Roman" pitchFamily="18" charset="0"/>
              </a:rPr>
              <a:t>Hoạt động 1.</a:t>
            </a:r>
            <a:endParaRPr lang="en-US" sz="3100" b="1"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430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42" y="2184376"/>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272297"/>
            <a:ext cx="46482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3" name="Text Box 5"/>
          <p:cNvSpPr txBox="1">
            <a:spLocks noChangeArrowheads="1"/>
          </p:cNvSpPr>
          <p:nvPr/>
        </p:nvSpPr>
        <p:spPr bwMode="auto">
          <a:xfrm>
            <a:off x="1828800" y="609600"/>
            <a:ext cx="7162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b="1" dirty="0">
                <a:solidFill>
                  <a:srgbClr val="3333CC"/>
                </a:solidFill>
                <a:latin typeface="Times New Roman" pitchFamily="18" charset="0"/>
                <a:cs typeface="Times New Roman" pitchFamily="18" charset="0"/>
              </a:rPr>
              <a:t> </a:t>
            </a:r>
            <a:r>
              <a:rPr lang="en-US" sz="3100" b="1" dirty="0" smtClean="0">
                <a:solidFill>
                  <a:srgbClr val="FF0000"/>
                </a:solidFill>
                <a:latin typeface="Times New Roman" pitchFamily="18" charset="0"/>
                <a:cs typeface="Times New Roman" pitchFamily="18" charset="0"/>
              </a:rPr>
              <a:t>Hoạt động 2. Quan sát kĩ các tờ giấy bạc dưới đây và trả lời câu hỏi: </a:t>
            </a:r>
            <a:endParaRPr lang="en-US" sz="3100" b="1" dirty="0">
              <a:solidFill>
                <a:srgbClr val="3333CC"/>
              </a:solidFill>
              <a:latin typeface="Times New Roman" pitchFamily="18" charset="0"/>
              <a:cs typeface="Times New Roman" pitchFamily="18" charset="0"/>
            </a:endParaRPr>
          </a:p>
        </p:txBody>
      </p:sp>
      <p:pic>
        <p:nvPicPr>
          <p:cNvPr id="14" name="Picture 16" descr="IM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5874"/>
            <a:ext cx="1600200" cy="1522926"/>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91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4" y="2296397"/>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4" y="4521558"/>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39237"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787721"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6932" y="914400"/>
            <a:ext cx="890466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dirty="0">
                <a:latin typeface="Times New Roman" pitchFamily="18" charset="0"/>
                <a:cs typeface="Times New Roman" pitchFamily="18" charset="0"/>
              </a:rPr>
              <a:t>     </a:t>
            </a:r>
            <a:r>
              <a:rPr lang="en-US" sz="3100" dirty="0">
                <a:latin typeface="Times New Roman" pitchFamily="18" charset="0"/>
                <a:cs typeface="Times New Roman" pitchFamily="18" charset="0"/>
              </a:rPr>
              <a:t> </a:t>
            </a:r>
            <a:r>
              <a:rPr lang="en-US" sz="3100" dirty="0" smtClean="0">
                <a:latin typeface="Times New Roman" pitchFamily="18" charset="0"/>
                <a:cs typeface="Times New Roman" pitchFamily="18" charset="0"/>
              </a:rPr>
              <a:t> a</a:t>
            </a:r>
            <a:r>
              <a:rPr lang="en-US" sz="3100" dirty="0">
                <a:latin typeface="Times New Roman" pitchFamily="18" charset="0"/>
                <a:cs typeface="Times New Roman" pitchFamily="18" charset="0"/>
              </a:rPr>
              <a:t>) </a:t>
            </a:r>
            <a:r>
              <a:rPr lang="en-US" sz="3100" dirty="0" smtClean="0">
                <a:latin typeface="Times New Roman" pitchFamily="18" charset="0"/>
                <a:cs typeface="Times New Roman" pitchFamily="18" charset="0"/>
              </a:rPr>
              <a:t>Hình trên có các tờ giấy bạc nào ?</a:t>
            </a:r>
            <a:endParaRPr lang="en-US" sz="3100" dirty="0">
              <a:latin typeface="Times New Roman" pitchFamily="18" charset="0"/>
              <a:cs typeface="Times New Roman" pitchFamily="18" charset="0"/>
            </a:endParaRPr>
          </a:p>
        </p:txBody>
      </p:sp>
      <p:sp>
        <p:nvSpPr>
          <p:cNvPr id="5" name="Text Box 5"/>
          <p:cNvSpPr txBox="1">
            <a:spLocks noChangeArrowheads="1"/>
          </p:cNvSpPr>
          <p:nvPr/>
        </p:nvSpPr>
        <p:spPr bwMode="auto">
          <a:xfrm>
            <a:off x="239332" y="1524000"/>
            <a:ext cx="890466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b) Trên mặt của mỗi tờ giấy bạc có ghi những gì ?</a:t>
            </a:r>
            <a:endParaRPr lang="en-US" sz="3100" dirty="0">
              <a:latin typeface="Times New Roman" pitchFamily="18" charset="0"/>
              <a:cs typeface="Times New Roman" pitchFamily="18" charset="0"/>
            </a:endParaRPr>
          </a:p>
        </p:txBody>
      </p:sp>
      <p:sp>
        <p:nvSpPr>
          <p:cNvPr id="6" name="Rectangle 4"/>
          <p:cNvSpPr txBox="1">
            <a:spLocks noChangeArrowheads="1"/>
          </p:cNvSpPr>
          <p:nvPr/>
        </p:nvSpPr>
        <p:spPr>
          <a:xfrm>
            <a:off x="228600" y="2286000"/>
            <a:ext cx="8686800" cy="3886200"/>
          </a:xfrm>
          <a:prstGeom prst="rect">
            <a:avLst/>
          </a:prstGeom>
          <a:solidFill>
            <a:srgbClr val="F7E3DD"/>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smtClean="0">
                <a:solidFill>
                  <a:srgbClr val="FF0000"/>
                </a:solidFill>
                <a:latin typeface="Times New Roman" pitchFamily="18" charset="0"/>
                <a:cs typeface="Times New Roman" pitchFamily="18" charset="0"/>
              </a:rPr>
              <a:t>Kết luận :</a:t>
            </a:r>
            <a:endParaRPr lang="en-US" sz="2000" b="1" dirty="0" smtClean="0">
              <a:solidFill>
                <a:srgbClr val="FF0000"/>
              </a:solidFill>
            </a:endParaRPr>
          </a:p>
          <a:p>
            <a:pPr>
              <a:buFontTx/>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nghìn đồng, 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nghìn đồng,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nghìn đồng.</a:t>
            </a:r>
            <a:endParaRPr lang="en-US" dirty="0">
              <a:latin typeface="Times New Roman" pitchFamily="18" charset="0"/>
              <a:cs typeface="Times New Roman" pitchFamily="18" charset="0"/>
            </a:endParaRPr>
          </a:p>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lam đậm</a:t>
            </a:r>
            <a:r>
              <a:rPr lang="en-US" dirty="0" smtClean="0">
                <a:latin typeface="Times New Roman" pitchFamily="18" charset="0"/>
                <a:cs typeface="Times New Roman" pitchFamily="18" charset="0"/>
              </a:rPr>
              <a:t>.</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nâu tím đỏ</a:t>
            </a:r>
            <a:r>
              <a:rPr lang="en-US" dirty="0" smtClean="0">
                <a:latin typeface="Times New Roman" pitchFamily="18" charset="0"/>
                <a:cs typeface="Times New Roman" pitchFamily="18" charset="0"/>
              </a:rPr>
              <a:t>.</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lá cây đậm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7" name="Text Box 5"/>
          <p:cNvSpPr txBox="1">
            <a:spLocks noChangeArrowheads="1"/>
          </p:cNvSpPr>
          <p:nvPr/>
        </p:nvSpPr>
        <p:spPr bwMode="auto">
          <a:xfrm>
            <a:off x="381000" y="381000"/>
            <a:ext cx="669486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b="1" dirty="0">
                <a:solidFill>
                  <a:srgbClr val="3333CC"/>
                </a:solidFill>
                <a:latin typeface="Times New Roman" pitchFamily="18" charset="0"/>
                <a:cs typeface="Times New Roman" pitchFamily="18" charset="0"/>
              </a:rPr>
              <a:t>     </a:t>
            </a:r>
            <a:r>
              <a:rPr lang="en-US" sz="3100" b="1" dirty="0" smtClean="0">
                <a:solidFill>
                  <a:srgbClr val="FF0000"/>
                </a:solidFill>
                <a:latin typeface="Times New Roman" pitchFamily="18" charset="0"/>
                <a:cs typeface="Times New Roman" pitchFamily="18" charset="0"/>
              </a:rPr>
              <a:t>Trả lời các câu hỏi:</a:t>
            </a:r>
            <a:endParaRPr lang="en-US" sz="3100" b="1"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25372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p:cTn id="2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3" end="3"/>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4" end="4"/>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531" y="304800"/>
            <a:ext cx="8666869"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892236"/>
            <a:ext cx="2920992" cy="646331"/>
          </a:xfrm>
          <a:prstGeom prst="rect">
            <a:avLst/>
          </a:prstGeom>
          <a:noFill/>
        </p:spPr>
        <p:txBody>
          <a:bodyPr wrap="none" rtlCol="0">
            <a:spAutoFit/>
          </a:bodyPr>
          <a:lstStyle/>
          <a:p>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Giống</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hòa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seri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290395" y="5943600"/>
            <a:ext cx="8458790" cy="523220"/>
          </a:xfrm>
          <a:prstGeom prst="rect">
            <a:avLst/>
          </a:prstGeom>
          <a:noFill/>
        </p:spPr>
        <p:txBody>
          <a:bodyPr wrap="none" rtlCol="0">
            <a:spAutoFit/>
          </a:bodyPr>
          <a:lstStyle/>
          <a:p>
            <a:pPr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2758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Khác</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Chùa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An</a:t>
            </a:r>
            <a:endParaRPr lang="en-US" sz="2800" b="1" dirty="0">
              <a:latin typeface="Times New Roman" pitchFamily="18" charset="0"/>
              <a:cs typeface="Times New Roman" pitchFamily="18" charset="0"/>
            </a:endParaRPr>
          </a:p>
        </p:txBody>
      </p:sp>
      <p:sp>
        <p:nvSpPr>
          <p:cNvPr id="9" name="TextBox 8"/>
          <p:cNvSpPr txBox="1"/>
          <p:nvPr/>
        </p:nvSpPr>
        <p:spPr>
          <a:xfrm>
            <a:off x="3200398" y="4757947"/>
            <a:ext cx="2685799" cy="1953868"/>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Nghênh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Giám</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557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val="2956489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613</Words>
  <Application>Microsoft Office PowerPoint</Application>
  <PresentationFormat>On-screen Show (4:3)</PresentationFormat>
  <Paragraphs>52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Welcome</cp:lastModifiedBy>
  <cp:revision>55</cp:revision>
  <dcterms:created xsi:type="dcterms:W3CDTF">2017-04-01T00:34:19Z</dcterms:created>
  <dcterms:modified xsi:type="dcterms:W3CDTF">2020-06-10T01:33:18Z</dcterms:modified>
</cp:coreProperties>
</file>