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  <p:sldMasterId id="2147483790" r:id="rId2"/>
  </p:sldMasterIdLst>
  <p:notesMasterIdLst>
    <p:notesMasterId r:id="rId16"/>
  </p:notesMasterIdLst>
  <p:sldIdLst>
    <p:sldId id="284" r:id="rId3"/>
    <p:sldId id="291" r:id="rId4"/>
    <p:sldId id="259" r:id="rId5"/>
    <p:sldId id="285" r:id="rId6"/>
    <p:sldId id="280" r:id="rId7"/>
    <p:sldId id="281" r:id="rId8"/>
    <p:sldId id="293" r:id="rId9"/>
    <p:sldId id="292" r:id="rId10"/>
    <p:sldId id="277" r:id="rId11"/>
    <p:sldId id="294" r:id="rId12"/>
    <p:sldId id="295" r:id="rId13"/>
    <p:sldId id="290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598A2-860F-4453-9091-AF8AD6E6D369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1D55-E204-4C24-80B8-ADA9F599C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1B49-5C61-42D6-B999-D5C22160CB40}" type="datetime1">
              <a:rPr lang="vi-VN" smtClean="0"/>
              <a:t>03/02/2021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9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803E-E24B-4EE4-B2A3-0C602D95B053}" type="datetime1">
              <a:rPr lang="vi-VN" smtClean="0"/>
              <a:t>03/02/2021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09E-FB95-44AB-B700-8B900D59DB01}" type="datetime1">
              <a:rPr lang="vi-VN" smtClean="0"/>
              <a:t>03/02/2021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1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588D2-24E5-4A6E-9E54-AF0284CF7F4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478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VNI-Times" pitchFamily="2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F046AC-DD88-48E2-8B07-469DDB3557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814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6A6EC-6BFE-4D04-9A6E-FBD7E62DF1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57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6F501-18D4-4505-BA90-58C66C9760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86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C7622-FD56-4863-ACE3-5449C1BA3A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87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D23C2-02A0-4EFB-B4FF-4E89A1F99A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49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660C9-673E-4DAE-BA2E-E1E98DDEB7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1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F5CDD-2D28-45FB-859F-E938A546C5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94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C709-C7EB-4199-AEF5-A35E0409350C}" type="datetime1">
              <a:rPr lang="vi-VN" smtClean="0"/>
              <a:t>03/02/2021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51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EA344-7306-444A-8C5B-B9D37E547D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248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DE7AF-1E9C-4B08-A022-940977F1B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96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D1FC5-F373-4958-AF34-A19BA504F2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14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EADC4-8B10-4A07-94FB-5DC0E8070F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706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C764-C382-47FC-87AD-D87CA2A5BB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066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2A9FD-0B36-42DC-8FDC-78B227EE7D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6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D7367-7BF0-4644-BF17-E0FCE49B2D77}" type="datetime1">
              <a:rPr lang="vi-VN" smtClean="0"/>
              <a:t>03/02/2021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6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CD83-0431-4083-89D1-AADC77522E07}" type="datetime1">
              <a:rPr lang="vi-VN" smtClean="0"/>
              <a:t>03/02/2021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2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2FAB-B951-4E59-A7A5-A6F8B63493FD}" type="datetime1">
              <a:rPr lang="vi-VN" smtClean="0"/>
              <a:t>03/02/2021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1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0D7B-2C07-43DC-AFCE-702B5F2A55BE}" type="datetime1">
              <a:rPr lang="vi-VN" smtClean="0"/>
              <a:t>03/02/2021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AEF-1046-4D57-8867-3C38F240BC9A}" type="datetime1">
              <a:rPr lang="vi-VN" smtClean="0"/>
              <a:t>03/02/2021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2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E16C5-CF78-46A0-B39C-40DB111682B6}" type="datetime1">
              <a:rPr lang="vi-VN" smtClean="0"/>
              <a:t>03/02/2021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7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CBF0-DDA3-4D9A-A41C-A3B397815AB8}" type="datetime1">
              <a:rPr lang="vi-VN" smtClean="0"/>
              <a:t>03/02/2021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9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72B35-86FF-495B-8F98-C604448B966C}" type="datetime1">
              <a:rPr lang="vi-VN" smtClean="0"/>
              <a:t>03/02/2021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212D-33B4-4CA0-98FE-C07DF5D59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8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804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7FA400-8C6F-4D3D-81C3-1FE56FBA7B5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VNI-Times" pitchFamily="2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4000" b="1" smtClean="0">
                  <a:solidFill>
                    <a:srgbClr val="000000"/>
                  </a:solidFill>
                  <a:latin typeface="VNI-Times" pitchFamily="2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4000" b="1" smtClean="0">
                    <a:solidFill>
                      <a:srgbClr val="000000"/>
                    </a:solidFill>
                    <a:latin typeface="VNI-Times" pitchFamily="2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4000" b="1" smtClean="0">
                <a:solidFill>
                  <a:srgbClr val="000000"/>
                </a:solidFill>
                <a:latin typeface="VNI-Times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092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audio" Target="../media/audio2.wav"/><Relationship Id="rId7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audio" Target="../media/audio2.wav"/><Relationship Id="rId7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457200" y="228600"/>
            <a:ext cx="830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GIÁO DỤC VÀ ĐÀO TẠO ĐẠI LỘC</a:t>
            </a:r>
          </a:p>
          <a:p>
            <a:pPr algn="ctr"/>
            <a:r>
              <a:rPr lang="vi-VN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HỨA TẠO</a:t>
            </a:r>
            <a:endParaRPr lang="en-US" sz="32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1447800" y="2590800"/>
            <a:ext cx="6477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Lớp:  3B</a:t>
            </a:r>
          </a:p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GV: Phạm Thị Hạnh</a:t>
            </a:r>
          </a:p>
        </p:txBody>
      </p:sp>
      <p:pic>
        <p:nvPicPr>
          <p:cNvPr id="2052" name="Picture 7" descr="CHCA2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25908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DAIS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0"/>
            <a:ext cx="1600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DAIS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51463"/>
            <a:ext cx="1676400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925554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20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07138"/>
            <a:ext cx="457200" cy="3873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85750" y="2471738"/>
            <a:ext cx="8629650" cy="3548062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10" name="Picture 10" descr="6282A33D3F464C77A9A4C1352497B7A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29213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2514600" y="5167313"/>
            <a:ext cx="2438400" cy="533400"/>
            <a:chOff x="960" y="3116"/>
            <a:chExt cx="2437" cy="697"/>
          </a:xfrm>
        </p:grpSpPr>
        <p:sp>
          <p:nvSpPr>
            <p:cNvPr id="29724" name="AutoShape 12"/>
            <p:cNvSpPr>
              <a:spLocks noChangeArrowheads="1"/>
            </p:cNvSpPr>
            <p:nvPr/>
          </p:nvSpPr>
          <p:spPr bwMode="gray">
            <a:xfrm>
              <a:off x="960" y="3216"/>
              <a:ext cx="2437" cy="59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vi-VN" altLang="en-US" sz="1800"/>
            </a:p>
          </p:txBody>
        </p:sp>
        <p:sp>
          <p:nvSpPr>
            <p:cNvPr id="29725" name="Text Box 14"/>
            <p:cNvSpPr txBox="1">
              <a:spLocks noChangeArrowheads="1"/>
            </p:cNvSpPr>
            <p:nvPr/>
          </p:nvSpPr>
          <p:spPr bwMode="gray">
            <a:xfrm>
              <a:off x="1036" y="3116"/>
              <a:ext cx="2361" cy="68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itchFamily="18" charset="0"/>
                </a:rPr>
                <a:t>Đáp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itchFamily="18" charset="0"/>
                </a:rPr>
                <a:t>án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:    B</a:t>
              </a:r>
            </a:p>
          </p:txBody>
        </p:sp>
      </p:grpSp>
      <p:sp>
        <p:nvSpPr>
          <p:cNvPr id="14" name="Oval 44"/>
          <p:cNvSpPr>
            <a:spLocks noChangeArrowheads="1"/>
          </p:cNvSpPr>
          <p:nvPr/>
        </p:nvSpPr>
        <p:spPr bwMode="auto">
          <a:xfrm>
            <a:off x="5448300" y="6015038"/>
            <a:ext cx="1143000" cy="342900"/>
          </a:xfrm>
          <a:prstGeom prst="ellipse">
            <a:avLst/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  <p:sp>
        <p:nvSpPr>
          <p:cNvPr id="15" name="AutoShape 45"/>
          <p:cNvSpPr>
            <a:spLocks noChangeArrowheads="1"/>
          </p:cNvSpPr>
          <p:nvPr/>
        </p:nvSpPr>
        <p:spPr bwMode="auto">
          <a:xfrm>
            <a:off x="7562850" y="5429250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AutoShape 46"/>
          <p:cNvSpPr>
            <a:spLocks noChangeArrowheads="1"/>
          </p:cNvSpPr>
          <p:nvPr/>
        </p:nvSpPr>
        <p:spPr bwMode="auto">
          <a:xfrm>
            <a:off x="7566025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7" name="AutoShape 57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8" name="AutoShape 58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9" name="AutoShape 59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20" name="AutoShape 60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21" name="AutoShape 61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22" name="AutoShape 62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23" name="AutoShape 63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25" name="AutoShape 65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5486400" y="5091113"/>
            <a:ext cx="2133600" cy="571500"/>
            <a:chOff x="912" y="2592"/>
            <a:chExt cx="3072" cy="960"/>
          </a:xfrm>
        </p:grpSpPr>
        <p:sp>
          <p:nvSpPr>
            <p:cNvPr id="29722" name="Oval 77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9723" name="WordArt 78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b="1" i="1" kern="1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Hết giờ</a:t>
              </a:r>
            </a:p>
          </p:txBody>
        </p:sp>
      </p:grpSp>
      <p:sp>
        <p:nvSpPr>
          <p:cNvPr id="29" name="AutoShape 80"/>
          <p:cNvSpPr>
            <a:spLocks noChangeArrowheads="1"/>
          </p:cNvSpPr>
          <p:nvPr/>
        </p:nvSpPr>
        <p:spPr bwMode="auto">
          <a:xfrm>
            <a:off x="4095750" y="6000750"/>
            <a:ext cx="1052513" cy="3714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B049"/>
              </a:gs>
              <a:gs pos="9000">
                <a:srgbClr val="B43E85"/>
              </a:gs>
              <a:gs pos="15500">
                <a:srgbClr val="C50849"/>
              </a:gs>
              <a:gs pos="16499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1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 gian</a:t>
            </a:r>
          </a:p>
        </p:txBody>
      </p:sp>
      <p:sp>
        <p:nvSpPr>
          <p:cNvPr id="30" name="AutoShape 81"/>
          <p:cNvSpPr>
            <a:spLocks noChangeArrowheads="1"/>
          </p:cNvSpPr>
          <p:nvPr/>
        </p:nvSpPr>
        <p:spPr bwMode="auto">
          <a:xfrm>
            <a:off x="2667000" y="6000672"/>
            <a:ext cx="1123950" cy="400050"/>
          </a:xfrm>
          <a:prstGeom prst="flowChartAlternateProcess">
            <a:avLst/>
          </a:prstGeom>
          <a:gradFill rotWithShape="1">
            <a:gsLst>
              <a:gs pos="0">
                <a:srgbClr val="F8B049">
                  <a:alpha val="81000"/>
                </a:srgbClr>
              </a:gs>
              <a:gs pos="9000">
                <a:srgbClr val="B43E85">
                  <a:alpha val="84420"/>
                </a:srgbClr>
              </a:gs>
              <a:gs pos="15500">
                <a:srgbClr val="C50849">
                  <a:alpha val="86890"/>
                </a:srgbClr>
              </a:gs>
              <a:gs pos="16500">
                <a:srgbClr val="F952A0">
                  <a:alpha val="87270"/>
                </a:srgbClr>
              </a:gs>
              <a:gs pos="18500">
                <a:srgbClr val="FEE7F2">
                  <a:alpha val="88030"/>
                </a:srgbClr>
              </a:gs>
              <a:gs pos="39500">
                <a:srgbClr val="F8B049">
                  <a:alpha val="96010"/>
                </a:srgbClr>
              </a:gs>
              <a:gs pos="43500">
                <a:srgbClr val="F8B049">
                  <a:alpha val="97530"/>
                </a:srgbClr>
              </a:gs>
              <a:gs pos="50000">
                <a:srgbClr val="FC9FCB"/>
              </a:gs>
              <a:gs pos="56500">
                <a:srgbClr val="F8B049">
                  <a:alpha val="97530"/>
                </a:srgbClr>
              </a:gs>
              <a:gs pos="60501">
                <a:srgbClr val="F8B049">
                  <a:alpha val="96010"/>
                </a:srgbClr>
              </a:gs>
              <a:gs pos="81500">
                <a:srgbClr val="FEE7F2">
                  <a:alpha val="88030"/>
                </a:srgbClr>
              </a:gs>
              <a:gs pos="83500">
                <a:srgbClr val="F952A0">
                  <a:alpha val="87270"/>
                </a:srgbClr>
              </a:gs>
              <a:gs pos="84500">
                <a:srgbClr val="C50849">
                  <a:alpha val="86890"/>
                </a:srgbClr>
              </a:gs>
              <a:gs pos="91001">
                <a:srgbClr val="B43E85">
                  <a:alpha val="84420"/>
                </a:srgbClr>
              </a:gs>
              <a:gs pos="100000">
                <a:srgbClr val="F8B049">
                  <a:alpha val="81000"/>
                </a:srgbClr>
              </a:gs>
            </a:gsLst>
            <a:lin ang="5400000" scaled="1"/>
          </a:gradFill>
          <a:ln w="1587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</a:p>
        </p:txBody>
      </p:sp>
      <p:sp>
        <p:nvSpPr>
          <p:cNvPr id="31" name="Text Box 95"/>
          <p:cNvSpPr txBox="1">
            <a:spLocks noChangeArrowheads="1"/>
          </p:cNvSpPr>
          <p:nvPr/>
        </p:nvSpPr>
        <p:spPr bwMode="auto">
          <a:xfrm>
            <a:off x="315913" y="2630488"/>
            <a:ext cx="859948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b="1" dirty="0" smtClean="0">
                <a:latin typeface="Times New Roman" pitchFamily="18" charset="0"/>
              </a:rPr>
              <a:t>  </a:t>
            </a:r>
            <a:r>
              <a:rPr lang="en-US" altLang="en-US" sz="2800" b="1" dirty="0" err="1" smtClean="0">
                <a:latin typeface="Times New Roman" pitchFamily="18" charset="0"/>
              </a:rPr>
              <a:t>Câu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</a:rPr>
              <a:t>1: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28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4 </a:t>
            </a:r>
            <a:r>
              <a:rPr lang="en-US" altLang="en-US" sz="2800" b="1" dirty="0" err="1" smtClean="0">
                <a:latin typeface="Times New Roman" pitchFamily="18" charset="0"/>
              </a:rPr>
              <a:t>là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thứ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sáu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thì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quốc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tế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lao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động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cùng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năm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đó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là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thứ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mấy</a:t>
            </a:r>
            <a:r>
              <a:rPr lang="en-US" altLang="en-US" sz="2800" b="1" dirty="0" smtClean="0">
                <a:latin typeface="Times New Roman" pitchFamily="18" charset="0"/>
              </a:rPr>
              <a:t> ?</a:t>
            </a:r>
            <a:endParaRPr lang="en-US" altLang="en-US" sz="2800" b="1" dirty="0">
              <a:latin typeface="Times New Roman" pitchFamily="18" charset="0"/>
            </a:endParaRPr>
          </a:p>
          <a:p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     A.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Chủ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nhật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     B.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hai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     C.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ba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29720" name="Picture 96" descr="anixmasl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785813"/>
            <a:ext cx="86756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21" name="WordArt 30"/>
          <p:cNvSpPr>
            <a:spLocks noChangeArrowheads="1" noChangeShapeType="1" noTextEdit="1"/>
          </p:cNvSpPr>
          <p:nvPr/>
        </p:nvSpPr>
        <p:spPr bwMode="auto">
          <a:xfrm>
            <a:off x="1676400" y="1295400"/>
            <a:ext cx="5943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RUNG CHUÔNG VÀNG</a:t>
            </a:r>
          </a:p>
        </p:txBody>
      </p:sp>
    </p:spTree>
    <p:extLst>
      <p:ext uri="{BB962C8B-B14F-4D97-AF65-F5344CB8AC3E}">
        <p14:creationId xmlns:p14="http://schemas.microsoft.com/office/powerpoint/2010/main" val="406307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99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9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07138"/>
            <a:ext cx="457200" cy="3873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85750" y="2471738"/>
            <a:ext cx="8458200" cy="3548062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pic>
        <p:nvPicPr>
          <p:cNvPr id="10" name="Picture 10" descr="6282A33D3F464C77A9A4C1352497B7A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29213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2514600" y="5167313"/>
            <a:ext cx="2438400" cy="533400"/>
            <a:chOff x="960" y="3116"/>
            <a:chExt cx="2437" cy="697"/>
          </a:xfrm>
        </p:grpSpPr>
        <p:sp>
          <p:nvSpPr>
            <p:cNvPr id="29724" name="AutoShape 12"/>
            <p:cNvSpPr>
              <a:spLocks noChangeArrowheads="1"/>
            </p:cNvSpPr>
            <p:nvPr/>
          </p:nvSpPr>
          <p:spPr bwMode="gray">
            <a:xfrm>
              <a:off x="960" y="3216"/>
              <a:ext cx="2437" cy="597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vi-VN" altLang="en-US" sz="1800"/>
            </a:p>
          </p:txBody>
        </p:sp>
        <p:sp>
          <p:nvSpPr>
            <p:cNvPr id="29725" name="Text Box 14"/>
            <p:cNvSpPr txBox="1">
              <a:spLocks noChangeArrowheads="1"/>
            </p:cNvSpPr>
            <p:nvPr/>
          </p:nvSpPr>
          <p:spPr bwMode="gray">
            <a:xfrm>
              <a:off x="1036" y="3116"/>
              <a:ext cx="2361" cy="68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 Đáp án:    A</a:t>
              </a:r>
            </a:p>
          </p:txBody>
        </p:sp>
      </p:grpSp>
      <p:sp>
        <p:nvSpPr>
          <p:cNvPr id="14" name="Oval 44"/>
          <p:cNvSpPr>
            <a:spLocks noChangeArrowheads="1"/>
          </p:cNvSpPr>
          <p:nvPr/>
        </p:nvSpPr>
        <p:spPr bwMode="auto">
          <a:xfrm>
            <a:off x="5448300" y="6015038"/>
            <a:ext cx="1143000" cy="342900"/>
          </a:xfrm>
          <a:prstGeom prst="ellipse">
            <a:avLst/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28575">
            <a:solidFill>
              <a:srgbClr val="66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  <p:sp>
        <p:nvSpPr>
          <p:cNvPr id="15" name="AutoShape 45"/>
          <p:cNvSpPr>
            <a:spLocks noChangeArrowheads="1"/>
          </p:cNvSpPr>
          <p:nvPr/>
        </p:nvSpPr>
        <p:spPr bwMode="auto">
          <a:xfrm>
            <a:off x="7562850" y="5429250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6" name="AutoShape 46"/>
          <p:cNvSpPr>
            <a:spLocks noChangeArrowheads="1"/>
          </p:cNvSpPr>
          <p:nvPr/>
        </p:nvSpPr>
        <p:spPr bwMode="auto">
          <a:xfrm>
            <a:off x="7566025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7" name="AutoShape 57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8" name="AutoShape 58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9" name="AutoShape 59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20" name="AutoShape 60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21" name="AutoShape 61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6</a:t>
            </a:r>
          </a:p>
        </p:txBody>
      </p:sp>
      <p:sp>
        <p:nvSpPr>
          <p:cNvPr id="22" name="AutoShape 62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7</a:t>
            </a:r>
          </a:p>
        </p:txBody>
      </p:sp>
      <p:sp>
        <p:nvSpPr>
          <p:cNvPr id="23" name="AutoShape 63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8</a:t>
            </a:r>
          </a:p>
        </p:txBody>
      </p:sp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9</a:t>
            </a:r>
          </a:p>
        </p:txBody>
      </p:sp>
      <p:sp>
        <p:nvSpPr>
          <p:cNvPr id="25" name="AutoShape 65"/>
          <p:cNvSpPr>
            <a:spLocks noChangeArrowheads="1"/>
          </p:cNvSpPr>
          <p:nvPr/>
        </p:nvSpPr>
        <p:spPr bwMode="auto">
          <a:xfrm>
            <a:off x="7543800" y="5434013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400" b="1">
                <a:solidFill>
                  <a:srgbClr val="0033CC"/>
                </a:solidFill>
              </a:rPr>
              <a:t>10</a:t>
            </a:r>
          </a:p>
        </p:txBody>
      </p:sp>
      <p:grpSp>
        <p:nvGrpSpPr>
          <p:cNvPr id="26" name="Group 76"/>
          <p:cNvGrpSpPr>
            <a:grpSpLocks/>
          </p:cNvGrpSpPr>
          <p:nvPr/>
        </p:nvGrpSpPr>
        <p:grpSpPr bwMode="auto">
          <a:xfrm>
            <a:off x="5486400" y="5091113"/>
            <a:ext cx="2133600" cy="571500"/>
            <a:chOff x="912" y="2592"/>
            <a:chExt cx="3072" cy="960"/>
          </a:xfrm>
        </p:grpSpPr>
        <p:sp>
          <p:nvSpPr>
            <p:cNvPr id="29722" name="Oval 77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9723" name="WordArt 78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b="1" i="1" kern="1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Hết giờ</a:t>
              </a:r>
            </a:p>
          </p:txBody>
        </p:sp>
      </p:grpSp>
      <p:sp>
        <p:nvSpPr>
          <p:cNvPr id="29" name="AutoShape 80"/>
          <p:cNvSpPr>
            <a:spLocks noChangeArrowheads="1"/>
          </p:cNvSpPr>
          <p:nvPr/>
        </p:nvSpPr>
        <p:spPr bwMode="auto">
          <a:xfrm>
            <a:off x="4095750" y="6000750"/>
            <a:ext cx="1052513" cy="3714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B049"/>
              </a:gs>
              <a:gs pos="9000">
                <a:srgbClr val="B43E85"/>
              </a:gs>
              <a:gs pos="15500">
                <a:srgbClr val="C50849"/>
              </a:gs>
              <a:gs pos="16499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1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 gian</a:t>
            </a:r>
          </a:p>
        </p:txBody>
      </p:sp>
      <p:sp>
        <p:nvSpPr>
          <p:cNvPr id="30" name="AutoShape 81"/>
          <p:cNvSpPr>
            <a:spLocks noChangeArrowheads="1"/>
          </p:cNvSpPr>
          <p:nvPr/>
        </p:nvSpPr>
        <p:spPr bwMode="auto">
          <a:xfrm>
            <a:off x="2667000" y="6000672"/>
            <a:ext cx="1123950" cy="400050"/>
          </a:xfrm>
          <a:prstGeom prst="flowChartAlternateProcess">
            <a:avLst/>
          </a:prstGeom>
          <a:gradFill rotWithShape="1">
            <a:gsLst>
              <a:gs pos="0">
                <a:srgbClr val="F8B049">
                  <a:alpha val="81000"/>
                </a:srgbClr>
              </a:gs>
              <a:gs pos="9000">
                <a:srgbClr val="B43E85">
                  <a:alpha val="84420"/>
                </a:srgbClr>
              </a:gs>
              <a:gs pos="15500">
                <a:srgbClr val="C50849">
                  <a:alpha val="86890"/>
                </a:srgbClr>
              </a:gs>
              <a:gs pos="16500">
                <a:srgbClr val="F952A0">
                  <a:alpha val="87270"/>
                </a:srgbClr>
              </a:gs>
              <a:gs pos="18500">
                <a:srgbClr val="FEE7F2">
                  <a:alpha val="88030"/>
                </a:srgbClr>
              </a:gs>
              <a:gs pos="39500">
                <a:srgbClr val="F8B049">
                  <a:alpha val="96010"/>
                </a:srgbClr>
              </a:gs>
              <a:gs pos="43500">
                <a:srgbClr val="F8B049">
                  <a:alpha val="97530"/>
                </a:srgbClr>
              </a:gs>
              <a:gs pos="50000">
                <a:srgbClr val="FC9FCB"/>
              </a:gs>
              <a:gs pos="56500">
                <a:srgbClr val="F8B049">
                  <a:alpha val="97530"/>
                </a:srgbClr>
              </a:gs>
              <a:gs pos="60501">
                <a:srgbClr val="F8B049">
                  <a:alpha val="96010"/>
                </a:srgbClr>
              </a:gs>
              <a:gs pos="81500">
                <a:srgbClr val="FEE7F2">
                  <a:alpha val="88030"/>
                </a:srgbClr>
              </a:gs>
              <a:gs pos="83500">
                <a:srgbClr val="F952A0">
                  <a:alpha val="87270"/>
                </a:srgbClr>
              </a:gs>
              <a:gs pos="84500">
                <a:srgbClr val="C50849">
                  <a:alpha val="86890"/>
                </a:srgbClr>
              </a:gs>
              <a:gs pos="91001">
                <a:srgbClr val="B43E85">
                  <a:alpha val="84420"/>
                </a:srgbClr>
              </a:gs>
              <a:gs pos="100000">
                <a:srgbClr val="F8B049">
                  <a:alpha val="81000"/>
                </a:srgbClr>
              </a:gs>
            </a:gsLst>
            <a:lin ang="5400000" scaled="1"/>
          </a:gradFill>
          <a:ln w="15875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</a:p>
        </p:txBody>
      </p:sp>
      <p:sp>
        <p:nvSpPr>
          <p:cNvPr id="31" name="Text Box 95"/>
          <p:cNvSpPr txBox="1">
            <a:spLocks noChangeArrowheads="1"/>
          </p:cNvSpPr>
          <p:nvPr/>
        </p:nvSpPr>
        <p:spPr bwMode="auto">
          <a:xfrm>
            <a:off x="457200" y="2630488"/>
            <a:ext cx="8458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b="1" dirty="0" err="1">
                <a:latin typeface="Times New Roman" pitchFamily="18" charset="0"/>
              </a:rPr>
              <a:t>Câu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</a:rPr>
              <a:t>2: </a:t>
            </a:r>
            <a:r>
              <a:rPr lang="en-US" altLang="en-US" sz="2800" b="1" dirty="0" err="1" smtClean="0">
                <a:latin typeface="Times New Roman" pitchFamily="18" charset="0"/>
              </a:rPr>
              <a:t>Thứ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năm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tuần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này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là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28 </a:t>
            </a:r>
            <a:r>
              <a:rPr lang="en-US" altLang="en-US" sz="2800" b="1" dirty="0" err="1" smtClean="0"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latin typeface="Times New Roman" pitchFamily="18" charset="0"/>
              </a:rPr>
              <a:t> 1 </a:t>
            </a:r>
            <a:r>
              <a:rPr lang="en-US" altLang="en-US" sz="2800" b="1" dirty="0" err="1" smtClean="0">
                <a:latin typeface="Times New Roman" pitchFamily="18" charset="0"/>
              </a:rPr>
              <a:t>thì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thứ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năm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tuần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sau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là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ngày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nào</a:t>
            </a:r>
            <a:r>
              <a:rPr lang="en-US" altLang="en-US" sz="2800" b="1" dirty="0" smtClean="0">
                <a:latin typeface="Times New Roman" pitchFamily="18" charset="0"/>
              </a:rPr>
              <a:t> ?</a:t>
            </a:r>
            <a:endParaRPr lang="en-US" altLang="en-US" sz="2800" b="1" dirty="0">
              <a:latin typeface="Times New Roman" pitchFamily="18" charset="0"/>
            </a:endParaRPr>
          </a:p>
          <a:p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     A.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Ngày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4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tháng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2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     B.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Ngày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3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tháng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2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    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C.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Ngày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5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</a:rPr>
              <a:t>tháng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</a:rPr>
              <a:t> 2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29720" name="Picture 96" descr="anixmasl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785813"/>
            <a:ext cx="86756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21" name="WordArt 30"/>
          <p:cNvSpPr>
            <a:spLocks noChangeArrowheads="1" noChangeShapeType="1" noTextEdit="1"/>
          </p:cNvSpPr>
          <p:nvPr/>
        </p:nvSpPr>
        <p:spPr bwMode="auto">
          <a:xfrm>
            <a:off x="1676400" y="1295400"/>
            <a:ext cx="5943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RUNG CHUÔNG VÀNG</a:t>
            </a:r>
          </a:p>
        </p:txBody>
      </p:sp>
    </p:spTree>
    <p:extLst>
      <p:ext uri="{BB962C8B-B14F-4D97-AF65-F5344CB8AC3E}">
        <p14:creationId xmlns:p14="http://schemas.microsoft.com/office/powerpoint/2010/main" val="406307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99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9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4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886200"/>
            <a:ext cx="13684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24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86225"/>
            <a:ext cx="1295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loud 3"/>
          <p:cNvSpPr/>
          <p:nvPr/>
        </p:nvSpPr>
        <p:spPr>
          <a:xfrm>
            <a:off x="1739900" y="762000"/>
            <a:ext cx="6413500" cy="3124200"/>
          </a:xfrm>
          <a:prstGeom prst="cloud">
            <a:avLst/>
          </a:prstGeom>
          <a:solidFill>
            <a:srgbClr val="FFFF00"/>
          </a:solidFill>
          <a:ln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</a:p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TỐT,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NHÓM HỌC TỐT</a:t>
            </a:r>
          </a:p>
        </p:txBody>
      </p:sp>
    </p:spTree>
    <p:extLst>
      <p:ext uri="{BB962C8B-B14F-4D97-AF65-F5344CB8AC3E}">
        <p14:creationId xmlns:p14="http://schemas.microsoft.com/office/powerpoint/2010/main" val="41600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1F0AD-826F-478D-9CC7-3FEF0C4077EB}" type="slidenum">
              <a:rPr lang="en-US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4819" name="Group 2"/>
          <p:cNvGrpSpPr>
            <a:grpSpLocks/>
          </p:cNvGrpSpPr>
          <p:nvPr/>
        </p:nvGrpSpPr>
        <p:grpSpPr bwMode="auto">
          <a:xfrm>
            <a:off x="1524000" y="1143000"/>
            <a:ext cx="6572250" cy="3048000"/>
            <a:chOff x="996" y="912"/>
            <a:chExt cx="4140" cy="1920"/>
          </a:xfrm>
        </p:grpSpPr>
        <p:sp>
          <p:nvSpPr>
            <p:cNvPr id="34828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248" y="912"/>
              <a:ext cx="3792" cy="4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49056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smtClean="0">
                  <a:ln w="127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.VnTimeH"/>
                </a:rPr>
                <a:t>Ch©n thµnh c¶m ¬n </a:t>
              </a:r>
            </a:p>
          </p:txBody>
        </p:sp>
        <p:sp>
          <p:nvSpPr>
            <p:cNvPr id="3482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996" y="1798"/>
              <a:ext cx="4140" cy="1034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3600" b="1" kern="10" dirty="0" smtClean="0">
                  <a:ln w="9525">
                    <a:solidFill>
                      <a:srgbClr val="FFB8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"/>
                </a:rPr>
                <a:t>C¸c thÇy  c« gi¸o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sz="3600" b="1" kern="10" dirty="0" smtClean="0">
                  <a:ln w="9525">
                    <a:solidFill>
                      <a:srgbClr val="FFB8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"/>
                </a:rPr>
                <a:t>vµ c¸c em häc sinh</a:t>
              </a:r>
              <a:endParaRPr lang="en-US" sz="3600" b="1" kern="10" dirty="0" smtClean="0">
                <a:ln w="9525">
                  <a:solidFill>
                    <a:srgbClr val="FFB8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endParaRPr>
            </a:p>
          </p:txBody>
        </p:sp>
      </p:grpSp>
      <p:pic>
        <p:nvPicPr>
          <p:cNvPr id="34820" name="Picture 5" descr="!dk8_1la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5392738"/>
            <a:ext cx="1905000" cy="14652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1" name="Picture 6" descr="!c_lite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0800000" flipV="1">
            <a:off x="0" y="0"/>
            <a:ext cx="8991600" cy="7620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2" name="Picture 7" descr="!confty!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488" y="0"/>
            <a:ext cx="3719512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392738"/>
            <a:ext cx="1905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9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392738"/>
            <a:ext cx="1905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5" name="Picture 10" descr="!c_lite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71417" flipV="1">
            <a:off x="-3049588" y="3046412"/>
            <a:ext cx="6858001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11" descr="!c_lite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42834" flipV="1">
            <a:off x="5332412" y="3046413"/>
            <a:ext cx="685800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7" name="Picture 12" descr="!dk8_1l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392738"/>
            <a:ext cx="1905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6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201" name="Rectangle 25"/>
          <p:cNvSpPr>
            <a:spLocks noChangeArrowheads="1"/>
          </p:cNvSpPr>
          <p:nvPr/>
        </p:nvSpPr>
        <p:spPr bwMode="auto">
          <a:xfrm>
            <a:off x="0" y="16258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vi-VN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tháng 2 </a:t>
            </a:r>
            <a:r>
              <a:rPr lang="en-US" altLang="vi-VN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vi-VN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4347" name="Text Box 171"/>
          <p:cNvSpPr txBox="1">
            <a:spLocks noChangeArrowheads="1"/>
          </p:cNvSpPr>
          <p:nvPr/>
        </p:nvSpPr>
        <p:spPr bwMode="auto">
          <a:xfrm>
            <a:off x="304800" y="42672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 b="1">
              <a:latin typeface="VNI-Times" pitchFamily="2" charset="0"/>
            </a:endParaRPr>
          </a:p>
        </p:txBody>
      </p:sp>
      <p:pic>
        <p:nvPicPr>
          <p:cNvPr id="434352" name="Picture 176" descr="878060mzmb0yx9vo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449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4354" name="Picture 178" descr="724608s7aonrbep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400"/>
            <a:ext cx="381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355" name="Picture 179" descr="2067166a35x1e8i0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876800"/>
            <a:ext cx="24384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4358" name="Picture 182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65258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4360" name="AutoShape 184"/>
          <p:cNvSpPr>
            <a:spLocks noChangeArrowheads="1"/>
          </p:cNvSpPr>
          <p:nvPr/>
        </p:nvSpPr>
        <p:spPr bwMode="auto">
          <a:xfrm>
            <a:off x="4267200" y="2286000"/>
            <a:ext cx="4572000" cy="2895600"/>
          </a:xfrm>
          <a:prstGeom prst="cloudCallout">
            <a:avLst>
              <a:gd name="adj1" fmla="val -54241"/>
              <a:gd name="adj2" fmla="val 55074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vi-VN" altLang="vi-VN"/>
          </a:p>
        </p:txBody>
      </p:sp>
      <p:sp>
        <p:nvSpPr>
          <p:cNvPr id="434193" name="Text Box 17"/>
          <p:cNvSpPr txBox="1">
            <a:spLocks noChangeArrowheads="1"/>
          </p:cNvSpPr>
          <p:nvPr/>
        </p:nvSpPr>
        <p:spPr bwMode="auto">
          <a:xfrm>
            <a:off x="4038600" y="3200400"/>
            <a:ext cx="5181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vi-VN" sz="3600" b="1" dirty="0" err="1" smtClean="0">
                <a:solidFill>
                  <a:schemeClr val="bg1"/>
                </a:solidFill>
              </a:rPr>
              <a:t>Trò</a:t>
            </a:r>
            <a:r>
              <a:rPr lang="en-US" altLang="vi-VN" sz="3600" b="1" dirty="0" smtClean="0">
                <a:solidFill>
                  <a:schemeClr val="bg1"/>
                </a:solidFill>
              </a:rPr>
              <a:t> </a:t>
            </a:r>
            <a:r>
              <a:rPr lang="en-US" altLang="vi-VN" sz="3600" b="1" dirty="0">
                <a:solidFill>
                  <a:schemeClr val="bg1"/>
                </a:solidFill>
              </a:rPr>
              <a:t>chơi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vi-VN" sz="3600" b="1" dirty="0">
                <a:solidFill>
                  <a:schemeClr val="bg1"/>
                </a:solidFill>
              </a:rPr>
              <a:t>  </a:t>
            </a:r>
            <a:r>
              <a:rPr lang="en-US" altLang="vi-VN" sz="3600" b="1" dirty="0" smtClean="0">
                <a:solidFill>
                  <a:schemeClr val="bg1"/>
                </a:solidFill>
              </a:rPr>
              <a:t>“</a:t>
            </a:r>
            <a:r>
              <a:rPr lang="en-US" altLang="vi-VN" sz="3600" b="1" dirty="0" err="1" smtClean="0">
                <a:solidFill>
                  <a:schemeClr val="bg1"/>
                </a:solidFill>
              </a:rPr>
              <a:t>Chuyền</a:t>
            </a:r>
            <a:r>
              <a:rPr lang="en-US" altLang="vi-VN" sz="3600" b="1" dirty="0" smtClean="0">
                <a:solidFill>
                  <a:schemeClr val="bg1"/>
                </a:solidFill>
              </a:rPr>
              <a:t> </a:t>
            </a:r>
            <a:r>
              <a:rPr lang="en-US" altLang="vi-VN" sz="3600" b="1" dirty="0" err="1" smtClean="0">
                <a:solidFill>
                  <a:schemeClr val="bg1"/>
                </a:solidFill>
              </a:rPr>
              <a:t>hoa</a:t>
            </a:r>
            <a:r>
              <a:rPr lang="en-US" altLang="vi-VN" sz="3600" b="1" dirty="0" smtClean="0">
                <a:solidFill>
                  <a:schemeClr val="bg1"/>
                </a:solidFill>
              </a:rPr>
              <a:t> </a:t>
            </a:r>
            <a:r>
              <a:rPr lang="en-US" altLang="vi-VN" sz="3600" b="1" dirty="0" err="1" smtClean="0">
                <a:solidFill>
                  <a:schemeClr val="bg1"/>
                </a:solidFill>
              </a:rPr>
              <a:t>học</a:t>
            </a:r>
            <a:r>
              <a:rPr lang="en-US" altLang="vi-VN" sz="3600" b="1" dirty="0" smtClean="0">
                <a:solidFill>
                  <a:schemeClr val="bg1"/>
                </a:solidFill>
              </a:rPr>
              <a:t> </a:t>
            </a:r>
            <a:r>
              <a:rPr lang="en-US" altLang="vi-VN" sz="3600" b="1" dirty="0" err="1" smtClean="0">
                <a:solidFill>
                  <a:schemeClr val="bg1"/>
                </a:solidFill>
              </a:rPr>
              <a:t>tập</a:t>
            </a:r>
            <a:r>
              <a:rPr lang="en-US" altLang="vi-VN" sz="3600" b="1" dirty="0" smtClean="0">
                <a:solidFill>
                  <a:schemeClr val="bg1"/>
                </a:solidFill>
              </a:rPr>
              <a:t>”</a:t>
            </a:r>
            <a:endParaRPr lang="en-US" altLang="vi-VN" sz="3600" b="1" dirty="0">
              <a:solidFill>
                <a:schemeClr val="bg1"/>
              </a:solidFill>
            </a:endParaRPr>
          </a:p>
        </p:txBody>
      </p:sp>
      <p:sp>
        <p:nvSpPr>
          <p:cNvPr id="434361" name="WordArt 185"/>
          <p:cNvSpPr>
            <a:spLocks noChangeArrowheads="1" noChangeShapeType="1" noTextEdit="1"/>
          </p:cNvSpPr>
          <p:nvPr/>
        </p:nvSpPr>
        <p:spPr bwMode="auto">
          <a:xfrm>
            <a:off x="3200400" y="1371600"/>
            <a:ext cx="3124200" cy="8493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ahoma"/>
                <a:ea typeface="Tahoma"/>
                <a:cs typeface="Tahoma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523163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4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4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360" grpId="0" animBg="1"/>
      <p:bldP spid="4341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27925" y="93584"/>
            <a:ext cx="5945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dirty="0" smtClean="0">
                <a:solidFill>
                  <a:srgbClr val="0070C0"/>
                </a:solidFill>
                <a:latin typeface="+mj-lt"/>
              </a:rPr>
              <a:t>Thứ</a:t>
            </a:r>
            <a:r>
              <a:rPr lang="en-US" sz="32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0070C0"/>
                </a:solidFill>
                <a:latin typeface="+mj-lt"/>
              </a:rPr>
              <a:t>ngày</a:t>
            </a:r>
            <a:r>
              <a:rPr lang="en-US" sz="32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4</a:t>
            </a:r>
            <a:r>
              <a:rPr lang="vi-VN" sz="32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3200" dirty="0" smtClean="0">
                <a:solidFill>
                  <a:srgbClr val="0070C0"/>
                </a:solidFill>
                <a:latin typeface="+mj-lt"/>
              </a:rPr>
              <a:t>tháng</a:t>
            </a:r>
            <a:r>
              <a:rPr lang="en-US" sz="32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2</a:t>
            </a:r>
            <a:r>
              <a:rPr lang="vi-VN" sz="3200" dirty="0" smtClean="0">
                <a:solidFill>
                  <a:srgbClr val="0070C0"/>
                </a:solidFill>
                <a:latin typeface="+mj-lt"/>
              </a:rPr>
              <a:t> năm </a:t>
            </a:r>
            <a:r>
              <a:rPr lang="vi-VN" sz="3200" dirty="0" smtClean="0">
                <a:solidFill>
                  <a:srgbClr val="0070C0"/>
                </a:solidFill>
                <a:latin typeface="+mj-lt"/>
              </a:rPr>
              <a:t>20</a:t>
            </a:r>
            <a:r>
              <a:rPr lang="en-US" sz="3200" dirty="0" smtClean="0">
                <a:solidFill>
                  <a:srgbClr val="0070C0"/>
                </a:solidFill>
                <a:latin typeface="+mj-lt"/>
              </a:rPr>
              <a:t>21</a:t>
            </a:r>
            <a:endParaRPr lang="en-US" sz="3200" dirty="0">
              <a:solidFill>
                <a:srgbClr val="0070C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857534"/>
            <a:ext cx="1671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400" b="1" u="sng" dirty="0" smtClean="0">
                <a:latin typeface="+mj-lt"/>
              </a:rPr>
              <a:t>Toán</a:t>
            </a:r>
            <a:r>
              <a:rPr lang="en-US" sz="4400" b="1" dirty="0" smtClean="0">
                <a:latin typeface="+mj-lt"/>
              </a:rPr>
              <a:t> :</a:t>
            </a:r>
            <a:endParaRPr lang="en-US" sz="4400" b="1" u="sng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0554" y="955694"/>
            <a:ext cx="48958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 (Headings)"/>
              </a:rPr>
              <a:t>Bài 58</a:t>
            </a:r>
            <a:r>
              <a:rPr lang="en-U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 (Headings)"/>
              </a:rPr>
              <a:t>.</a:t>
            </a:r>
            <a:r>
              <a:rPr lang="vi-VN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 (Headings)"/>
              </a:rPr>
              <a:t> Tháng – năm</a:t>
            </a:r>
            <a:r>
              <a:rPr lang="en-US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 (Headings)"/>
              </a:rPr>
              <a:t> (t2)</a:t>
            </a:r>
            <a:endParaRPr lang="en-US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 (Headings)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4435" y="1663580"/>
            <a:ext cx="1846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u="sng" dirty="0" smtClean="0">
                <a:solidFill>
                  <a:srgbClr val="FF0000"/>
                </a:solidFill>
              </a:rPr>
              <a:t>Mục tiêu: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24384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,…)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C3C5-DF4F-4711-88EA-11886B343D24}" type="datetime1">
              <a:rPr lang="vi-VN" smtClean="0"/>
              <a:t>03/02/2021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1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14400" y="457200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482600" y="2355850"/>
            <a:ext cx="84328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 Xem tờ lịch năm 2012 thảo luận để trả lời câu hỏi:</a:t>
            </a:r>
            <a:endParaRPr lang="en-US" sz="3400" b="1" u="sng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E:\TH HỨA TẠO\lo go\cap d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47750"/>
            <a:ext cx="167640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59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C709-C7EB-4199-AEF5-A35E0409350C}" type="datetime1">
              <a:rPr lang="vi-VN" smtClean="0"/>
              <a:t>03/02/2021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685800"/>
            <a:ext cx="5867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2012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6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3974" y="30570"/>
            <a:ext cx="9143728" cy="6748542"/>
            <a:chOff x="1354" y="1738"/>
            <a:chExt cx="10182" cy="8042"/>
          </a:xfrm>
        </p:grpSpPr>
        <p:pic>
          <p:nvPicPr>
            <p:cNvPr id="8" name="Picture 5" descr="LICH 20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4" y="1738"/>
              <a:ext cx="10082" cy="8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3261" y="2527"/>
              <a:ext cx="525" cy="546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5839" y="2530"/>
              <a:ext cx="561" cy="543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2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8124" y="2530"/>
              <a:ext cx="561" cy="515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3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10593" y="2530"/>
              <a:ext cx="561" cy="515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4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>
              <a:off x="3094" y="4766"/>
              <a:ext cx="561" cy="635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5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5525" y="4766"/>
              <a:ext cx="561" cy="635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6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10598" y="4766"/>
              <a:ext cx="561" cy="622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8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8029" y="4804"/>
              <a:ext cx="561" cy="597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7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AutoShape 14"/>
            <p:cNvSpPr>
              <a:spLocks noChangeArrowheads="1"/>
            </p:cNvSpPr>
            <p:nvPr/>
          </p:nvSpPr>
          <p:spPr bwMode="auto">
            <a:xfrm>
              <a:off x="3430" y="7160"/>
              <a:ext cx="561" cy="635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9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5736" y="7135"/>
              <a:ext cx="766" cy="660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10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>
              <a:off x="8391" y="7211"/>
              <a:ext cx="767" cy="552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11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AutoShape 17"/>
            <p:cNvSpPr>
              <a:spLocks noChangeArrowheads="1"/>
            </p:cNvSpPr>
            <p:nvPr/>
          </p:nvSpPr>
          <p:spPr bwMode="auto">
            <a:xfrm>
              <a:off x="10783" y="7211"/>
              <a:ext cx="753" cy="584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</a:rPr>
                <a:t>12</a:t>
              </a:r>
              <a:endPara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7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AEF-1046-4D57-8867-3C38F240BC9A}" type="datetime1">
              <a:rPr lang="vi-VN" smtClean="0"/>
              <a:t>03/02/2021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179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90601" y="838200"/>
            <a:ext cx="7162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5" descr="LICH 2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" y="-51180"/>
            <a:ext cx="9138313" cy="690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57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8548" y="1417482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Tháng 3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050007" y="428228"/>
            <a:ext cx="84328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Điền số thích hợp và chỗ chấm: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9" descr="E:\TH HỨA TẠO\lo go\lo go ca nh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258763"/>
            <a:ext cx="1930400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9" descr="E:\TH HỨA TẠO\lo go\lo go ca nh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28600"/>
            <a:ext cx="1930400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94830" y="1456604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8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2292278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Tháng 6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78340" y="2335491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d) Tháng 4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4800" y="3027627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9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69809" y="3027627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11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99113" y="3805380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1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35690" y="3808791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5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70870" y="4602349"/>
            <a:ext cx="4217158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12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35690" y="4612586"/>
            <a:ext cx="4191000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7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52400" y="5387263"/>
            <a:ext cx="4351361" cy="1077218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2 có …hoặc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56162" y="5416465"/>
            <a:ext cx="4365009" cy="5847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Tháng 10 có … ngày</a:t>
            </a:r>
            <a:endParaRPr lang="en-US" sz="3200" dirty="0">
              <a:solidFill>
                <a:srgbClr val="0000CC"/>
              </a:solidFill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838736" y="1389628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7271984" y="1426192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893328" y="2264392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7271984" y="2308575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2893328" y="2998919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7392542" y="3014447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895036" y="3788214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213980" y="3788572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947920" y="4572000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231040" y="4572000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2895600" y="5367360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1600200" y="5850818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7408464" y="5388592"/>
            <a:ext cx="99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9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2457" y="1495961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3066633"/>
            <a:ext cx="335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hứ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eriod"/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6940" y="4412159"/>
            <a:ext cx="22397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C.Thứ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5600" y="392919"/>
            <a:ext cx="8636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3. Khoanh vào chữ đặt trước câu trả lời đúng:</a:t>
            </a:r>
            <a:endParaRPr lang="en-US" sz="3400" b="1" u="sng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CAEF-1046-4D57-8867-3C38F240BC9A}" type="datetime1">
              <a:rPr lang="vi-VN" smtClean="0"/>
              <a:t>03/02/2021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2" y="0"/>
            <a:ext cx="9139451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29000"/>
            <a:ext cx="2390775" cy="19145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2038350" cy="2247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1732956"/>
            <a:ext cx="8551252" cy="1015663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RUNG CHUÔNG VÀNG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5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2359</TotalTime>
  <Words>493</Words>
  <Application>Microsoft Office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</dc:creator>
  <cp:lastModifiedBy>Welcome</cp:lastModifiedBy>
  <cp:revision>163</cp:revision>
  <dcterms:created xsi:type="dcterms:W3CDTF">2017-02-02T10:38:42Z</dcterms:created>
  <dcterms:modified xsi:type="dcterms:W3CDTF">2021-02-03T14:53:30Z</dcterms:modified>
</cp:coreProperties>
</file>