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28" r:id="rId2"/>
    <p:sldId id="329" r:id="rId3"/>
    <p:sldId id="331" r:id="rId4"/>
    <p:sldId id="330" r:id="rId5"/>
    <p:sldId id="294" r:id="rId6"/>
    <p:sldId id="267" r:id="rId7"/>
    <p:sldId id="269" r:id="rId8"/>
    <p:sldId id="273" r:id="rId9"/>
    <p:sldId id="270" r:id="rId10"/>
    <p:sldId id="271" r:id="rId11"/>
    <p:sldId id="272" r:id="rId12"/>
    <p:sldId id="332" r:id="rId13"/>
    <p:sldId id="346" r:id="rId14"/>
    <p:sldId id="335" r:id="rId15"/>
    <p:sldId id="344" r:id="rId16"/>
    <p:sldId id="338" r:id="rId17"/>
    <p:sldId id="337" r:id="rId18"/>
    <p:sldId id="347" r:id="rId19"/>
    <p:sldId id="348" r:id="rId20"/>
    <p:sldId id="259" r:id="rId21"/>
    <p:sldId id="258" r:id="rId22"/>
    <p:sldId id="260" r:id="rId23"/>
    <p:sldId id="339" r:id="rId24"/>
    <p:sldId id="341" r:id="rId25"/>
    <p:sldId id="298" r:id="rId26"/>
    <p:sldId id="285" r:id="rId27"/>
    <p:sldId id="303" r:id="rId28"/>
    <p:sldId id="301" r:id="rId29"/>
    <p:sldId id="345" r:id="rId30"/>
    <p:sldId id="340" r:id="rId31"/>
    <p:sldId id="342" r:id="rId32"/>
    <p:sldId id="343" r:id="rId33"/>
  </p:sldIdLst>
  <p:sldSz cx="12192000" cy="6858000"/>
  <p:notesSz cx="6858000" cy="9144000"/>
  <p:embeddedFontLs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Arial Black" panose="020B0A04020102020204" pitchFamily="34" charset="0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0100"/>
    <a:srgbClr val="F8C8D0"/>
    <a:srgbClr val="EE7085"/>
    <a:srgbClr val="FFFFFF"/>
    <a:srgbClr val="EF5981"/>
    <a:srgbClr val="F9EAB6"/>
    <a:srgbClr val="FEDCAF"/>
    <a:srgbClr val="FEE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2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60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F64C-1914-40F3-B060-A99A525B8D1E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22DD-6423-4034-BF81-3490964B2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32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36C78-CA41-4175-852B-89EB0168C0E4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2755-CB66-44F8-979F-17537DA48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8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4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95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09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t>13/02/2023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4A83E-9ADF-41D5-B829-6F2978ED297A}" type="datetimeFigureOut">
              <a:rPr lang="en-US"/>
              <a:pPr>
                <a:defRPr/>
              </a:pPr>
              <a:t>13/02/2023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F94D4-D826-4695-AF16-308F960AEA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98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6305550"/>
            <a:ext cx="12192000" cy="573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" y="-33537"/>
            <a:ext cx="12193057" cy="624087"/>
          </a:xfrm>
          <a:prstGeom prst="rect">
            <a:avLst/>
          </a:prstGeom>
        </p:spPr>
      </p:pic>
      <p:pic>
        <p:nvPicPr>
          <p:cNvPr id="13" name="Picture 4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240" b="90419" l="4633" r="29712">
                        <a14:foregroundMark x1="13099" y1="57784" x2="14217" y2="76946"/>
                        <a14:foregroundMark x1="21725" y1="55689" x2="17252" y2="78443"/>
                        <a14:foregroundMark x1="20767" y1="83832" x2="20767" y2="83832"/>
                        <a14:foregroundMark x1="7188" y1="83832" x2="20607" y2="80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9844" r="70236" b="6284"/>
          <a:stretch/>
        </p:blipFill>
        <p:spPr bwMode="auto">
          <a:xfrm>
            <a:off x="-104503" y="6008629"/>
            <a:ext cx="718457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120" b="93713" l="36422" r="68051">
                        <a14:foregroundMark x1="41534" y1="74251" x2="43770" y2="87126"/>
                        <a14:foregroundMark x1="50639" y1="55389" x2="56230" y2="59581"/>
                        <a14:foregroundMark x1="56869" y1="47904" x2="65495" y2="59880"/>
                        <a14:foregroundMark x1="49840" y1="58982" x2="53674" y2="65569"/>
                        <a14:foregroundMark x1="51757" y1="52994" x2="54473" y2="56287"/>
                        <a14:foregroundMark x1="60703" y1="46707" x2="61981" y2="65569"/>
                        <a14:foregroundMark x1="45367" y1="51198" x2="4536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39521" r="31683"/>
          <a:stretch/>
        </p:blipFill>
        <p:spPr bwMode="auto">
          <a:xfrm>
            <a:off x="11343407" y="14685"/>
            <a:ext cx="848594" cy="7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2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1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microsoft.com/office/2007/relationships/hdphoto" Target="../media/hdphoto4.wdp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4"/>
          <p:cNvGrpSpPr>
            <a:grpSpLocks/>
          </p:cNvGrpSpPr>
          <p:nvPr/>
        </p:nvGrpSpPr>
        <p:grpSpPr bwMode="auto">
          <a:xfrm>
            <a:off x="1371600" y="-152400"/>
            <a:ext cx="2438400" cy="3048000"/>
            <a:chOff x="0" y="3120"/>
            <a:chExt cx="1536" cy="1200"/>
          </a:xfrm>
        </p:grpSpPr>
        <p:pic>
          <p:nvPicPr>
            <p:cNvPr id="3110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1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2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3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4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5" name="Group 14"/>
          <p:cNvGrpSpPr>
            <a:grpSpLocks/>
          </p:cNvGrpSpPr>
          <p:nvPr/>
        </p:nvGrpSpPr>
        <p:grpSpPr bwMode="auto">
          <a:xfrm rot="10800000">
            <a:off x="8382000" y="4010026"/>
            <a:ext cx="2438400" cy="3076575"/>
            <a:chOff x="0" y="3120"/>
            <a:chExt cx="1536" cy="1200"/>
          </a:xfrm>
        </p:grpSpPr>
        <p:pic>
          <p:nvPicPr>
            <p:cNvPr id="3105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6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7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8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9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14" descr="1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00601"/>
            <a:ext cx="16256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5" descr="0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724401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6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0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8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9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388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19400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2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3" descr="heart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27625"/>
            <a:ext cx="6286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4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5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13716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6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1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7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49976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0" name="Group 14"/>
          <p:cNvGrpSpPr>
            <a:grpSpLocks/>
          </p:cNvGrpSpPr>
          <p:nvPr/>
        </p:nvGrpSpPr>
        <p:grpSpPr bwMode="auto">
          <a:xfrm rot="-5400000">
            <a:off x="1219200" y="4267200"/>
            <a:ext cx="2895600" cy="2590800"/>
            <a:chOff x="0" y="3120"/>
            <a:chExt cx="1536" cy="1200"/>
          </a:xfrm>
        </p:grpSpPr>
        <p:pic>
          <p:nvPicPr>
            <p:cNvPr id="3100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1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2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91" name="Group 14"/>
          <p:cNvGrpSpPr>
            <a:grpSpLocks/>
          </p:cNvGrpSpPr>
          <p:nvPr/>
        </p:nvGrpSpPr>
        <p:grpSpPr bwMode="auto">
          <a:xfrm rot="5400000">
            <a:off x="7810500" y="-38100"/>
            <a:ext cx="3200400" cy="2819400"/>
            <a:chOff x="0" y="3120"/>
            <a:chExt cx="1536" cy="1200"/>
          </a:xfrm>
        </p:grpSpPr>
        <p:pic>
          <p:nvPicPr>
            <p:cNvPr id="3095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7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8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9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92" name="Picture 42" descr="Book-09"/>
          <p:cNvPicPr>
            <a:picLocks noChangeAspect="1" noChangeArrowheads="1" noCrop="1"/>
          </p:cNvPicPr>
          <p:nvPr/>
        </p:nvPicPr>
        <p:blipFill>
          <a:blip r:embed="rId7">
            <a:lum bright="-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22814"/>
            <a:ext cx="365760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WordArt 43"/>
          <p:cNvSpPr>
            <a:spLocks noChangeArrowheads="1" noChangeShapeType="1" noTextEdit="1"/>
          </p:cNvSpPr>
          <p:nvPr/>
        </p:nvSpPr>
        <p:spPr bwMode="auto">
          <a:xfrm>
            <a:off x="2476500" y="788988"/>
            <a:ext cx="7696200" cy="2286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05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Welcome to our English class .</a:t>
            </a:r>
          </a:p>
        </p:txBody>
      </p:sp>
      <p:sp>
        <p:nvSpPr>
          <p:cNvPr id="3094" name="WordArt 47" descr="Paper bag"/>
          <p:cNvSpPr>
            <a:spLocks noChangeArrowheads="1" noChangeShapeType="1" noTextEdit="1"/>
          </p:cNvSpPr>
          <p:nvPr/>
        </p:nvSpPr>
        <p:spPr bwMode="auto">
          <a:xfrm>
            <a:off x="3810000" y="3352800"/>
            <a:ext cx="4724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Class:  </a:t>
            </a:r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4A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Teacher: Nguyen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Thi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Ly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Va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8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40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82652" y="2513797"/>
            <a:ext cx="32194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en-US" sz="6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s.sachmem.vn/public/images/v2/TA4T2SHS/U13-L1-2-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7" r="33930"/>
          <a:stretch/>
        </p:blipFill>
        <p:spPr bwMode="auto">
          <a:xfrm>
            <a:off x="2394045" y="913680"/>
            <a:ext cx="2852381" cy="430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700832" y="506425"/>
            <a:ext cx="2808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Vocabulary:</a:t>
            </a:r>
          </a:p>
        </p:txBody>
      </p:sp>
    </p:spTree>
    <p:extLst>
      <p:ext uri="{BB962C8B-B14F-4D97-AF65-F5344CB8AC3E}">
        <p14:creationId xmlns:p14="http://schemas.microsoft.com/office/powerpoint/2010/main" val="110834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11453" y="2888635"/>
            <a:ext cx="41338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drink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s.sachmem.vn/public/images/v2/TA4T2SHS/U13-L1-2-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7" r="33930"/>
          <a:stretch/>
        </p:blipFill>
        <p:spPr bwMode="auto">
          <a:xfrm>
            <a:off x="1314450" y="1393024"/>
            <a:ext cx="2286000" cy="430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Uống nước cam thời điểm nào tốt nhất cho sức khỏe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8" t="2487" r="11308" b="461"/>
          <a:stretch/>
        </p:blipFill>
        <p:spPr bwMode="auto">
          <a:xfrm>
            <a:off x="3600450" y="1583140"/>
            <a:ext cx="2279176" cy="391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04" y="1113822"/>
            <a:ext cx="6597256" cy="5150499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053115" y="548473"/>
            <a:ext cx="2808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Vocabulary:</a:t>
            </a:r>
          </a:p>
        </p:txBody>
      </p:sp>
    </p:spTree>
    <p:extLst>
      <p:ext uri="{BB962C8B-B14F-4D97-AF65-F5344CB8AC3E}">
        <p14:creationId xmlns:p14="http://schemas.microsoft.com/office/powerpoint/2010/main" val="30438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3677859" y="181011"/>
            <a:ext cx="70083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   PLAY A GAME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RING THE BELL</a:t>
            </a: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488001" y="1474565"/>
            <a:ext cx="9799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Stick pictures to the right column FOOD or DRINK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328241"/>
              </p:ext>
            </p:extLst>
          </p:nvPr>
        </p:nvGraphicFramePr>
        <p:xfrm>
          <a:off x="600502" y="2089225"/>
          <a:ext cx="10890912" cy="4767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5456"/>
                <a:gridCol w="5445456"/>
              </a:tblGrid>
              <a:tr h="1198253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Team A</a:t>
                      </a:r>
                    </a:p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</a:t>
                      </a:r>
                      <a:r>
                        <a:rPr lang="en-US" sz="4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DRINK </a:t>
                      </a:r>
                      <a:endParaRPr lang="en-US" sz="4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Team B</a:t>
                      </a:r>
                    </a:p>
                    <a:p>
                      <a:pPr algn="ctr"/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FOOD</a:t>
                      </a:r>
                      <a:r>
                        <a:rPr lang="en-US" sz="4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4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DRINK</a:t>
                      </a:r>
                    </a:p>
                    <a:p>
                      <a:pPr algn="ctr"/>
                      <a:endParaRPr lang="en-US" sz="4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6406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Nhãn Dán Của Một Chiếc Chuông Hoạt Hình Dễ Thương Hình minh họa Sẵn có - Tả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86" y="364000"/>
            <a:ext cx="1172253" cy="12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607836"/>
              </p:ext>
            </p:extLst>
          </p:nvPr>
        </p:nvGraphicFramePr>
        <p:xfrm>
          <a:off x="1381125" y="1647528"/>
          <a:ext cx="9286876" cy="3420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438"/>
                <a:gridCol w="4643438"/>
              </a:tblGrid>
              <a:tr h="1285864">
                <a:tc>
                  <a:txBody>
                    <a:bodyPr/>
                    <a:lstStyle/>
                    <a:p>
                      <a:pPr algn="ctr"/>
                      <a:r>
                        <a:rPr lang="en-US" sz="68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TEAM</a:t>
                      </a:r>
                      <a:r>
                        <a:rPr lang="en-US" sz="68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6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85725" marT="42857" marB="4285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TEAM</a:t>
                      </a:r>
                      <a:r>
                        <a:rPr lang="en-US" sz="6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1700" dirty="0"/>
                    </a:p>
                  </a:txBody>
                  <a:tcPr marL="85725" marR="85725" marT="42857" marB="42857"/>
                </a:tc>
              </a:tr>
              <a:tr h="2134207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5725" marR="85725" marT="42857" marB="42857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5725" marR="85725" marT="42857" marB="42857"/>
                </a:tc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88" y="5117516"/>
            <a:ext cx="1808501" cy="135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7635">
            <a:off x="2067280" y="5202734"/>
            <a:ext cx="1665759" cy="1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2" name="Text Box 2"/>
          <p:cNvSpPr txBox="1">
            <a:spLocks noChangeArrowheads="1"/>
          </p:cNvSpPr>
          <p:nvPr/>
        </p:nvSpPr>
        <p:spPr bwMode="auto">
          <a:xfrm>
            <a:off x="4716364" y="915293"/>
            <a:ext cx="2616398" cy="63277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947" tIns="48975" rIns="97947" bIns="48975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9313" indent="-327025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indent="-261938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261938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51088" indent="-26035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8288" indent="-26035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65488" indent="-26035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22688" indent="-26035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79888" indent="-26035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69">
                <a:solidFill>
                  <a:srgbClr val="3333CC"/>
                </a:solidFill>
                <a:latin typeface="Times New Roman" panose="02020603050405020304" pitchFamily="18" charset="0"/>
              </a:rPr>
              <a:t>Result</a:t>
            </a:r>
          </a:p>
        </p:txBody>
      </p:sp>
      <p:cxnSp>
        <p:nvCxnSpPr>
          <p:cNvPr id="6173" name="Straight Connector 52"/>
          <p:cNvCxnSpPr>
            <a:cxnSpLocks noChangeShapeType="1"/>
          </p:cNvCxnSpPr>
          <p:nvPr/>
        </p:nvCxnSpPr>
        <p:spPr bwMode="auto">
          <a:xfrm>
            <a:off x="6024563" y="1647528"/>
            <a:ext cx="0" cy="342007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4" name="Straight Connector 55"/>
          <p:cNvCxnSpPr>
            <a:cxnSpLocks noChangeShapeType="1"/>
          </p:cNvCxnSpPr>
          <p:nvPr/>
        </p:nvCxnSpPr>
        <p:spPr bwMode="auto">
          <a:xfrm flipV="1">
            <a:off x="1381125" y="5064622"/>
            <a:ext cx="9286875" cy="297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5" name="Straight Connector 58"/>
          <p:cNvCxnSpPr>
            <a:cxnSpLocks noChangeShapeType="1"/>
          </p:cNvCxnSpPr>
          <p:nvPr/>
        </p:nvCxnSpPr>
        <p:spPr bwMode="auto">
          <a:xfrm>
            <a:off x="1381125" y="1647528"/>
            <a:ext cx="0" cy="342007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6" name="Straight Connector 59"/>
          <p:cNvCxnSpPr>
            <a:cxnSpLocks noChangeShapeType="1"/>
          </p:cNvCxnSpPr>
          <p:nvPr/>
        </p:nvCxnSpPr>
        <p:spPr bwMode="auto">
          <a:xfrm>
            <a:off x="10668000" y="1647528"/>
            <a:ext cx="0" cy="342007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7" name="Straight Connector 62"/>
          <p:cNvCxnSpPr>
            <a:cxnSpLocks noChangeShapeType="1"/>
          </p:cNvCxnSpPr>
          <p:nvPr/>
        </p:nvCxnSpPr>
        <p:spPr bwMode="auto">
          <a:xfrm flipV="1">
            <a:off x="1381125" y="2928938"/>
            <a:ext cx="9286875" cy="297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8" name="Straight Connector 63"/>
          <p:cNvCxnSpPr>
            <a:cxnSpLocks noChangeShapeType="1"/>
          </p:cNvCxnSpPr>
          <p:nvPr/>
        </p:nvCxnSpPr>
        <p:spPr bwMode="auto">
          <a:xfrm flipV="1">
            <a:off x="1381125" y="1651992"/>
            <a:ext cx="9286875" cy="297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20-track-20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0159" y="796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4 2.59259E-6 L 0.00755 -0.2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1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81 L 0.07917 -0.266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9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953881" y="391990"/>
            <a:ext cx="10034088" cy="6484686"/>
            <a:chOff x="-378568" y="303064"/>
            <a:chExt cx="18460148" cy="12338199"/>
          </a:xfrm>
        </p:grpSpPr>
        <p:pic>
          <p:nvPicPr>
            <p:cNvPr id="1030" name="Picture 6" descr="https://s.sachmem.vn/public/images/v2/TA4T2SHS/U13-L1-1-a_5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8566" y="303064"/>
              <a:ext cx="10256033" cy="66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3-L1-1-b_4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9486" y="323427"/>
              <a:ext cx="8212094" cy="6685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4T2SHS/U13-L1-1-c_5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6"/>
            <a:stretch/>
          </p:blipFill>
          <p:spPr bwMode="auto">
            <a:xfrm>
              <a:off x="-378568" y="6999138"/>
              <a:ext cx="10835460" cy="5270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3-L1-1-d_5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9486" y="6926263"/>
              <a:ext cx="8212094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47922" y="4876800"/>
            <a:ext cx="1408054" cy="14080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3327" y="213300"/>
            <a:ext cx="2956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4738" y="773424"/>
            <a:ext cx="3898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What's your favourite food?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69661" y="3452280"/>
            <a:ext cx="1161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 fish.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81691" y="448767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200" b="0" i="0" dirty="0" smtClean="0">
              <a:effectLst/>
              <a:latin typeface="Helvetica Neue"/>
            </a:endParaRPr>
          </a:p>
          <a:p>
            <a:endParaRPr lang="en-US" sz="2200" dirty="0"/>
          </a:p>
        </p:txBody>
      </p:sp>
      <p:sp>
        <p:nvSpPr>
          <p:cNvPr id="18" name="Rectangle 17"/>
          <p:cNvSpPr/>
          <p:nvPr/>
        </p:nvSpPr>
        <p:spPr>
          <a:xfrm>
            <a:off x="7500365" y="3852873"/>
            <a:ext cx="3517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 you like orange juice?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86245" y="3956717"/>
            <a:ext cx="5090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What's your favourite drink, Mai?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3895" y="4349130"/>
            <a:ext cx="2380780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 orange juice.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69908" y="6415011"/>
            <a:ext cx="3177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No, I don't. I like milk.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64658" y="944404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 like chicken</a:t>
            </a:r>
            <a:r>
              <a:rPr lang="en-US" sz="2200" b="0" i="0" dirty="0">
                <a:effectLst/>
                <a:latin typeface="Helvetica Neue"/>
              </a:rPr>
              <a:t>.</a:t>
            </a:r>
            <a:endParaRPr lang="en-US" sz="2200" dirty="0"/>
          </a:p>
        </p:txBody>
      </p:sp>
      <p:pic>
        <p:nvPicPr>
          <p:cNvPr id="6" name="18-track-18 di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2803" y="678735"/>
            <a:ext cx="609600" cy="6096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2043055" y="666748"/>
            <a:ext cx="4249808" cy="555312"/>
          </a:xfrm>
          <a:prstGeom prst="ellipse">
            <a:avLst/>
          </a:prstGeom>
          <a:noFill/>
          <a:ln w="38100">
            <a:solidFill>
              <a:srgbClr val="F30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02221" y="3344697"/>
            <a:ext cx="1922031" cy="555312"/>
          </a:xfrm>
          <a:prstGeom prst="ellipse">
            <a:avLst/>
          </a:prstGeom>
          <a:noFill/>
          <a:ln w="38100">
            <a:solidFill>
              <a:srgbClr val="F30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546867" y="3932935"/>
            <a:ext cx="4987089" cy="44463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453816" y="4413865"/>
            <a:ext cx="3132336" cy="44463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26512" y="432719"/>
            <a:ext cx="3076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 about you, Tom?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3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4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.sachmem.vn/public/images/v2/TA4T2SHS/U13-L1-2-c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t="2877" r="37021" b="-1255"/>
          <a:stretch/>
        </p:blipFill>
        <p:spPr bwMode="auto">
          <a:xfrm>
            <a:off x="7127995" y="4793220"/>
            <a:ext cx="1064526" cy="13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3164393" y="835766"/>
            <a:ext cx="941695" cy="870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747300" y="385109"/>
            <a:ext cx="111012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*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Model sentence: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/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uống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ưa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lời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38241" y="2635863"/>
            <a:ext cx="1359947" cy="1230978"/>
            <a:chOff x="2955165" y="1253948"/>
            <a:chExt cx="5715000" cy="2465054"/>
          </a:xfrm>
        </p:grpSpPr>
        <p:pic>
          <p:nvPicPr>
            <p:cNvPr id="16" name="Picture 2" descr="https://s.sachmem.vn/public/images/v2/TA4T2SHS/U13-L1-2-a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165" y="1260758"/>
              <a:ext cx="5715000" cy="2458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Oval 16"/>
            <p:cNvSpPr/>
            <p:nvPr/>
          </p:nvSpPr>
          <p:spPr>
            <a:xfrm>
              <a:off x="2955165" y="1253948"/>
              <a:ext cx="941695" cy="5612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2130387" y="1867001"/>
            <a:ext cx="7708404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A: What's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your favourite </a:t>
            </a:r>
            <a:r>
              <a:rPr lang="en-US" sz="36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______?</a:t>
            </a:r>
            <a:endParaRPr lang="en-US" sz="32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27166" y="2655881"/>
            <a:ext cx="7708404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It’s ____________.</a:t>
            </a:r>
            <a:endParaRPr lang="en-US" sz="32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27166" y="4135465"/>
            <a:ext cx="7708404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A: What's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your favourite </a:t>
            </a:r>
            <a:r>
              <a:rPr lang="en-US" sz="32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__________?</a:t>
            </a:r>
            <a:endParaRPr lang="en-US" sz="32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43729" y="5120724"/>
            <a:ext cx="7708404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It’s _______________.</a:t>
            </a:r>
            <a:endParaRPr lang="en-US" sz="32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50433" y="1978108"/>
            <a:ext cx="148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65019" y="2714095"/>
            <a:ext cx="148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beef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18215" y="4135465"/>
            <a:ext cx="148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5136" y="5120724"/>
            <a:ext cx="2835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 juice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88344" y="1950100"/>
            <a:ext cx="645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85123" y="4194914"/>
            <a:ext cx="148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8-track-18_1 câu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3339" y="1909231"/>
            <a:ext cx="609600" cy="609600"/>
          </a:xfrm>
          <a:prstGeom prst="rect">
            <a:avLst/>
          </a:prstGeom>
        </p:spPr>
      </p:pic>
      <p:pic>
        <p:nvPicPr>
          <p:cNvPr id="3" name="18-track-18_1 câu 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6742" y="422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13087" y="584596"/>
            <a:ext cx="5155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2/ 18. Point and say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5415" t="42713" r="24408" b="23166"/>
          <a:stretch/>
        </p:blipFill>
        <p:spPr>
          <a:xfrm>
            <a:off x="52829" y="145248"/>
            <a:ext cx="11655188" cy="65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7664" y="3881345"/>
            <a:ext cx="8198657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2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What's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your favourite __________?</a:t>
            </a:r>
          </a:p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2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7472682" y="3950980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</a:p>
        </p:txBody>
      </p:sp>
      <p:sp>
        <p:nvSpPr>
          <p:cNvPr id="4" name="Rectangle 3"/>
          <p:cNvSpPr/>
          <p:nvPr/>
        </p:nvSpPr>
        <p:spPr>
          <a:xfrm>
            <a:off x="4156181" y="4605390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beef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v2/TA4T2SHS/U13-L1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65" y="1253948"/>
            <a:ext cx="5715000" cy="24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013087" y="584596"/>
            <a:ext cx="5155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2/ 18. Point and say</a:t>
            </a:r>
          </a:p>
        </p:txBody>
      </p:sp>
    </p:spTree>
    <p:extLst>
      <p:ext uri="{BB962C8B-B14F-4D97-AF65-F5344CB8AC3E}">
        <p14:creationId xmlns:p14="http://schemas.microsoft.com/office/powerpoint/2010/main" val="28318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13087" y="584596"/>
            <a:ext cx="5155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2/ 18. Point and say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5415" t="42713" r="24408" b="23166"/>
          <a:stretch/>
        </p:blipFill>
        <p:spPr>
          <a:xfrm>
            <a:off x="341194" y="98786"/>
            <a:ext cx="11655188" cy="659674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168788" y="2105891"/>
            <a:ext cx="2310194" cy="123305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" name="Oval 5"/>
          <p:cNvSpPr/>
          <p:nvPr/>
        </p:nvSpPr>
        <p:spPr>
          <a:xfrm>
            <a:off x="9050533" y="2210567"/>
            <a:ext cx="2310194" cy="123305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Oval 6"/>
          <p:cNvSpPr/>
          <p:nvPr/>
        </p:nvSpPr>
        <p:spPr>
          <a:xfrm>
            <a:off x="5881355" y="5783716"/>
            <a:ext cx="3169178" cy="88057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9050533" y="5785565"/>
            <a:ext cx="2077012" cy="91181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222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7664" y="3881345"/>
            <a:ext cx="819865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7186079" y="3914021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4" name="Rectangle 3"/>
          <p:cNvSpPr/>
          <p:nvPr/>
        </p:nvSpPr>
        <p:spPr>
          <a:xfrm>
            <a:off x="4169829" y="4487665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v2/TA4T2SHS/U13-L1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65" y="1253948"/>
            <a:ext cx="5715000" cy="245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013087" y="584596"/>
            <a:ext cx="51557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2/ 18. Point and say</a:t>
            </a:r>
          </a:p>
        </p:txBody>
      </p:sp>
    </p:spTree>
    <p:extLst>
      <p:ext uri="{BB962C8B-B14F-4D97-AF65-F5344CB8AC3E}">
        <p14:creationId xmlns:p14="http://schemas.microsoft.com/office/powerpoint/2010/main" val="8709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1"/>
            <a:ext cx="914400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1"/>
          <p:cNvSpPr txBox="1">
            <a:spLocks noChangeArrowheads="1"/>
          </p:cNvSpPr>
          <p:nvPr/>
        </p:nvSpPr>
        <p:spPr bwMode="auto">
          <a:xfrm>
            <a:off x="2935309" y="379458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Monday, February 13</a:t>
            </a:r>
            <a:r>
              <a:rPr lang="en-US" altLang="en-US" i="1" baseline="300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2023</a:t>
            </a:r>
            <a:endParaRPr lang="en-US" altLang="en-US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.sachmem.vn/public/images/v2/TA4T2SHS/U13-L1-2-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2997" y="4461417"/>
            <a:ext cx="738446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What's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It's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7089686" y="4461417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5473" y="5046192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.sachmem.vn/public/images/v2/TA4T2SHS/U13-L1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0496" y="4542876"/>
            <a:ext cx="781758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What's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It's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7301800" y="4486884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4" name="Rectangle 3"/>
          <p:cNvSpPr/>
          <p:nvPr/>
        </p:nvSpPr>
        <p:spPr>
          <a:xfrm>
            <a:off x="4153856" y="5071659"/>
            <a:ext cx="2896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8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s.sachmem.vn/public/images/v2/TA4T2SHS/U13-L1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97" y="1194342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2996" y="4522512"/>
            <a:ext cx="847628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What's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favourite __________?</a:t>
            </a:r>
          </a:p>
          <a:p>
            <a:pPr>
              <a:lnSpc>
                <a:spcPct val="130000"/>
              </a:lnSpc>
            </a:pPr>
            <a:r>
              <a:rPr lang="en-US" sz="28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It's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7035096" y="4512420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2600" y="5090127"/>
            <a:ext cx="1484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say.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1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12472" y="4805040"/>
            <a:ext cx="567941" cy="999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0" y="117029"/>
            <a:ext cx="662655" cy="6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2218710" y="1851815"/>
            <a:ext cx="2174654" cy="1839216"/>
            <a:chOff x="1238250" y="1676146"/>
            <a:chExt cx="2348580" cy="187319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34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1104323" y="3407046"/>
            <a:ext cx="2165866" cy="16100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2466598" y="4581977"/>
            <a:ext cx="2200120" cy="16591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4651" y="5162658"/>
            <a:ext cx="2106928" cy="14986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2183" y="2270130"/>
            <a:ext cx="1256101" cy="19803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1593" y="2363089"/>
            <a:ext cx="1482771" cy="19803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/>
          <a:srcRect l="25710" r="27209" b="13550"/>
          <a:stretch/>
        </p:blipFill>
        <p:spPr>
          <a:xfrm>
            <a:off x="9051126" y="4480437"/>
            <a:ext cx="1273238" cy="2011158"/>
          </a:xfrm>
          <a:prstGeom prst="rect">
            <a:avLst/>
          </a:prstGeom>
        </p:spPr>
      </p:pic>
      <p:pic>
        <p:nvPicPr>
          <p:cNvPr id="1028" name="Picture 4" descr="Domino's Pizza Việt Nam - Thương Hiệu Pizza Số 1 Thế Giớ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30" y="2247968"/>
            <a:ext cx="1721335" cy="14526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chanh – Wikipedia tiếng Việ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908" y="4405220"/>
            <a:ext cx="1066276" cy="17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97690" y="2069952"/>
            <a:ext cx="9662616" cy="4622273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6-Point Star 16"/>
          <p:cNvSpPr/>
          <p:nvPr/>
        </p:nvSpPr>
        <p:spPr>
          <a:xfrm>
            <a:off x="4285769" y="3664834"/>
            <a:ext cx="3259969" cy="1708679"/>
          </a:xfrm>
          <a:prstGeom prst="star6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1004121" y="290129"/>
            <a:ext cx="27473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endParaRPr lang="en-US" altLang="en-US" b="1" dirty="0" smtClean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2466598" y="878146"/>
            <a:ext cx="71245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What’s your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favourite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food/ drink?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2466598" y="1284547"/>
            <a:ext cx="71245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It’s _______________.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218127" y="357992"/>
            <a:ext cx="110572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Ask and answer about </a:t>
            </a:r>
            <a:r>
              <a:rPr lang="en-US" altLang="en-US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favourite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food and drink</a:t>
            </a:r>
          </a:p>
        </p:txBody>
      </p:sp>
    </p:spTree>
    <p:extLst>
      <p:ext uri="{BB962C8B-B14F-4D97-AF65-F5344CB8AC3E}">
        <p14:creationId xmlns:p14="http://schemas.microsoft.com/office/powerpoint/2010/main" val="40150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-Point Star 1"/>
          <p:cNvSpPr/>
          <p:nvPr/>
        </p:nvSpPr>
        <p:spPr>
          <a:xfrm>
            <a:off x="1519112" y="1431234"/>
            <a:ext cx="8237717" cy="1696279"/>
          </a:xfrm>
          <a:prstGeom prst="star6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STICKERS </a:t>
            </a:r>
          </a:p>
        </p:txBody>
      </p:sp>
      <p:sp>
        <p:nvSpPr>
          <p:cNvPr id="5" name="WordArt 43"/>
          <p:cNvSpPr>
            <a:spLocks noChangeArrowheads="1" noChangeShapeType="1" noTextEdit="1"/>
          </p:cNvSpPr>
          <p:nvPr/>
        </p:nvSpPr>
        <p:spPr bwMode="auto">
          <a:xfrm>
            <a:off x="2476500" y="788988"/>
            <a:ext cx="6322943" cy="90729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0556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Play a game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Sticker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20" y="3223047"/>
            <a:ext cx="5663821" cy="29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juice.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It’s water.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beef.</a:t>
            </a:r>
          </a:p>
        </p:txBody>
      </p: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445" y="3392230"/>
            <a:ext cx="672494" cy="12109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924" y="3392230"/>
            <a:ext cx="672494" cy="1210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418" y="3392230"/>
            <a:ext cx="672494" cy="12109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6383" y="538263"/>
            <a:ext cx="987110" cy="656449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991862" y="671110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favourite food?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It’s fish.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It’s </a:t>
            </a: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beef.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chicken.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6383" y="538263"/>
            <a:ext cx="987110" cy="656449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2398360" y="3418292"/>
            <a:ext cx="2200120" cy="13989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10652" r="4601" b="10181"/>
          <a:stretch/>
        </p:blipFill>
        <p:spPr>
          <a:xfrm>
            <a:off x="850541" y="1757263"/>
            <a:ext cx="5295759" cy="4615569"/>
          </a:xfrm>
          <a:prstGeom prst="rect">
            <a:avLst/>
          </a:prstGeom>
        </p:spPr>
      </p:pic>
      <p:sp>
        <p:nvSpPr>
          <p:cNvPr id="40" name="Flowchart: Terminator 39"/>
          <p:cNvSpPr/>
          <p:nvPr/>
        </p:nvSpPr>
        <p:spPr>
          <a:xfrm>
            <a:off x="1241750" y="692658"/>
            <a:ext cx="6383022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What’s your ______ drink?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330237" y="4381131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milk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30237" y="1869923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favourite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330237" y="3125527"/>
            <a:ext cx="4343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drink</a:t>
            </a:r>
          </a:p>
        </p:txBody>
      </p: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3009364" y="5228632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5710" r="27209" b="13550"/>
          <a:stretch/>
        </p:blipFill>
        <p:spPr>
          <a:xfrm>
            <a:off x="3480418" y="3367931"/>
            <a:ext cx="952843" cy="1561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5710" r="27209" b="13550"/>
          <a:stretch/>
        </p:blipFill>
        <p:spPr>
          <a:xfrm>
            <a:off x="2407457" y="3367931"/>
            <a:ext cx="952843" cy="15617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6986" y="525011"/>
            <a:ext cx="987110" cy="656449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lowchart: Terminator 39"/>
          <p:cNvSpPr/>
          <p:nvPr/>
        </p:nvSpPr>
        <p:spPr>
          <a:xfrm>
            <a:off x="1179444" y="539498"/>
            <a:ext cx="7895070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Tom’s </a:t>
            </a:r>
            <a:r>
              <a:rPr lang="en-US" sz="32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favourite</a:t>
            </a:r>
            <a:r>
              <a:rPr 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food is____________.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12696" y="4346791"/>
            <a:ext cx="3087434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pork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812696" y="3108357"/>
            <a:ext cx="3040383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chicken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918712" y="1869923"/>
            <a:ext cx="2934367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fish 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9804870" y="5585225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3852" y="464427"/>
            <a:ext cx="987110" cy="656449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T1-TATH-Lop 4-Unitfood- chick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32" y="1346089"/>
            <a:ext cx="7806381" cy="55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lowchart: Terminator 39"/>
          <p:cNvSpPr/>
          <p:nvPr/>
        </p:nvSpPr>
        <p:spPr>
          <a:xfrm>
            <a:off x="1165434" y="464427"/>
            <a:ext cx="8839958" cy="73152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 likes___________________ 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24730" y="4346791"/>
            <a:ext cx="287540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lemonade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024730" y="3108357"/>
            <a:ext cx="2828350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orange juice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70504" y="1869923"/>
            <a:ext cx="2682575" cy="872200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milk 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ight Arrow 63">
            <a:hlinkClick r:id="" action="ppaction://hlinkshowjump?jump=nextslide"/>
          </p:cNvPr>
          <p:cNvSpPr/>
          <p:nvPr/>
        </p:nvSpPr>
        <p:spPr>
          <a:xfrm>
            <a:off x="9754720" y="5375467"/>
            <a:ext cx="1162050" cy="845243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Next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3852" y="464427"/>
            <a:ext cx="987110" cy="656449"/>
          </a:xfrm>
          <a:prstGeom prst="rect">
            <a:avLst/>
          </a:prstGeom>
          <a:ln w="76200">
            <a:solidFill>
              <a:srgbClr val="DA1A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T1-TATH-Mai- orangge jui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025" y="1290825"/>
            <a:ext cx="8335618" cy="54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9" grpId="0" animBg="1"/>
      <p:bldP spid="39" grpId="1" animBg="1"/>
      <p:bldP spid="41" grpId="0" animBg="1"/>
      <p:bldP spid="42" grpId="0" animBg="1"/>
      <p:bldP spid="42" grpId="1" animBg="1"/>
      <p:bldP spid="64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1978955" y="2787360"/>
            <a:ext cx="2930257" cy="21360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ữa tươi tiệt trùng Vinamilk 100% ít đường - Thùng 48 hộp 180m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818" r="24288" b="-507"/>
          <a:stretch/>
        </p:blipFill>
        <p:spPr bwMode="auto">
          <a:xfrm>
            <a:off x="6429101" y="3122995"/>
            <a:ext cx="1648678" cy="20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ới thiệu « Tạp Chí Ăn Uố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36" y="546220"/>
            <a:ext cx="3857793" cy="21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ự khác biệt trong việc sử dụng emoji giữa các quốc g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85" y="2482834"/>
            <a:ext cx="2102510" cy="21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62885" y="592428"/>
            <a:ext cx="9569003" cy="569246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20-track-20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99612" y="623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5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áp dinh dưỡng cho trẻ từ 1-11 tuổi tăng chiều cao, cân nặng | Hugg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0088"/>
            <a:ext cx="10747513" cy="567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10029" y="1399593"/>
            <a:ext cx="2888765" cy="553808"/>
          </a:xfrm>
          <a:solidFill>
            <a:schemeClr val="bg2">
              <a:lumMod val="20000"/>
              <a:lumOff val="80000"/>
            </a:schemeClr>
          </a:solidFill>
        </p:spPr>
        <p:txBody>
          <a:bodyPr vert="horz" lIns="81280" tIns="40640" rIns="81280" bIns="40640" rtlCol="0" anchor="ctr">
            <a:normAutofit/>
          </a:bodyPr>
          <a:lstStyle/>
          <a:p>
            <a:pPr algn="l" eaLnBrk="1" hangingPunct="1">
              <a:defRPr/>
            </a:pP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Vocabulary.</a:t>
            </a:r>
            <a:endParaRPr lang="en-US" altLang="en-US" sz="3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35070" y="628884"/>
            <a:ext cx="6909179" cy="739510"/>
          </a:xfrm>
          <a:prstGeom prst="rect">
            <a:avLst/>
          </a:prstGeom>
          <a:noFill/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300" b="0" i="0" u="none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sz="2844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844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13: Would you like some milk?</a:t>
            </a:r>
            <a:endParaRPr lang="en-US" sz="2844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89" b="1" i="1" dirty="0">
                <a:solidFill>
                  <a:srgbClr val="3891A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r>
              <a:rPr lang="en-US" sz="2489" b="1" dirty="0">
                <a:solidFill>
                  <a:srgbClr val="3891A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</a:t>
            </a:r>
            <a:r>
              <a:rPr lang="en-US" sz="2489" b="1" dirty="0" smtClean="0">
                <a:solidFill>
                  <a:srgbClr val="3891A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lang="en-US" sz="2489" b="1" dirty="0">
                <a:solidFill>
                  <a:srgbClr val="3891A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Part </a:t>
            </a:r>
            <a:r>
              <a:rPr lang="en-US" sz="2489" b="1" dirty="0" smtClean="0">
                <a:solidFill>
                  <a:srgbClr val="3891A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1,2 </a:t>
            </a:r>
            <a:r>
              <a:rPr lang="en-US" sz="2489" b="1" dirty="0">
                <a:solidFill>
                  <a:srgbClr val="3891A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/Page </a:t>
            </a:r>
            <a:r>
              <a:rPr lang="en-US" sz="2489" b="1" dirty="0" smtClean="0">
                <a:solidFill>
                  <a:srgbClr val="3891A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endParaRPr lang="en-US" sz="2489" b="1" dirty="0">
              <a:solidFill>
                <a:srgbClr val="3891A7">
                  <a:lumMod val="50000"/>
                </a:srgb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485195" y="191513"/>
            <a:ext cx="6251812" cy="5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064" tIns="43533" rIns="87064" bIns="43533">
            <a:spAutoFit/>
          </a:bodyPr>
          <a:lstStyle>
            <a:lvl1pPr defTabSz="10445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9313" indent="-327025" defTabSz="10445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6513" indent="-261938" defTabSz="104457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261938" defTabSz="10445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51088" indent="-260350" defTabSz="10445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8288" indent="-26035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65488" indent="-26035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22688" indent="-26035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79888" indent="-260350" defTabSz="1044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83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Monday </a:t>
            </a:r>
            <a:r>
              <a:rPr lang="en-US" altLang="en-US" sz="3083" i="1" dirty="0">
                <a:solidFill>
                  <a:srgbClr val="33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83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February 13</a:t>
            </a:r>
            <a:r>
              <a:rPr lang="en-US" altLang="en-US" sz="3083" i="1" baseline="30000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3083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083" i="1" dirty="0">
                <a:solidFill>
                  <a:srgbClr val="33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83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2023</a:t>
            </a:r>
            <a:endParaRPr lang="en-US" altLang="en-US" sz="3083" i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10029" y="1831972"/>
            <a:ext cx="6961808" cy="636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81280" tIns="40640" rIns="81280" bIns="406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333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-Food: beef, pork, chicken, fish </a:t>
            </a:r>
            <a:endParaRPr lang="en-US" altLang="en-US" sz="33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10029" y="2330082"/>
            <a:ext cx="6961808" cy="636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81280" tIns="40640" rIns="81280" bIns="406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333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-Drink: milk, orange juice, water </a:t>
            </a:r>
            <a:endParaRPr lang="en-US" altLang="en-US" sz="33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110029" y="2781256"/>
            <a:ext cx="4572000" cy="636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81280" tIns="40640" rIns="81280" bIns="406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Model sentence.</a:t>
            </a:r>
            <a:endParaRPr lang="en-US" altLang="en-US" sz="3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205563" y="5971908"/>
            <a:ext cx="4572000" cy="636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81280" tIns="40640" rIns="81280" bIns="406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333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Home work.</a:t>
            </a:r>
            <a:endParaRPr lang="en-US" altLang="en-US" sz="33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10029" y="3448778"/>
            <a:ext cx="6961808" cy="636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81280" tIns="40640" rIns="81280" bIns="406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What’s your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food/ drink?</a:t>
            </a:r>
          </a:p>
          <a:p>
            <a:pPr>
              <a:defRPr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It’s ________.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05563" y="4328066"/>
            <a:ext cx="6961808" cy="636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81280" tIns="40640" rIns="81280" bIns="406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What’s your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food?</a:t>
            </a:r>
          </a:p>
          <a:p>
            <a:pPr>
              <a:defRPr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It’s chicken.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05563" y="5207354"/>
            <a:ext cx="6961808" cy="6363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81280" tIns="40640" rIns="81280" bIns="406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What’s your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drink?</a:t>
            </a:r>
          </a:p>
          <a:p>
            <a:pPr>
              <a:defRPr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It’s orange juice.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892" name="Picture 4" descr="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1741"/>
            <a:ext cx="9144000" cy="610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WordArt 5"/>
          <p:cNvSpPr>
            <a:spLocks noChangeArrowheads="1" noChangeShapeType="1" noTextEdit="1"/>
          </p:cNvSpPr>
          <p:nvPr/>
        </p:nvSpPr>
        <p:spPr bwMode="auto">
          <a:xfrm rot="-188181">
            <a:off x="3048001" y="1870605"/>
            <a:ext cx="6705865" cy="2574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00">
                    <a:alpha val="9882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TMC-Ong Do"/>
              </a:rPr>
              <a:t>Best wishes to all of you. </a:t>
            </a:r>
          </a:p>
          <a:p>
            <a:pPr algn="ctr"/>
            <a:r>
              <a:rPr lang="en-US" sz="3200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00">
                    <a:alpha val="9882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TMC-Ong Do"/>
              </a:rPr>
              <a:t>Good bye. See you soon.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 rot="16200000">
            <a:off x="8466669" y="3835136"/>
            <a:ext cx="406135" cy="813594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89"/>
          </a:p>
        </p:txBody>
      </p:sp>
      <p:sp>
        <p:nvSpPr>
          <p:cNvPr id="50183" name="AutoShape 7">
            <a:hlinkClick r:id="" action="ppaction://noaction"/>
          </p:cNvPr>
          <p:cNvSpPr>
            <a:spLocks noChangeArrowheads="1"/>
          </p:cNvSpPr>
          <p:nvPr/>
        </p:nvSpPr>
        <p:spPr bwMode="auto">
          <a:xfrm rot="-5400000">
            <a:off x="2268803" y="3192198"/>
            <a:ext cx="874448" cy="940594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/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>
            <a:off x="3182938" y="1397002"/>
            <a:ext cx="474928" cy="457729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/>
          </a:p>
        </p:txBody>
      </p:sp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5012533" y="719668"/>
            <a:ext cx="1354667" cy="1066271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/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8670396" y="990866"/>
            <a:ext cx="879740" cy="67733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/>
          </a:p>
        </p:txBody>
      </p:sp>
      <p:sp>
        <p:nvSpPr>
          <p:cNvPr id="50187" name="AutoShape 11"/>
          <p:cNvSpPr>
            <a:spLocks noChangeArrowheads="1"/>
          </p:cNvSpPr>
          <p:nvPr/>
        </p:nvSpPr>
        <p:spPr bwMode="auto">
          <a:xfrm rot="-1373167">
            <a:off x="6705866" y="4377532"/>
            <a:ext cx="609864" cy="542396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089"/>
          </a:p>
        </p:txBody>
      </p:sp>
      <p:sp>
        <p:nvSpPr>
          <p:cNvPr id="50188" name="AutoShape 12"/>
          <p:cNvSpPr>
            <a:spLocks noChangeArrowheads="1"/>
          </p:cNvSpPr>
          <p:nvPr/>
        </p:nvSpPr>
        <p:spPr bwMode="auto">
          <a:xfrm rot="-1373167">
            <a:off x="3792803" y="4579939"/>
            <a:ext cx="609864" cy="543719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089"/>
          </a:p>
        </p:txBody>
      </p:sp>
      <p:sp>
        <p:nvSpPr>
          <p:cNvPr id="50189" name="AutoShape 13"/>
          <p:cNvSpPr>
            <a:spLocks noChangeArrowheads="1"/>
          </p:cNvSpPr>
          <p:nvPr/>
        </p:nvSpPr>
        <p:spPr bwMode="auto">
          <a:xfrm rot="-1373167">
            <a:off x="5622396" y="5528469"/>
            <a:ext cx="608542" cy="543718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089"/>
          </a:p>
        </p:txBody>
      </p:sp>
    </p:spTree>
    <p:extLst>
      <p:ext uri="{BB962C8B-B14F-4D97-AF65-F5344CB8AC3E}">
        <p14:creationId xmlns:p14="http://schemas.microsoft.com/office/powerpoint/2010/main" val="12639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3" presetClass="exit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man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5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501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6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70" decel="100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decel="100000"/>
                                        <p:tgtEl>
                                          <p:spTgt spid="501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7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70" decel="100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770" decel="100000"/>
                                        <p:tgtEl>
                                          <p:spTgt spid="501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2" grpId="0" animBg="1"/>
      <p:bldP spid="50183" grpId="0" animBg="1"/>
      <p:bldP spid="50184" grpId="0" animBg="1"/>
      <p:bldP spid="50185" grpId="0" animBg="1"/>
      <p:bldP spid="50185" grpId="1" animBg="1"/>
      <p:bldP spid="501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996726" y="2059756"/>
            <a:ext cx="2930257" cy="21360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048" y="1928747"/>
            <a:ext cx="2673450" cy="194685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95106" y="3303682"/>
            <a:ext cx="2841405" cy="2560028"/>
            <a:chOff x="1238250" y="1676146"/>
            <a:chExt cx="2348580" cy="18731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09" y="4070266"/>
            <a:ext cx="3075180" cy="2101147"/>
          </a:xfrm>
          <a:prstGeom prst="rect">
            <a:avLst/>
          </a:prstGeom>
        </p:spPr>
      </p:pic>
      <p:pic>
        <p:nvPicPr>
          <p:cNvPr id="11" name="Picture 2" descr="Uống nước cam thời điểm nào tốt nhất cho sức khỏe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t="4547"/>
          <a:stretch/>
        </p:blipFill>
        <p:spPr bwMode="auto">
          <a:xfrm>
            <a:off x="6704014" y="2059756"/>
            <a:ext cx="2475931" cy="19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ữa tươi tiệt trùng Vinamilk 100% ít đường - Thùng 48 hộp 180ml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818" r="24288" b="-507"/>
          <a:stretch/>
        </p:blipFill>
        <p:spPr bwMode="auto">
          <a:xfrm>
            <a:off x="7423790" y="4153192"/>
            <a:ext cx="1648678" cy="201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s.sachmem.vn/public/images/v2/TA4T2SHS/U13-L1-2-d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7" r="33930"/>
          <a:stretch/>
        </p:blipFill>
        <p:spPr bwMode="auto">
          <a:xfrm>
            <a:off x="9090253" y="3502187"/>
            <a:ext cx="1539294" cy="280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ới thiệu « Tạp Chí Ăn Uố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96" y="69489"/>
            <a:ext cx="2470511" cy="184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5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201213" y="546884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Monday, February 13</a:t>
            </a:r>
            <a:r>
              <a:rPr lang="en-US" altLang="en-US" i="1" baseline="300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i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2023</a:t>
            </a:r>
            <a:endParaRPr lang="en-US" altLang="en-US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904998" y="1131084"/>
            <a:ext cx="7315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Unit 13: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Would you like some milk?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         Lesson 1: Part 1,2/ Page 18</a:t>
            </a:r>
          </a:p>
        </p:txBody>
      </p:sp>
    </p:spTree>
    <p:extLst>
      <p:ext uri="{BB962C8B-B14F-4D97-AF65-F5344CB8AC3E}">
        <p14:creationId xmlns:p14="http://schemas.microsoft.com/office/powerpoint/2010/main" val="283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7327" y="2861338"/>
            <a:ext cx="4133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beef</a:t>
            </a:r>
          </a:p>
        </p:txBody>
      </p:sp>
      <p:pic>
        <p:nvPicPr>
          <p:cNvPr id="2050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1068038" y="1584251"/>
            <a:ext cx="6080645" cy="33851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299691" y="798813"/>
            <a:ext cx="2808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Vocabulary:</a:t>
            </a:r>
          </a:p>
        </p:txBody>
      </p:sp>
    </p:spTree>
    <p:extLst>
      <p:ext uri="{BB962C8B-B14F-4D97-AF65-F5344CB8AC3E}">
        <p14:creationId xmlns:p14="http://schemas.microsoft.com/office/powerpoint/2010/main" val="303751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17028" y="2449216"/>
            <a:ext cx="41338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66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ork</a:t>
            </a:r>
            <a:endParaRPr lang="en-US" sz="6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163" y="1620401"/>
            <a:ext cx="4324091" cy="3036289"/>
          </a:xfrm>
          <a:prstGeom prst="rect">
            <a:avLst/>
          </a:prstGeom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299691" y="798813"/>
            <a:ext cx="2808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Vocabulary:</a:t>
            </a:r>
          </a:p>
        </p:txBody>
      </p:sp>
    </p:spTree>
    <p:extLst>
      <p:ext uri="{BB962C8B-B14F-4D97-AF65-F5344CB8AC3E}">
        <p14:creationId xmlns:p14="http://schemas.microsoft.com/office/powerpoint/2010/main" val="62314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94641" y="3129256"/>
            <a:ext cx="41338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76877" y="1909054"/>
            <a:ext cx="5017764" cy="3566565"/>
            <a:chOff x="1010340" y="1073396"/>
            <a:chExt cx="5786492" cy="4112968"/>
          </a:xfrm>
        </p:grpSpPr>
        <p:pic>
          <p:nvPicPr>
            <p:cNvPr id="11" name="Picture 2" descr="https://s.sachmem.vn/public/images/v2/TA4T2SHS/U13-L1-2-a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4" t="6008"/>
            <a:stretch/>
          </p:blipFill>
          <p:spPr bwMode="auto">
            <a:xfrm>
              <a:off x="3237653" y="1073396"/>
              <a:ext cx="3559179" cy="198143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s.sachmem.vn/public/images/v2/TA4T2SHS/U13-L1-2-b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7"/>
            <a:stretch/>
          </p:blipFill>
          <p:spPr bwMode="auto">
            <a:xfrm>
              <a:off x="1010340" y="2841804"/>
              <a:ext cx="3944718" cy="234456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205774" y="1696012"/>
            <a:ext cx="2348580" cy="1873199"/>
            <a:chOff x="1238250" y="1676146"/>
            <a:chExt cx="2348580" cy="18731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362" y="1343802"/>
            <a:ext cx="6597256" cy="4401906"/>
          </a:xfrm>
          <a:prstGeom prst="rect">
            <a:avLst/>
          </a:prstGeom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205774" y="574913"/>
            <a:ext cx="2808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Vocabulary:</a:t>
            </a:r>
          </a:p>
        </p:txBody>
      </p:sp>
    </p:spTree>
    <p:extLst>
      <p:ext uri="{BB962C8B-B14F-4D97-AF65-F5344CB8AC3E}">
        <p14:creationId xmlns:p14="http://schemas.microsoft.com/office/powerpoint/2010/main" val="142197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8842" y="3254991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juice</a:t>
            </a:r>
            <a:endParaRPr lang="en-US" sz="48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ống nước cam thời điểm nào tốt nhất cho sức khỏe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9" t="1577" r="5275" b="1373"/>
          <a:stretch/>
        </p:blipFill>
        <p:spPr bwMode="auto">
          <a:xfrm>
            <a:off x="2060812" y="1528550"/>
            <a:ext cx="3261815" cy="345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205774" y="574913"/>
            <a:ext cx="2808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Vocabulary:</a:t>
            </a:r>
          </a:p>
        </p:txBody>
      </p:sp>
    </p:spTree>
    <p:extLst>
      <p:ext uri="{BB962C8B-B14F-4D97-AF65-F5344CB8AC3E}">
        <p14:creationId xmlns:p14="http://schemas.microsoft.com/office/powerpoint/2010/main" val="178474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467</Words>
  <Application>Microsoft Office PowerPoint</Application>
  <PresentationFormat>Widescreen</PresentationFormat>
  <Paragraphs>136</Paragraphs>
  <Slides>32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Century Gothic</vt:lpstr>
      <vt:lpstr>Tahoma</vt:lpstr>
      <vt:lpstr>Calibri Light</vt:lpstr>
      <vt:lpstr>Calibri</vt:lpstr>
      <vt:lpstr>Helvetica Neue</vt:lpstr>
      <vt:lpstr>Times New Roman</vt:lpstr>
      <vt:lpstr>.TMC-Ong Do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Vocabulary.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257</cp:revision>
  <dcterms:created xsi:type="dcterms:W3CDTF">2021-01-11T12:00:12Z</dcterms:created>
  <dcterms:modified xsi:type="dcterms:W3CDTF">2023-02-13T00:27:42Z</dcterms:modified>
</cp:coreProperties>
</file>