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258" r:id="rId3"/>
    <p:sldId id="259" r:id="rId4"/>
    <p:sldId id="11693" r:id="rId5"/>
    <p:sldId id="279" r:id="rId6"/>
    <p:sldId id="260" r:id="rId7"/>
    <p:sldId id="262" r:id="rId8"/>
    <p:sldId id="266" r:id="rId9"/>
    <p:sldId id="280" r:id="rId10"/>
    <p:sldId id="267" r:id="rId11"/>
    <p:sldId id="281" r:id="rId12"/>
    <p:sldId id="269" r:id="rId13"/>
    <p:sldId id="261" r:id="rId14"/>
    <p:sldId id="282"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840" y="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18/10/2023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18/10/2023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18/10/2023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18/10/2023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p:txBody>
          <a:bodyPr/>
          <a:lstStyle/>
          <a:p>
            <a:fld id="{853BCED6-A648-48CD-9FF6-3FFC0627EED8}" type="datetimeFigureOut">
              <a:rPr lang="en-US" smtClean="0"/>
              <a:t>18/10/2023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389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p:txBody>
          <a:bodyPr/>
          <a:lstStyle/>
          <a:p>
            <a:fld id="{853BCED6-A648-48CD-9FF6-3FFC0627EED8}" type="datetimeFigureOut">
              <a:rPr lang="en-US" smtClean="0"/>
              <a:t>18/10/2023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85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p:txBody>
          <a:bodyPr/>
          <a:lstStyle/>
          <a:p>
            <a:fld id="{853BCED6-A648-48CD-9FF6-3FFC0627EED8}" type="datetimeFigureOut">
              <a:rPr lang="en-US" smtClean="0"/>
              <a:t>18/10/2023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3729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p:txBody>
          <a:bodyPr/>
          <a:lstStyle/>
          <a:p>
            <a:fld id="{853BCED6-A648-48CD-9FF6-3FFC0627EED8}" type="datetimeFigureOut">
              <a:rPr lang="en-US" smtClean="0"/>
              <a:t>18/10/2023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47766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p:txBody>
          <a:bodyPr/>
          <a:lstStyle/>
          <a:p>
            <a:fld id="{853BCED6-A648-48CD-9FF6-3FFC0627EED8}" type="datetimeFigureOut">
              <a:rPr lang="en-US" smtClean="0"/>
              <a:t>18/10/2023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7772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p:txBody>
          <a:bodyPr/>
          <a:lstStyle/>
          <a:p>
            <a:fld id="{853BCED6-A648-48CD-9FF6-3FFC0627EED8}" type="datetimeFigureOut">
              <a:rPr lang="en-US" smtClean="0"/>
              <a:t>18/10/2023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2994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p:txBody>
          <a:bodyPr/>
          <a:lstStyle/>
          <a:p>
            <a:fld id="{853BCED6-A648-48CD-9FF6-3FFC0627EED8}" type="datetimeFigureOut">
              <a:rPr lang="en-US" smtClean="0"/>
              <a:t>18/10/2023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292627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p:txBody>
          <a:bodyPr/>
          <a:lstStyle/>
          <a:p>
            <a:fld id="{853BCED6-A648-48CD-9FF6-3FFC0627EED8}" type="datetimeFigureOut">
              <a:rPr lang="en-US" smtClean="0"/>
              <a:t>18/10/2023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5862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18/10/2023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p:txBody>
          <a:bodyPr/>
          <a:lstStyle/>
          <a:p>
            <a:fld id="{853BCED6-A648-48CD-9FF6-3FFC0627EED8}" type="datetimeFigureOut">
              <a:rPr lang="en-US" smtClean="0"/>
              <a:t>18/10/2023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141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p:txBody>
          <a:bodyPr/>
          <a:lstStyle/>
          <a:p>
            <a:fld id="{853BCED6-A648-48CD-9FF6-3FFC0627EED8}" type="datetimeFigureOut">
              <a:rPr lang="en-US" smtClean="0"/>
              <a:t>18/10/2023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45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p:txBody>
          <a:bodyPr/>
          <a:lstStyle/>
          <a:p>
            <a:fld id="{853BCED6-A648-48CD-9FF6-3FFC0627EED8}" type="datetimeFigureOut">
              <a:rPr lang="en-US" smtClean="0"/>
              <a:t>18/10/2023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55374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18/10/2023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18/10/2023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18/10/2023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18/10/2023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18/10/2023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18/10/2023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18/10/2023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866DD5BF-B34F-FC97-276C-1088D2DD9F0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05000" y="495300"/>
            <a:ext cx="1619250" cy="1619250"/>
          </a:xfrm>
          <a:prstGeom prst="rect">
            <a:avLst/>
          </a:prstGeom>
        </p:spPr>
      </p:pic>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03400-3F08-E73B-044B-2DB9B275B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E9BDD-2AAF-8BBC-4214-D4146F95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A5EB3-0B0A-267D-BB53-5DE1A9A29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BCED6-A648-48CD-9FF6-3FFC0627EED8}" type="datetimeFigureOut">
              <a:rPr lang="en-US" smtClean="0"/>
              <a:t>18/10/2023</a:t>
            </a:fld>
            <a:endParaRPr lang="en-US"/>
          </a:p>
        </p:txBody>
      </p:sp>
      <p:sp>
        <p:nvSpPr>
          <p:cNvPr id="5" name="Footer Placeholder 4">
            <a:extLst>
              <a:ext uri="{FF2B5EF4-FFF2-40B4-BE49-F238E27FC236}">
                <a16:creationId xmlns:a16="http://schemas.microsoft.com/office/drawing/2014/main" id="{210DBDAC-91EA-332D-2FBA-2D7AF9A58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0E7BCE-5E1F-A568-540D-405EE038F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779-10A1-4063-B20D-02AA47675299}" type="slidenum">
              <a:rPr lang="en-US" smtClean="0"/>
              <a:t>‹#›</a:t>
            </a:fld>
            <a:endParaRPr lang="en-US"/>
          </a:p>
        </p:txBody>
      </p:sp>
    </p:spTree>
    <p:extLst>
      <p:ext uri="{BB962C8B-B14F-4D97-AF65-F5344CB8AC3E}">
        <p14:creationId xmlns:p14="http://schemas.microsoft.com/office/powerpoint/2010/main" val="786158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2.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5.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2.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7D19A983-6B83-0135-8F4B-00F69F81CDF8}"/>
              </a:ext>
            </a:extLst>
          </p:cNvPr>
          <p:cNvPicPr>
            <a:picLocks noChangeAspect="1"/>
          </p:cNvPicPr>
          <p:nvPr/>
        </p:nvPicPr>
        <p:blipFill>
          <a:blip r:embed="rId5"/>
          <a:stretch>
            <a:fillRect/>
          </a:stretch>
        </p:blipFill>
        <p:spPr>
          <a:xfrm>
            <a:off x="598263" y="1641976"/>
            <a:ext cx="6633023" cy="3078747"/>
          </a:xfrm>
          <a:prstGeom prst="rect">
            <a:avLst/>
          </a:prstGeom>
        </p:spPr>
      </p:pic>
    </p:spTree>
    <p:extLst>
      <p:ext uri="{BB962C8B-B14F-4D97-AF65-F5344CB8AC3E}">
        <p14:creationId xmlns:p14="http://schemas.microsoft.com/office/powerpoint/2010/main" val="2142090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Góp</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và</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chỉnh</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sửa</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72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18">
            <a:extLst>
              <a:ext uri="{FF2B5EF4-FFF2-40B4-BE49-F238E27FC236}">
                <a16:creationId xmlns:a16="http://schemas.microsoft.com/office/drawing/2014/main"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id="{0CD09BD1-F038-8139-28FC-DB7A467FE779}"/>
              </a:ext>
            </a:extLst>
          </p:cNvPr>
          <p:cNvSpPr txBox="1"/>
          <p:nvPr/>
        </p:nvSpPr>
        <p:spPr>
          <a:xfrm>
            <a:off x="666181" y="832439"/>
            <a:ext cx="3143819"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rõ</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4E48FA0-E538-39D2-A730-D2A9E08E580F}"/>
              </a:ext>
            </a:extLst>
          </p:cNvPr>
          <p:cNvSpPr txBox="1"/>
          <p:nvPr/>
        </p:nvSpPr>
        <p:spPr>
          <a:xfrm>
            <a:off x="852744" y="3891613"/>
            <a:ext cx="4090731"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trong 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graphical user interface&#10;&#10;Description automatically generated">
            <a:extLst>
              <a:ext uri="{FF2B5EF4-FFF2-40B4-BE49-F238E27FC236}">
                <a16:creationId xmlns:a16="http://schemas.microsoft.com/office/drawing/2014/main" id="{79722A78-CE70-8886-5B7A-B1447EA02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5" name="Group 4">
            <a:extLst>
              <a:ext uri="{FF2B5EF4-FFF2-40B4-BE49-F238E27FC236}">
                <a16:creationId xmlns:a16="http://schemas.microsoft.com/office/drawing/2014/main" id="{F04A91D0-09DF-2F38-0E23-085ECB963D53}"/>
              </a:ext>
            </a:extLst>
          </p:cNvPr>
          <p:cNvGrpSpPr/>
          <p:nvPr/>
        </p:nvGrpSpPr>
        <p:grpSpPr>
          <a:xfrm>
            <a:off x="1184280" y="2723624"/>
            <a:ext cx="9084610" cy="2215265"/>
            <a:chOff x="2132467" y="2501311"/>
            <a:chExt cx="3850754" cy="2215266"/>
          </a:xfrm>
        </p:grpSpPr>
        <p:grpSp>
          <p:nvGrpSpPr>
            <p:cNvPr id="6" name="Group 5">
              <a:extLst>
                <a:ext uri="{FF2B5EF4-FFF2-40B4-BE49-F238E27FC236}">
                  <a16:creationId xmlns:a16="http://schemas.microsoft.com/office/drawing/2014/main" id="{E75BD4FB-EB2C-FC2D-03F4-08CC13D25165}"/>
                </a:ext>
              </a:extLst>
            </p:cNvPr>
            <p:cNvGrpSpPr/>
            <p:nvPr/>
          </p:nvGrpSpPr>
          <p:grpSpPr>
            <a:xfrm>
              <a:off x="2132467" y="2501311"/>
              <a:ext cx="3726918" cy="1700807"/>
              <a:chOff x="277034" y="1489257"/>
              <a:chExt cx="3726918" cy="1700807"/>
            </a:xfrm>
          </p:grpSpPr>
          <p:sp>
            <p:nvSpPr>
              <p:cNvPr id="8" name="Rectangle: Rounded Corners 7">
                <a:extLst>
                  <a:ext uri="{FF2B5EF4-FFF2-40B4-BE49-F238E27FC236}">
                    <a16:creationId xmlns:a16="http://schemas.microsoft.com/office/drawing/2014/main" id="{DBC30E82-8526-6ECE-9DD6-0CC8D901410C}"/>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9" name="Picture 8">
                <a:extLst>
                  <a:ext uri="{FF2B5EF4-FFF2-40B4-BE49-F238E27FC236}">
                    <a16:creationId xmlns:a16="http://schemas.microsoft.com/office/drawing/2014/main" id="{C441EDC5-01B3-1FAD-83BD-EB936582B2DC}"/>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7" name="TextBox 34">
              <a:extLst>
                <a:ext uri="{FF2B5EF4-FFF2-40B4-BE49-F238E27FC236}">
                  <a16:creationId xmlns:a16="http://schemas.microsoft.com/office/drawing/2014/main" id="{6BA73C3B-840D-C26C-CBA3-E68393927F0C}"/>
                </a:ext>
              </a:extLst>
            </p:cNvPr>
            <p:cNvSpPr txBox="1"/>
            <p:nvPr/>
          </p:nvSpPr>
          <p:spPr>
            <a:xfrm>
              <a:off x="2494060" y="3146916"/>
              <a:ext cx="3489161" cy="156966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vi-VN" sz="3200" dirty="0" smtClean="0">
                  <a:solidFill>
                    <a:srgbClr val="17253A"/>
                  </a:solidFill>
                  <a:latin typeface="Calibri" panose="020F0502020204030204" pitchFamily="34" charset="0"/>
                  <a:cs typeface="Calibri" panose="020F0502020204030204" pitchFamily="34" charset="0"/>
                  <a:sym typeface="Arial"/>
                </a:rPr>
                <a:t>Các em xem lại bài làm của mình.</a:t>
              </a:r>
              <a:endParaRPr lang="en-US" sz="3200" dirty="0">
                <a:solidFill>
                  <a:srgbClr val="17253A"/>
                </a:solidFill>
                <a:latin typeface="Calibri" panose="020F0502020204030204" pitchFamily="34" charset="0"/>
                <a:cs typeface="Calibri" panose="020F0502020204030204" pitchFamily="34" charset="0"/>
                <a:sym typeface="Arial"/>
              </a:endParaRPr>
            </a:p>
          </p:txBody>
        </p:sp>
      </p:grpSp>
      <p:grpSp>
        <p:nvGrpSpPr>
          <p:cNvPr id="10" name="Group 9">
            <a:extLst>
              <a:ext uri="{FF2B5EF4-FFF2-40B4-BE49-F238E27FC236}">
                <a16:creationId xmlns:a16="http://schemas.microsoft.com/office/drawing/2014/main" id="{C6CD0B3B-93AF-862D-6EAE-39AD78D95F19}"/>
              </a:ext>
            </a:extLst>
          </p:cNvPr>
          <p:cNvGrpSpPr/>
          <p:nvPr/>
        </p:nvGrpSpPr>
        <p:grpSpPr>
          <a:xfrm>
            <a:off x="1161089" y="4457606"/>
            <a:ext cx="8510812" cy="2215265"/>
            <a:chOff x="2132467" y="2501311"/>
            <a:chExt cx="3850754" cy="2215266"/>
          </a:xfrm>
        </p:grpSpPr>
        <p:grpSp>
          <p:nvGrpSpPr>
            <p:cNvPr id="11" name="Group 10">
              <a:extLst>
                <a:ext uri="{FF2B5EF4-FFF2-40B4-BE49-F238E27FC236}">
                  <a16:creationId xmlns:a16="http://schemas.microsoft.com/office/drawing/2014/main" id="{D8EE078D-C83D-57F3-0D32-EE19C134D415}"/>
                </a:ext>
              </a:extLst>
            </p:cNvPr>
            <p:cNvGrpSpPr/>
            <p:nvPr/>
          </p:nvGrpSpPr>
          <p:grpSpPr>
            <a:xfrm>
              <a:off x="2132467" y="2501311"/>
              <a:ext cx="3726918" cy="1700807"/>
              <a:chOff x="277034" y="1489257"/>
              <a:chExt cx="3726918" cy="1700807"/>
            </a:xfrm>
          </p:grpSpPr>
          <p:sp>
            <p:nvSpPr>
              <p:cNvPr id="13" name="Rectangle: Rounded Corners 12">
                <a:extLst>
                  <a:ext uri="{FF2B5EF4-FFF2-40B4-BE49-F238E27FC236}">
                    <a16:creationId xmlns:a16="http://schemas.microsoft.com/office/drawing/2014/main" id="{06F886BB-4368-61B4-64B3-C13C70B19915}"/>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4" name="Picture 13">
                <a:extLst>
                  <a:ext uri="{FF2B5EF4-FFF2-40B4-BE49-F238E27FC236}">
                    <a16:creationId xmlns:a16="http://schemas.microsoft.com/office/drawing/2014/main" id="{C990ECFB-A356-1B70-5D17-57B21DCA919B}"/>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2" name="TextBox 34">
              <a:extLst>
                <a:ext uri="{FF2B5EF4-FFF2-40B4-BE49-F238E27FC236}">
                  <a16:creationId xmlns:a16="http://schemas.microsoft.com/office/drawing/2014/main" id="{EFBE8A28-D5B1-C222-B8FB-8EA38E579FCD}"/>
                </a:ext>
              </a:extLst>
            </p:cNvPr>
            <p:cNvSpPr txBox="1"/>
            <p:nvPr/>
          </p:nvSpPr>
          <p:spPr>
            <a:xfrm>
              <a:off x="2494060" y="3146916"/>
              <a:ext cx="3489161" cy="156966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vi-VN" sz="3200" dirty="0" smtClean="0">
                  <a:solidFill>
                    <a:srgbClr val="17253A"/>
                  </a:solidFill>
                  <a:latin typeface="Calibri" panose="020F0502020204030204" pitchFamily="34" charset="0"/>
                  <a:cs typeface="Calibri" panose="020F0502020204030204" pitchFamily="34" charset="0"/>
                  <a:sym typeface="Arial"/>
                </a:rPr>
                <a:t>Chuẩn bị cho tiết học sau.</a:t>
              </a:r>
              <a:endParaRPr lang="en-US" sz="3200" dirty="0">
                <a:solidFill>
                  <a:srgbClr val="17253A"/>
                </a:solidFill>
                <a:latin typeface="Calibri" panose="020F0502020204030204" pitchFamily="34" charset="0"/>
                <a:cs typeface="Calibri" panose="020F0502020204030204" pitchFamily="34" charset="0"/>
                <a:sym typeface="Arial"/>
              </a:endParaRPr>
            </a:p>
          </p:txBody>
        </p:sp>
      </p:grpSp>
      <p:pic>
        <p:nvPicPr>
          <p:cNvPr id="25" name="Picture 24">
            <a:extLst>
              <a:ext uri="{FF2B5EF4-FFF2-40B4-BE49-F238E27FC236}">
                <a16:creationId xmlns:a16="http://schemas.microsoft.com/office/drawing/2014/main" id="{544CB7C6-F464-5192-232D-E1D9C4F273F9}"/>
              </a:ext>
            </a:extLst>
          </p:cNvPr>
          <p:cNvPicPr>
            <a:picLocks noChangeAspect="1"/>
          </p:cNvPicPr>
          <p:nvPr/>
        </p:nvPicPr>
        <p:blipFill>
          <a:blip r:embed="rId4"/>
          <a:stretch>
            <a:fillRect/>
          </a:stretch>
        </p:blipFill>
        <p:spPr>
          <a:xfrm>
            <a:off x="2995406" y="568762"/>
            <a:ext cx="6498899" cy="1828959"/>
          </a:xfrm>
          <a:prstGeom prst="rect">
            <a:avLst/>
          </a:prstGeom>
        </p:spPr>
      </p:pic>
    </p:spTree>
    <p:extLst>
      <p:ext uri="{BB962C8B-B14F-4D97-AF65-F5344CB8AC3E}">
        <p14:creationId xmlns:p14="http://schemas.microsoft.com/office/powerpoint/2010/main" val="3943740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C19ABB-78EB-CEC6-2824-3FBAFA7BA8C3}"/>
              </a:ext>
            </a:extLst>
          </p:cNvPr>
          <p:cNvSpPr/>
          <p:nvPr/>
        </p:nvSpPr>
        <p:spPr>
          <a:xfrm>
            <a:off x="614516" y="314633"/>
            <a:ext cx="10962967" cy="790267"/>
          </a:xfrm>
          <a:custGeom>
            <a:avLst/>
            <a:gdLst>
              <a:gd name="connsiteX0" fmla="*/ 0 w 10962967"/>
              <a:gd name="connsiteY0" fmla="*/ 131714 h 790267"/>
              <a:gd name="connsiteX1" fmla="*/ 131714 w 10962967"/>
              <a:gd name="connsiteY1" fmla="*/ 0 h 790267"/>
              <a:gd name="connsiteX2" fmla="*/ 10831253 w 10962967"/>
              <a:gd name="connsiteY2" fmla="*/ 0 h 790267"/>
              <a:gd name="connsiteX3" fmla="*/ 10962967 w 10962967"/>
              <a:gd name="connsiteY3" fmla="*/ 131714 h 790267"/>
              <a:gd name="connsiteX4" fmla="*/ 10962967 w 10962967"/>
              <a:gd name="connsiteY4" fmla="*/ 658553 h 790267"/>
              <a:gd name="connsiteX5" fmla="*/ 10831253 w 10962967"/>
              <a:gd name="connsiteY5" fmla="*/ 790267 h 790267"/>
              <a:gd name="connsiteX6" fmla="*/ 131714 w 10962967"/>
              <a:gd name="connsiteY6" fmla="*/ 790267 h 790267"/>
              <a:gd name="connsiteX7" fmla="*/ 0 w 10962967"/>
              <a:gd name="connsiteY7" fmla="*/ 658553 h 790267"/>
              <a:gd name="connsiteX8" fmla="*/ 0 w 10962967"/>
              <a:gd name="connsiteY8" fmla="*/ 131714 h 79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2967" h="790267" fill="none" extrusionOk="0">
                <a:moveTo>
                  <a:pt x="0" y="131714"/>
                </a:moveTo>
                <a:cubicBezTo>
                  <a:pt x="300" y="67081"/>
                  <a:pt x="62128" y="5301"/>
                  <a:pt x="131714" y="0"/>
                </a:cubicBezTo>
                <a:cubicBezTo>
                  <a:pt x="4752187" y="72427"/>
                  <a:pt x="8508773" y="61419"/>
                  <a:pt x="10831253" y="0"/>
                </a:cubicBezTo>
                <a:cubicBezTo>
                  <a:pt x="10902457" y="-10602"/>
                  <a:pt x="10953697" y="56166"/>
                  <a:pt x="10962967" y="131714"/>
                </a:cubicBezTo>
                <a:cubicBezTo>
                  <a:pt x="10967678" y="304339"/>
                  <a:pt x="10974211" y="602245"/>
                  <a:pt x="10962967" y="658553"/>
                </a:cubicBezTo>
                <a:cubicBezTo>
                  <a:pt x="10965516" y="718363"/>
                  <a:pt x="10902861" y="788994"/>
                  <a:pt x="10831253" y="790267"/>
                </a:cubicBezTo>
                <a:cubicBezTo>
                  <a:pt x="6188717" y="820094"/>
                  <a:pt x="4807435" y="710961"/>
                  <a:pt x="131714" y="790267"/>
                </a:cubicBezTo>
                <a:cubicBezTo>
                  <a:pt x="68254" y="789217"/>
                  <a:pt x="-11849" y="733640"/>
                  <a:pt x="0" y="658553"/>
                </a:cubicBezTo>
                <a:cubicBezTo>
                  <a:pt x="31375" y="434826"/>
                  <a:pt x="43747" y="186830"/>
                  <a:pt x="0" y="131714"/>
                </a:cubicBezTo>
                <a:close/>
              </a:path>
              <a:path w="10962967" h="790267" stroke="0" extrusionOk="0">
                <a:moveTo>
                  <a:pt x="0" y="131714"/>
                </a:moveTo>
                <a:cubicBezTo>
                  <a:pt x="6218" y="60665"/>
                  <a:pt x="62348" y="7038"/>
                  <a:pt x="131714" y="0"/>
                </a:cubicBezTo>
                <a:cubicBezTo>
                  <a:pt x="2694850" y="123000"/>
                  <a:pt x="8805051" y="-96860"/>
                  <a:pt x="10831253" y="0"/>
                </a:cubicBezTo>
                <a:cubicBezTo>
                  <a:pt x="10895847" y="-6211"/>
                  <a:pt x="10966021" y="52813"/>
                  <a:pt x="10962967" y="131714"/>
                </a:cubicBezTo>
                <a:cubicBezTo>
                  <a:pt x="10959472" y="206929"/>
                  <a:pt x="10961415" y="534964"/>
                  <a:pt x="10962967" y="658553"/>
                </a:cubicBezTo>
                <a:cubicBezTo>
                  <a:pt x="10962030" y="731637"/>
                  <a:pt x="10899751" y="789572"/>
                  <a:pt x="10831253" y="790267"/>
                </a:cubicBezTo>
                <a:cubicBezTo>
                  <a:pt x="7292353" y="629560"/>
                  <a:pt x="4642030" y="829934"/>
                  <a:pt x="131714" y="790267"/>
                </a:cubicBezTo>
                <a:cubicBezTo>
                  <a:pt x="49761" y="788407"/>
                  <a:pt x="-2438" y="730193"/>
                  <a:pt x="0" y="658553"/>
                </a:cubicBezTo>
                <a:cubicBezTo>
                  <a:pt x="-16914" y="570975"/>
                  <a:pt x="-28290" y="199278"/>
                  <a:pt x="0" y="131714"/>
                </a:cubicBezTo>
                <a:close/>
              </a:path>
            </a:pathLst>
          </a:custGeom>
          <a:solidFill>
            <a:schemeClr val="bg1"/>
          </a:solidFill>
          <a:ln w="57150">
            <a:solidFill>
              <a:srgbClr val="FFC000"/>
            </a:solidFill>
            <a:prstDash val="sysDash"/>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xem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cổ</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tích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bé</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quàng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đỏ</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15">
            <a:extLst>
              <a:ext uri="{FF2B5EF4-FFF2-40B4-BE49-F238E27FC236}">
                <a16:creationId xmlns:a16="http://schemas.microsoft.com/office/drawing/2014/main" id="{89705A68-9EE9-281A-184B-BB6914018FD3}"/>
              </a:ext>
            </a:extLst>
          </p:cNvPr>
          <p:cNvPicPr>
            <a:picLocks noChangeAspect="1"/>
          </p:cNvPicPr>
          <p:nvPr/>
        </p:nvPicPr>
        <p:blipFill>
          <a:blip r:embed="rId4"/>
          <a:srcRect/>
          <a:stretch>
            <a:fillRect/>
          </a:stretch>
        </p:blipFill>
        <p:spPr>
          <a:xfrm>
            <a:off x="223721" y="56535"/>
            <a:ext cx="781590" cy="765958"/>
          </a:xfrm>
          <a:prstGeom prst="rect">
            <a:avLst/>
          </a:prstGeom>
        </p:spPr>
      </p:pic>
      <p:pic>
        <p:nvPicPr>
          <p:cNvPr id="9" name="Picture 8">
            <a:extLst>
              <a:ext uri="{FF2B5EF4-FFF2-40B4-BE49-F238E27FC236}">
                <a16:creationId xmlns:a16="http://schemas.microsoft.com/office/drawing/2014/main" id="{B685FA96-4021-A511-750C-C3C2402E42A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6916993" y="2556387"/>
            <a:ext cx="5914718" cy="4731774"/>
          </a:xfrm>
          <a:prstGeom prst="rect">
            <a:avLst/>
          </a:prstGeom>
        </p:spPr>
      </p:pic>
      <p:pic>
        <p:nvPicPr>
          <p:cNvPr id="4" name="Cô bé quàng khăn đỏ">
            <a:hlinkClick r:id="" action="ppaction://media"/>
            <a:extLst>
              <a:ext uri="{FF2B5EF4-FFF2-40B4-BE49-F238E27FC236}">
                <a16:creationId xmlns:a16="http://schemas.microsoft.com/office/drawing/2014/main" id="{084253AF-CD0C-6C70-F625-A2F85EAF06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7692" y="1790700"/>
            <a:ext cx="8602133" cy="4838700"/>
          </a:xfrm>
          <a:prstGeom prst="rect">
            <a:avLst/>
          </a:prstGeom>
        </p:spPr>
      </p:pic>
    </p:spTree>
    <p:extLst>
      <p:ext uri="{BB962C8B-B14F-4D97-AF65-F5344CB8AC3E}">
        <p14:creationId xmlns:p14="http://schemas.microsoft.com/office/powerpoint/2010/main" val="338537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7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u="sng" dirty="0" smtClean="0">
                <a:solidFill>
                  <a:schemeClr val="tx1"/>
                </a:solidFill>
                <a:latin typeface="+mj-lt"/>
              </a:rPr>
              <a:t>Tiếng Việt</a:t>
            </a:r>
            <a:r>
              <a:rPr lang="vi-VN" sz="4000" dirty="0" smtClean="0">
                <a:solidFill>
                  <a:schemeClr val="tx1"/>
                </a:solidFill>
                <a:latin typeface="+mj-lt"/>
              </a:rPr>
              <a:t>:   Chân trời cuối phố ( Tiết 3) </a:t>
            </a:r>
          </a:p>
          <a:p>
            <a:pPr algn="ctr"/>
            <a:r>
              <a:rPr lang="vi-VN" sz="4000" dirty="0" smtClean="0">
                <a:solidFill>
                  <a:schemeClr val="tx1"/>
                </a:solidFill>
                <a:latin typeface="+mj-lt"/>
              </a:rPr>
              <a:t>                  Xem sách trang 61</a:t>
            </a:r>
          </a:p>
          <a:p>
            <a:pPr algn="ctr"/>
            <a:endParaRPr lang="vi-VN" sz="4000" dirty="0">
              <a:solidFill>
                <a:schemeClr val="tx1"/>
              </a:solidFill>
              <a:latin typeface="+mj-lt"/>
            </a:endParaRPr>
          </a:p>
          <a:p>
            <a:pPr algn="ctr"/>
            <a:endParaRPr lang="vi-VN" sz="4000" dirty="0" smtClean="0">
              <a:solidFill>
                <a:schemeClr val="tx1"/>
              </a:solidFill>
              <a:latin typeface="+mj-lt"/>
            </a:endParaRPr>
          </a:p>
          <a:p>
            <a:pPr algn="ctr"/>
            <a:endParaRPr lang="vi-VN" sz="4000" dirty="0">
              <a:solidFill>
                <a:schemeClr val="tx1"/>
              </a:solidFill>
              <a:latin typeface="+mj-lt"/>
            </a:endParaRPr>
          </a:p>
          <a:p>
            <a:pPr algn="ctr"/>
            <a:endParaRPr lang="vi-VN" sz="4000" dirty="0" smtClean="0">
              <a:solidFill>
                <a:schemeClr val="tx1"/>
              </a:solidFill>
              <a:latin typeface="+mj-lt"/>
            </a:endParaRPr>
          </a:p>
          <a:p>
            <a:pPr algn="ctr"/>
            <a:endParaRPr lang="vi-VN" sz="4000" dirty="0">
              <a:solidFill>
                <a:schemeClr val="tx1"/>
              </a:solidFill>
              <a:latin typeface="+mj-lt"/>
            </a:endParaRPr>
          </a:p>
          <a:p>
            <a:pPr algn="ctr"/>
            <a:endParaRPr lang="vi-VN" sz="4000" dirty="0" smtClean="0">
              <a:solidFill>
                <a:schemeClr val="tx1"/>
              </a:solidFill>
              <a:latin typeface="+mj-lt"/>
            </a:endParaRPr>
          </a:p>
          <a:p>
            <a:pPr algn="ctr"/>
            <a:endParaRPr lang="en-US" sz="4000" dirty="0">
              <a:solidFill>
                <a:schemeClr val="tx1"/>
              </a:solidFill>
              <a:latin typeface="+mj-lt"/>
            </a:endParaRPr>
          </a:p>
        </p:txBody>
      </p:sp>
      <p:sp>
        <p:nvSpPr>
          <p:cNvPr id="5" name="Rectangle 4"/>
          <p:cNvSpPr/>
          <p:nvPr/>
        </p:nvSpPr>
        <p:spPr>
          <a:xfrm>
            <a:off x="78658" y="2826340"/>
            <a:ext cx="7433187" cy="1686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solidFill>
                  <a:schemeClr val="tx1"/>
                </a:solidFill>
                <a:latin typeface="+mj-lt"/>
              </a:rPr>
              <a:t>* Yêu cần cần đạt của tiết học:</a:t>
            </a:r>
          </a:p>
          <a:p>
            <a:r>
              <a:rPr lang="en-US" sz="2800" dirty="0" err="1" smtClean="0">
                <a:solidFill>
                  <a:schemeClr val="tx1"/>
                </a:solidFill>
                <a:latin typeface="Times New Roman" panose="02020603050405020304" pitchFamily="18" charset="0"/>
                <a:cs typeface="Times New Roman" panose="02020603050405020304" pitchFamily="18" charset="0"/>
              </a:rPr>
              <a:t>Biết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dàn</a:t>
            </a:r>
            <a:r>
              <a:rPr lang="en-US" sz="2800" dirty="0">
                <a:solidFill>
                  <a:schemeClr val="tx1"/>
                </a:solidFill>
                <a:latin typeface="Times New Roman" panose="02020603050405020304" pitchFamily="18" charset="0"/>
                <a:cs typeface="Times New Roman" panose="02020603050405020304" pitchFamily="18" charset="0"/>
              </a:rPr>
              <a:t> ý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chuyện</a:t>
            </a:r>
            <a:r>
              <a:rPr lang="en-US" sz="2800" dirty="0">
                <a:solidFill>
                  <a:schemeClr val="tx1"/>
                </a:solidFill>
                <a:latin typeface="Times New Roman" panose="02020603050405020304" pitchFamily="18" charset="0"/>
                <a:cs typeface="Times New Roman" panose="02020603050405020304" pitchFamily="18" charset="0"/>
              </a:rPr>
              <a:t>.</a:t>
            </a:r>
          </a:p>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643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1552575" y="576782"/>
            <a:ext cx="9868515" cy="2554545"/>
          </a:xfrm>
          <a:prstGeom prst="rect">
            <a:avLst/>
          </a:prstGeom>
          <a:noFill/>
        </p:spPr>
        <p:txBody>
          <a:bodyPr wrap="square">
            <a:spAutoFit/>
          </a:bodyPr>
          <a:lstStyle/>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Chọn </a:t>
            </a:r>
            <a:r>
              <a:rPr lang="vi-VN" sz="3200" b="1" i="1" dirty="0">
                <a:solidFill>
                  <a:srgbClr val="0070C0"/>
                </a:solidFill>
                <a:latin typeface="Calibri" panose="020F0502020204030204" pitchFamily="34" charset="0"/>
                <a:ea typeface="Calibri" panose="020F0502020204030204" pitchFamily="34" charset="0"/>
                <a:cs typeface="Calibri" panose="020F0502020204030204" pitchFamily="34" charset="0"/>
              </a:rPr>
              <a:t>một trong những để dưới đây:</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1: Kể lại một câu chuyện cổ tích mà em yêu thích.</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2: Kể lại một câu chuyện mà em đã đọc trong sách giáo khoa Tiếng Việt.</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3: Kể lại một câu chuyện có nhân vật chính là trẻ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1A0770B4-8916-A200-9DB4-8E77C850E5E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Chuẩn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3" name="Picture 2">
            <a:extLst>
              <a:ext uri="{FF2B5EF4-FFF2-40B4-BE49-F238E27FC236}">
                <a16:creationId xmlns:a16="http://schemas.microsoft.com/office/drawing/2014/main"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Tree>
    <p:extLst>
      <p:ext uri="{BB962C8B-B14F-4D97-AF65-F5344CB8AC3E}">
        <p14:creationId xmlns:p14="http://schemas.microsoft.com/office/powerpoint/2010/main" val="467785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3963E0-5AFC-614F-8088-4F16668D121A}"/>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id="{8E9611FF-559D-9322-D2AC-E297A66F634D}"/>
              </a:ext>
            </a:extLst>
          </p:cNvPr>
          <p:cNvSpPr/>
          <p:nvPr/>
        </p:nvSpPr>
        <p:spPr>
          <a:xfrm>
            <a:off x="828675" y="1638300"/>
            <a:ext cx="9315450"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4472C4">
                    <a:lumMod val="50000"/>
                  </a:srgbClr>
                </a:solidFill>
                <a:latin typeface="Calibri" panose="020F0502020204030204"/>
              </a:rPr>
              <a:t>Em muốn kể lại câu chuyện nào? Em 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id="{74036BC7-4AA4-91AD-C00C-88D8DB5079C4}"/>
              </a:ext>
            </a:extLst>
          </p:cNvPr>
          <p:cNvPicPr>
            <a:picLocks noChangeAspect="1"/>
          </p:cNvPicPr>
          <p:nvPr/>
        </p:nvPicPr>
        <p:blipFill>
          <a:blip r:embed="rId3"/>
          <a:stretch>
            <a:fillRect/>
          </a:stretch>
        </p:blipFill>
        <p:spPr>
          <a:xfrm>
            <a:off x="7739740" y="2276475"/>
            <a:ext cx="5056761" cy="4903698"/>
          </a:xfrm>
          <a:prstGeom prst="rect">
            <a:avLst/>
          </a:prstGeom>
        </p:spPr>
      </p:pic>
      <p:graphicFrame>
        <p:nvGraphicFramePr>
          <p:cNvPr id="9" name="Table 9">
            <a:extLst>
              <a:ext uri="{FF2B5EF4-FFF2-40B4-BE49-F238E27FC236}">
                <a16:creationId xmlns:a16="http://schemas.microsoft.com/office/drawing/2014/main" id="{32DD6FA7-50A0-225B-763B-6B4317E37798}"/>
              </a:ext>
            </a:extLst>
          </p:cNvPr>
          <p:cNvGraphicFramePr>
            <a:graphicFrameLocks noGrp="1"/>
          </p:cNvGraphicFramePr>
          <p:nvPr>
            <p:extLst>
              <p:ext uri="{D42A27DB-BD31-4B8C-83A1-F6EECF244321}">
                <p14:modId xmlns:p14="http://schemas.microsoft.com/office/powerpoint/2010/main" val="3447057367"/>
              </p:ext>
            </p:extLst>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val="652031292"/>
                    </a:ext>
                  </a:extLst>
                </a:gridCol>
                <a:gridCol w="7020746">
                  <a:extLst>
                    <a:ext uri="{9D8B030D-6E8A-4147-A177-3AD203B41FA5}">
                      <a16:colId xmlns:a16="http://schemas.microsoft.com/office/drawing/2014/main"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03917472"/>
                  </a:ext>
                </a:extLst>
              </a:tr>
            </a:tbl>
          </a:graphicData>
        </a:graphic>
      </p:graphicFrame>
      <p:sp>
        <p:nvSpPr>
          <p:cNvPr id="10" name="TextBox 9">
            <a:extLst>
              <a:ext uri="{FF2B5EF4-FFF2-40B4-BE49-F238E27FC236}">
                <a16:creationId xmlns:a16="http://schemas.microsoft.com/office/drawing/2014/main"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down)">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sp>
        <p:nvSpPr>
          <p:cNvPr id="3" name="Rectangle 2"/>
          <p:cNvSpPr/>
          <p:nvPr/>
        </p:nvSpPr>
        <p:spPr>
          <a:xfrm>
            <a:off x="103695" y="113122"/>
            <a:ext cx="12086781" cy="67448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smtClean="0">
                <a:solidFill>
                  <a:schemeClr val="tx1"/>
                </a:solidFill>
                <a:latin typeface="+mj-lt"/>
              </a:rPr>
              <a:t>Dựa vào các gợi ý đã  nêu ở phần chuẩn bị, các em tự lập dàn ý cho bài làm của mình vào vở Tiếng Việt.</a:t>
            </a:r>
          </a:p>
          <a:p>
            <a:endParaRPr lang="vi-VN" sz="3600" dirty="0" smtClean="0">
              <a:solidFill>
                <a:schemeClr val="tx1"/>
              </a:solidFill>
              <a:latin typeface="+mj-lt"/>
            </a:endParaRPr>
          </a:p>
          <a:p>
            <a:endParaRPr lang="vi-VN" sz="3600" dirty="0">
              <a:solidFill>
                <a:schemeClr val="tx1"/>
              </a:solidFill>
              <a:latin typeface="+mj-lt"/>
            </a:endParaRPr>
          </a:p>
          <a:p>
            <a:endParaRPr lang="vi-VN" sz="3600" dirty="0" smtClean="0">
              <a:solidFill>
                <a:schemeClr val="tx1"/>
              </a:solidFill>
              <a:latin typeface="+mj-lt"/>
            </a:endParaRPr>
          </a:p>
          <a:p>
            <a:endParaRPr lang="vi-VN" sz="3600" dirty="0">
              <a:solidFill>
                <a:schemeClr val="tx1"/>
              </a:solidFill>
              <a:latin typeface="+mj-lt"/>
            </a:endParaRPr>
          </a:p>
          <a:p>
            <a:endParaRPr lang="vi-VN" sz="3600" dirty="0" smtClean="0">
              <a:solidFill>
                <a:schemeClr val="tx1"/>
              </a:solidFill>
              <a:latin typeface="+mj-lt"/>
            </a:endParaRPr>
          </a:p>
          <a:p>
            <a:endParaRPr lang="vi-VN" sz="3600" dirty="0">
              <a:solidFill>
                <a:schemeClr val="tx1"/>
              </a:solidFill>
              <a:latin typeface="+mj-lt"/>
            </a:endParaRPr>
          </a:p>
          <a:p>
            <a:endParaRPr lang="vi-VN" sz="3600" dirty="0" smtClean="0">
              <a:solidFill>
                <a:schemeClr val="tx1"/>
              </a:solidFill>
              <a:latin typeface="+mj-lt"/>
            </a:endParaRPr>
          </a:p>
          <a:p>
            <a:endParaRPr lang="vi-VN" sz="3600" dirty="0">
              <a:solidFill>
                <a:schemeClr val="tx1"/>
              </a:solidFill>
              <a:latin typeface="+mj-lt"/>
            </a:endParaRPr>
          </a:p>
          <a:p>
            <a:endParaRPr lang="en-US" sz="3600" dirty="0">
              <a:solidFill>
                <a:schemeClr val="tx1"/>
              </a:solidFill>
              <a:latin typeface="+mj-lt"/>
            </a:endParaRPr>
          </a:p>
        </p:txBody>
      </p:sp>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387</Words>
  <Application>Microsoft Office PowerPoint</Application>
  <PresentationFormat>Widescreen</PresentationFormat>
  <Paragraphs>49</Paragraphs>
  <Slides>14</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Calibri Light</vt:lpstr>
      <vt:lpstr>Cambria</vt:lpstr>
      <vt:lpstr>LNTH-LuoLuoNotangYuanTi 1</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WIN10-HOMSL</cp:lastModifiedBy>
  <cp:revision>20</cp:revision>
  <dcterms:created xsi:type="dcterms:W3CDTF">2023-08-06T13:31:04Z</dcterms:created>
  <dcterms:modified xsi:type="dcterms:W3CDTF">2023-10-18T02:24:44Z</dcterms:modified>
</cp:coreProperties>
</file>