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8"/>
  </p:notesMasterIdLst>
  <p:sldIdLst>
    <p:sldId id="283" r:id="rId3"/>
    <p:sldId id="282" r:id="rId4"/>
    <p:sldId id="292" r:id="rId5"/>
    <p:sldId id="280" r:id="rId6"/>
    <p:sldId id="330" r:id="rId7"/>
    <p:sldId id="294" r:id="rId8"/>
    <p:sldId id="295" r:id="rId9"/>
    <p:sldId id="296" r:id="rId10"/>
    <p:sldId id="264" r:id="rId11"/>
    <p:sldId id="285" r:id="rId12"/>
    <p:sldId id="278" r:id="rId13"/>
    <p:sldId id="262" r:id="rId14"/>
    <p:sldId id="331" r:id="rId15"/>
    <p:sldId id="298" r:id="rId16"/>
    <p:sldId id="333" r:id="rId17"/>
    <p:sldId id="332" r:id="rId18"/>
    <p:sldId id="329" r:id="rId19"/>
    <p:sldId id="299" r:id="rId20"/>
    <p:sldId id="300" r:id="rId21"/>
    <p:sldId id="301" r:id="rId22"/>
    <p:sldId id="327" r:id="rId23"/>
    <p:sldId id="260" r:id="rId24"/>
    <p:sldId id="328" r:id="rId25"/>
    <p:sldId id="293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E6D65-ECBD-4E5E-B590-A47EAC8F4D0E}" type="datetimeFigureOut">
              <a:rPr lang="en-US" smtClean="0"/>
              <a:t>18/10/2023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43224-4D01-46B0-BE16-EA1CADF15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22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703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58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43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16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551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87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65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89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195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49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08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01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8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5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26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F8D25706-2844-4610-9B87-EBA858FB3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D5D8C801-AC8F-4E62-828F-E7AC8731C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1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9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6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3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6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5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48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5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A6ECA29-9EE3-CBE1-4BD0-B9A19C1F6C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175" y="37147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3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46760A2-134D-7F99-FBBF-F2E3B6DB689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735" y="391139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7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tags" Target="../tags/tag6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9.png"/><Relationship Id="rId5" Type="http://schemas.openxmlformats.org/officeDocument/2006/relationships/tags" Target="../tags/tag8.xml"/><Relationship Id="rId10" Type="http://schemas.openxmlformats.org/officeDocument/2006/relationships/image" Target="../media/image8.png"/><Relationship Id="rId4" Type="http://schemas.openxmlformats.org/officeDocument/2006/relationships/tags" Target="../tags/tag7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1.xml"/><Relationship Id="rId7" Type="http://schemas.openxmlformats.org/officeDocument/2006/relationships/image" Target="../media/image12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6.xml"/><Relationship Id="rId7" Type="http://schemas.openxmlformats.org/officeDocument/2006/relationships/image" Target="../media/image6.jpg"/><Relationship Id="rId12" Type="http://schemas.openxmlformats.org/officeDocument/2006/relationships/image" Target="../media/image37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4" Type="http://schemas.openxmlformats.org/officeDocument/2006/relationships/tags" Target="../tags/tag27.xml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30.xml"/><Relationship Id="rId7" Type="http://schemas.openxmlformats.org/officeDocument/2006/relationships/notesSlide" Target="../notesSlides/notesSlide22.xml"/><Relationship Id="rId12" Type="http://schemas.openxmlformats.org/officeDocument/2006/relationships/image" Target="../media/image54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3.png"/><Relationship Id="rId5" Type="http://schemas.openxmlformats.org/officeDocument/2006/relationships/tags" Target="../tags/tag32.xml"/><Relationship Id="rId10" Type="http://schemas.openxmlformats.org/officeDocument/2006/relationships/image" Target="../media/image7.png"/><Relationship Id="rId4" Type="http://schemas.openxmlformats.org/officeDocument/2006/relationships/tags" Target="../tags/tag31.xml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tags" Target="../tags/tag14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tags" Target="../tags/tag16.xml"/><Relationship Id="rId10" Type="http://schemas.openxmlformats.org/officeDocument/2006/relationships/image" Target="../media/image16.png"/><Relationship Id="rId4" Type="http://schemas.openxmlformats.org/officeDocument/2006/relationships/tags" Target="../tags/tag15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9.xml"/><Relationship Id="rId7" Type="http://schemas.openxmlformats.org/officeDocument/2006/relationships/image" Target="../media/image6.jpg"/><Relationship Id="rId12" Type="http://schemas.openxmlformats.org/officeDocument/2006/relationships/image" Target="../media/image19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4" Type="http://schemas.openxmlformats.org/officeDocument/2006/relationships/tags" Target="../tags/tag20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sp>
        <p:nvSpPr>
          <p:cNvPr id="11" name="PA_矩形 10">
            <a:extLst>
              <a:ext uri="{FF2B5EF4-FFF2-40B4-BE49-F238E27FC236}">
                <a16:creationId xmlns:a16="http://schemas.microsoft.com/office/drawing/2014/main" id="{92D0060E-48B1-4472-AD4E-BBD28B00F88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42229" y="2710723"/>
            <a:ext cx="5858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KHỞI 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247" y="238927"/>
            <a:ext cx="11783506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hộp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nhận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món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ngờ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6, 7, 8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10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739565"/>
            <a:ext cx="5477423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98, 99, 100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39" y="147627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" y="371474"/>
            <a:ext cx="10801350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822791" y="2150129"/>
            <a:ext cx="8311809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99 999, 100 000, 100 001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1" y="895349"/>
            <a:ext cx="4543424" cy="3259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B7E59-622A-7EEF-26B3-FF601A1867B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1" y="723899"/>
            <a:ext cx="519112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975" y="1288026"/>
            <a:ext cx="11828206" cy="3795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trò chơi này, giúp các em biết được về khái niệm </a:t>
            </a:r>
          </a:p>
          <a:p>
            <a:pPr algn="ctr"/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số tự nhiên liên tiếp.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8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0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9BC6E"/>
                </a:solidFill>
                <a:latin typeface="Arial"/>
                <a:sym typeface="Arial"/>
              </a:rPr>
              <a:t>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955727" y="582679"/>
            <a:ext cx="985435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891213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1" i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 ?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81740" y="1429946"/>
            <a:ext cx="9663159" cy="4242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lphaLcParenR"/>
            </a:pPr>
            <a:r>
              <a:rPr lang="vi-VN" sz="4000" b="1" dirty="0" smtClean="0">
                <a:solidFill>
                  <a:schemeClr val="tx1"/>
                </a:solidFill>
                <a:latin typeface="+mj-lt"/>
              </a:rPr>
              <a:t> 1 969, 1 970, 1 971, 1 972, ..., ... , ...</a:t>
            </a:r>
          </a:p>
          <a:p>
            <a:endParaRPr lang="vi-VN" sz="4000" b="1" dirty="0" smtClean="0">
              <a:solidFill>
                <a:schemeClr val="tx1"/>
              </a:solidFill>
              <a:latin typeface="+mj-lt"/>
            </a:endParaRPr>
          </a:p>
          <a:p>
            <a:r>
              <a:rPr lang="vi-VN" sz="4000" b="1" dirty="0" smtClean="0">
                <a:solidFill>
                  <a:schemeClr val="tx1"/>
                </a:solidFill>
                <a:latin typeface="+mj-lt"/>
              </a:rPr>
              <a:t>b) 2, 4, 6, 8, ..., ..., ...</a:t>
            </a:r>
          </a:p>
          <a:p>
            <a:endParaRPr lang="vi-VN" sz="4000" b="1" dirty="0" smtClean="0">
              <a:solidFill>
                <a:schemeClr val="tx1"/>
              </a:solidFill>
              <a:latin typeface="+mj-lt"/>
            </a:endParaRPr>
          </a:p>
          <a:p>
            <a:r>
              <a:rPr lang="vi-VN" sz="4000" b="1" dirty="0" smtClean="0">
                <a:solidFill>
                  <a:schemeClr val="tx1"/>
                </a:solidFill>
                <a:latin typeface="+mj-lt"/>
              </a:rPr>
              <a:t>c) 1, 3, 5, 7, 9, ..., ..., ...</a:t>
            </a:r>
          </a:p>
          <a:p>
            <a:endParaRPr lang="vi-VN" sz="4000" b="1" dirty="0" smtClean="0">
              <a:solidFill>
                <a:schemeClr val="tx1"/>
              </a:solidFill>
              <a:latin typeface="+mj-lt"/>
            </a:endParaRPr>
          </a:p>
          <a:p>
            <a:r>
              <a:rPr lang="vi-VN" sz="4000" b="1" dirty="0" smtClean="0">
                <a:solidFill>
                  <a:schemeClr val="tx1"/>
                </a:solidFill>
                <a:latin typeface="+mj-lt"/>
              </a:rPr>
              <a:t>d) 5, 10, 15, 20, 25, ..., ..., ...</a:t>
            </a:r>
            <a:endParaRPr lang="en-US" sz="4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30" y="2431958"/>
            <a:ext cx="7122247" cy="39559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75576" y="4146474"/>
            <a:ext cx="5005633" cy="765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vào phiếu BT nhé!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1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0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9BC6E"/>
                </a:solidFill>
                <a:latin typeface="Arial"/>
                <a:sym typeface="Arial"/>
              </a:rPr>
              <a:t>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955727" y="582679"/>
            <a:ext cx="985435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891213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1" i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 ?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45649" y="1429946"/>
            <a:ext cx="9663159" cy="4242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lphaLcParenR"/>
            </a:pPr>
            <a:r>
              <a:rPr lang="vi-VN" sz="4000" b="1" dirty="0" smtClean="0">
                <a:solidFill>
                  <a:schemeClr val="tx1"/>
                </a:solidFill>
                <a:latin typeface="+mj-lt"/>
              </a:rPr>
              <a:t> 1 969, 1 970, 1 971, 1 972, ..., ... , ...</a:t>
            </a:r>
          </a:p>
          <a:p>
            <a:endParaRPr lang="vi-VN" sz="4000" b="1" dirty="0" smtClean="0">
              <a:solidFill>
                <a:schemeClr val="tx1"/>
              </a:solidFill>
              <a:latin typeface="+mj-lt"/>
            </a:endParaRPr>
          </a:p>
          <a:p>
            <a:r>
              <a:rPr lang="vi-VN" sz="4000" b="1" dirty="0" smtClean="0">
                <a:solidFill>
                  <a:schemeClr val="tx1"/>
                </a:solidFill>
                <a:latin typeface="+mj-lt"/>
              </a:rPr>
              <a:t>b) 2, 4, 6, 8, ..., ..., ...</a:t>
            </a:r>
          </a:p>
          <a:p>
            <a:endParaRPr lang="vi-VN" sz="4000" b="1" dirty="0" smtClean="0">
              <a:solidFill>
                <a:schemeClr val="tx1"/>
              </a:solidFill>
              <a:latin typeface="+mj-lt"/>
            </a:endParaRPr>
          </a:p>
          <a:p>
            <a:r>
              <a:rPr lang="vi-VN" sz="4000" b="1" dirty="0" smtClean="0">
                <a:solidFill>
                  <a:schemeClr val="tx1"/>
                </a:solidFill>
                <a:latin typeface="+mj-lt"/>
              </a:rPr>
              <a:t>c) 1, 3, 5, 7, 9, ..., ..., ...</a:t>
            </a:r>
          </a:p>
          <a:p>
            <a:endParaRPr lang="vi-VN" sz="4000" b="1" dirty="0" smtClean="0">
              <a:solidFill>
                <a:schemeClr val="tx1"/>
              </a:solidFill>
              <a:latin typeface="+mj-lt"/>
            </a:endParaRPr>
          </a:p>
          <a:p>
            <a:r>
              <a:rPr lang="vi-VN" sz="4000" b="1" dirty="0" smtClean="0">
                <a:solidFill>
                  <a:schemeClr val="tx1"/>
                </a:solidFill>
                <a:latin typeface="+mj-lt"/>
              </a:rPr>
              <a:t>d) 5, 10, 15, 20, 25, ..., ..., ...</a:t>
            </a:r>
            <a:endParaRPr lang="en-US" sz="4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25026" y="1429946"/>
            <a:ext cx="3844413" cy="638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1 973, 1 974, 1 975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80620" y="2634398"/>
            <a:ext cx="2044209" cy="638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10, 12, 14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8659" y="3834173"/>
            <a:ext cx="2044209" cy="638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11, 13, 15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29977" y="5042454"/>
            <a:ext cx="2044209" cy="638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0, 35, 40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0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26" y="2420220"/>
            <a:ext cx="12300155" cy="2387600"/>
          </a:xfrm>
        </p:spPr>
        <p:txBody>
          <a:bodyPr/>
          <a:lstStyle/>
          <a:p>
            <a:pPr algn="l"/>
            <a:r>
              <a:rPr lang="vi-VN" dirty="0" smtClean="0"/>
              <a:t>Bài tập này đã giúp các em làm quen với một số dạng dãy số khác như dãy số chẵn, số lẻ, dãy số cách 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8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259428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857250" y="2562225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26410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6099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696 -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28546-0C51-2453-BB8C-039EA86A3F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681" y="2096869"/>
            <a:ext cx="5816088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303" y="690107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B4872-487E-C8D0-F027-244A465405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1529" y="2330028"/>
            <a:ext cx="585876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6AF7-EBF1-6F0E-E796-5B5A7236E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003082" y="1114533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7254411" y="1784908"/>
            <a:ext cx="35880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1 891, 1</a:t>
            </a:r>
            <a:r>
              <a:rPr kumimoji="0" lang="en-US" altLang="zh-CN" sz="3600" b="1" i="1" u="none" strike="noStrike" kern="1200" cap="none" spc="0" normalizeH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 892, 1 893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413916" y="830801"/>
            <a:ext cx="53772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1 890, ……; ………; …….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16, 20, 24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 8, 12, ……, ……….; ……….</a:t>
            </a:r>
          </a:p>
        </p:txBody>
      </p:sp>
    </p:spTree>
    <p:extLst>
      <p:ext uri="{BB962C8B-B14F-4D97-AF65-F5344CB8AC3E}">
        <p14:creationId xmlns:p14="http://schemas.microsoft.com/office/powerpoint/2010/main" val="14441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543196"/>
            <a:ext cx="888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83924" y="3055273"/>
            <a:ext cx="71016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Hoàn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thành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vi-VN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tập 2, 3 vào vở Toán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Chuẩn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bị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mới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sp>
        <p:nvSpPr>
          <p:cNvPr id="20" name="PA_文本框 3">
            <a:extLst>
              <a:ext uri="{FF2B5EF4-FFF2-40B4-BE49-F238E27FC236}">
                <a16:creationId xmlns:a16="http://schemas.microsoft.com/office/drawing/2014/main" id="{BAF0A1A5-5BC3-4FFA-8D6E-D5E6BE06B91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14925" y="-83127"/>
            <a:ext cx="281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DẶN DÒ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31FE33-AF98-48A8-82AB-CC2AF699C73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" y="2398585"/>
            <a:ext cx="3753085" cy="43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Giúp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liền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trước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98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66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67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17196" y="1730696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05126" y="3629317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41996" y="3503867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Rectangle 2"/>
          <p:cNvSpPr/>
          <p:nvPr/>
        </p:nvSpPr>
        <p:spPr>
          <a:xfrm>
            <a:off x="527901" y="329938"/>
            <a:ext cx="11057641" cy="2922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u="sng" dirty="0" smtClean="0">
                <a:solidFill>
                  <a:schemeClr val="tx1"/>
                </a:solidFill>
                <a:latin typeface="+mj-lt"/>
              </a:rPr>
              <a:t>Toán</a:t>
            </a:r>
            <a:r>
              <a:rPr lang="vi-VN" sz="3600" b="1" dirty="0" smtClean="0">
                <a:solidFill>
                  <a:schemeClr val="tx1"/>
                </a:solidFill>
                <a:latin typeface="+mj-lt"/>
              </a:rPr>
              <a:t>:                  Làm quen với dãy số tự nhiên (Tiết 2) </a:t>
            </a:r>
          </a:p>
          <a:p>
            <a:pPr algn="ctr"/>
            <a:r>
              <a:rPr lang="vi-VN" sz="3600" b="1" dirty="0" smtClean="0">
                <a:solidFill>
                  <a:schemeClr val="tx1"/>
                </a:solidFill>
                <a:latin typeface="+mj-lt"/>
              </a:rPr>
              <a:t>                    Xem sách trang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vi-VN" sz="3600" b="1" dirty="0" smtClean="0">
                <a:solidFill>
                  <a:schemeClr val="tx1"/>
                </a:solidFill>
                <a:latin typeface="+mj-lt"/>
              </a:rPr>
              <a:t> 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Rectangle 2"/>
          <p:cNvSpPr/>
          <p:nvPr/>
        </p:nvSpPr>
        <p:spPr>
          <a:xfrm>
            <a:off x="527901" y="329938"/>
            <a:ext cx="11057641" cy="2922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chemeClr val="tx1"/>
                </a:solidFill>
                <a:latin typeface="+mj-lt"/>
              </a:rPr>
              <a:t>Yêu cầu cần đạt của tiết học :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64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09176-6AEC-6945-2061-95AFCAF077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8331" y="2568609"/>
            <a:ext cx="62550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2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729402" y="168894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3"/>
            <a:ext cx="5220260" cy="523220"/>
            <a:chOff x="1870518" y="1394077"/>
            <a:chExt cx="1113282" cy="511709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104124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091967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liền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5E3641-82B1-3510-A9D8-5FF40E1B6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355" y="1795300"/>
            <a:ext cx="10666522" cy="298132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 rot="282713">
            <a:off x="2895600" y="3295650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3492F0-D147-A60E-B837-8C94D1D4FE50}"/>
              </a:ext>
            </a:extLst>
          </p:cNvPr>
          <p:cNvSpPr/>
          <p:nvPr/>
        </p:nvSpPr>
        <p:spPr>
          <a:xfrm rot="282713">
            <a:off x="6210300" y="2143124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8F8B4-6391-56FE-AD42-A8E6DB45B3F1}"/>
              </a:ext>
            </a:extLst>
          </p:cNvPr>
          <p:cNvSpPr/>
          <p:nvPr/>
        </p:nvSpPr>
        <p:spPr>
          <a:xfrm rot="21426117">
            <a:off x="8051512" y="2556181"/>
            <a:ext cx="733177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83E028-1AF8-4A64-7D85-FE6F0398470E}"/>
              </a:ext>
            </a:extLst>
          </p:cNvPr>
          <p:cNvSpPr/>
          <p:nvPr/>
        </p:nvSpPr>
        <p:spPr>
          <a:xfrm rot="180349">
            <a:off x="10432473" y="2157599"/>
            <a:ext cx="1152443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2" name="Rectangle 1"/>
          <p:cNvSpPr/>
          <p:nvPr/>
        </p:nvSpPr>
        <p:spPr>
          <a:xfrm>
            <a:off x="2158738" y="4883085"/>
            <a:ext cx="1385740" cy="895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a</a:t>
            </a:r>
            <a:r>
              <a:rPr lang="vi-VN" sz="3600" dirty="0" smtClean="0">
                <a:solidFill>
                  <a:schemeClr val="tx1"/>
                </a:solidFill>
              </a:rPr>
              <a:t>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4239" y="4920792"/>
            <a:ext cx="1385740" cy="895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b</a:t>
            </a:r>
            <a:r>
              <a:rPr lang="vi-VN" sz="3600" smtClean="0">
                <a:solidFill>
                  <a:schemeClr val="tx1"/>
                </a:solidFill>
              </a:rPr>
              <a:t>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472389" y="4981182"/>
            <a:ext cx="1385740" cy="8351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c</a:t>
            </a:r>
            <a:r>
              <a:rPr lang="vi-VN" sz="3600" dirty="0" smtClean="0">
                <a:solidFill>
                  <a:schemeClr val="tx1"/>
                </a:solidFill>
              </a:rPr>
              <a:t>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92031" y="1621484"/>
            <a:ext cx="3903680" cy="353351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26285" y="1750626"/>
            <a:ext cx="2689068" cy="340437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937760" y="1647173"/>
            <a:ext cx="2689068" cy="351725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184969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2"/>
            <a:ext cx="8701568" cy="855138"/>
            <a:chOff x="1870518" y="1394077"/>
            <a:chExt cx="1855712" cy="571910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817994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số thích hợp để được ba số tự nhiên liên tiếp.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333A56-3BD3-9F9D-B653-338E86203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2066925"/>
            <a:ext cx="980642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1FEC58-C780-2616-1941-E727022D3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2098" y="1816448"/>
            <a:ext cx="6139204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212</TotalTime>
  <Words>622</Words>
  <Application>Microsoft Office PowerPoint</Application>
  <PresentationFormat>Widescreen</PresentationFormat>
  <Paragraphs>123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#9Slide02 Noi dung dai</vt:lpstr>
      <vt:lpstr>#9Slide02 Tieu de dai</vt:lpstr>
      <vt:lpstr>.黑体-日本?</vt:lpstr>
      <vt:lpstr>Arial</vt:lpstr>
      <vt:lpstr>Calibri</vt:lpstr>
      <vt:lpstr>等线</vt:lpstr>
      <vt:lpstr>等线 Light</vt:lpstr>
      <vt:lpstr>Times New Roman</vt:lpstr>
      <vt:lpstr>UTM Cookies</vt:lpstr>
      <vt:lpstr>Wingdings</vt:lpstr>
      <vt:lpstr>华康海报体W12</vt:lpstr>
      <vt:lpstr>方正卡通简体</vt:lpstr>
      <vt:lpstr>方正少儿简体</vt:lpstr>
      <vt:lpstr>迷你简少儿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này đã giúp các em làm quen với một số dạng dãy số khác như dãy số chẵn, số lẻ, dãy số cách 5.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WIN10-HOMSL</cp:lastModifiedBy>
  <cp:revision>48</cp:revision>
  <dcterms:created xsi:type="dcterms:W3CDTF">2023-08-10T00:29:11Z</dcterms:created>
  <dcterms:modified xsi:type="dcterms:W3CDTF">2023-10-18T02:33:16Z</dcterms:modified>
</cp:coreProperties>
</file>