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8" r:id="rId3"/>
    <p:sldMasterId id="2147483710" r:id="rId4"/>
    <p:sldMasterId id="2147483722" r:id="rId5"/>
    <p:sldMasterId id="2147483724" r:id="rId6"/>
    <p:sldMasterId id="2147483736" r:id="rId7"/>
    <p:sldMasterId id="2147483741" r:id="rId8"/>
  </p:sldMasterIdLst>
  <p:notesMasterIdLst>
    <p:notesMasterId r:id="rId44"/>
  </p:notesMasterIdLst>
  <p:sldIdLst>
    <p:sldId id="296" r:id="rId9"/>
    <p:sldId id="297" r:id="rId10"/>
    <p:sldId id="298" r:id="rId11"/>
    <p:sldId id="299" r:id="rId12"/>
    <p:sldId id="265" r:id="rId13"/>
    <p:sldId id="263" r:id="rId14"/>
    <p:sldId id="264" r:id="rId15"/>
    <p:sldId id="266" r:id="rId16"/>
    <p:sldId id="302" r:id="rId17"/>
    <p:sldId id="267" r:id="rId18"/>
    <p:sldId id="269" r:id="rId19"/>
    <p:sldId id="301" r:id="rId20"/>
    <p:sldId id="304" r:id="rId21"/>
    <p:sldId id="274" r:id="rId22"/>
    <p:sldId id="305" r:id="rId23"/>
    <p:sldId id="306" r:id="rId24"/>
    <p:sldId id="307" r:id="rId25"/>
    <p:sldId id="308" r:id="rId26"/>
    <p:sldId id="277" r:id="rId27"/>
    <p:sldId id="309" r:id="rId28"/>
    <p:sldId id="278" r:id="rId29"/>
    <p:sldId id="279" r:id="rId30"/>
    <p:sldId id="317" r:id="rId31"/>
    <p:sldId id="280" r:id="rId32"/>
    <p:sldId id="284" r:id="rId33"/>
    <p:sldId id="285" r:id="rId34"/>
    <p:sldId id="311" r:id="rId35"/>
    <p:sldId id="312" r:id="rId36"/>
    <p:sldId id="313" r:id="rId37"/>
    <p:sldId id="314" r:id="rId38"/>
    <p:sldId id="315" r:id="rId39"/>
    <p:sldId id="316" r:id="rId40"/>
    <p:sldId id="286" r:id="rId41"/>
    <p:sldId id="287" r:id="rId42"/>
    <p:sldId id="29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p:scale>
          <a:sx n="60" d="100"/>
          <a:sy n="60" d="100"/>
        </p:scale>
        <p:origin x="-1092" y="-2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63397-2D67-453F-8250-E5792C95A770}"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4FC48-B797-467D-8D4F-713F9592597D}" type="slidenum">
              <a:rPr lang="en-US" smtClean="0"/>
              <a:t>‹#›</a:t>
            </a:fld>
            <a:endParaRPr lang="en-US"/>
          </a:p>
        </p:txBody>
      </p:sp>
    </p:spTree>
    <p:extLst>
      <p:ext uri="{BB962C8B-B14F-4D97-AF65-F5344CB8AC3E}">
        <p14:creationId xmlns:p14="http://schemas.microsoft.com/office/powerpoint/2010/main" val="171902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smtClean="0">
                <a:sym typeface="+mn-ea"/>
              </a:rPr>
              <a:t>Bài giảng thiết kế bởi: Hương Thảo - tranthao121006@gmail.com</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F24FC48-B797-467D-8D4F-713F9592597D}" type="slidenum">
              <a:rPr lang="en-US" smtClean="0"/>
              <a:t>20</a:t>
            </a:fld>
            <a:endParaRPr lang="en-US"/>
          </a:p>
        </p:txBody>
      </p:sp>
    </p:spTree>
    <p:extLst>
      <p:ext uri="{BB962C8B-B14F-4D97-AF65-F5344CB8AC3E}">
        <p14:creationId xmlns:p14="http://schemas.microsoft.com/office/powerpoint/2010/main" val="37163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353121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27998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2438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08965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49029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78712676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80684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63099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871237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15735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3142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39513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2560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54551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910753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15768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06536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18702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25538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819784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57673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3156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61177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60282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43290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8761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12294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85984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39136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3962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84482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03013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289193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789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12805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790530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23213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9948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822483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524060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843650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845140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7231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86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77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322442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5191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4654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442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08690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7497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165394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279912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278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6243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325687"/>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356602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11/28/2023</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3572447618"/>
      </p:ext>
    </p:extLst>
  </p:cSld>
  <p:clrMapOvr>
    <a:masterClrMapping/>
  </p:clrMapOvr>
  <p:transition spd="slow">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11/28/2023</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4165055125"/>
      </p:ext>
    </p:extLst>
  </p:cSld>
  <p:clrMapOvr>
    <a:masterClrMapping/>
  </p:clrMapOvr>
  <p:transition spd="slow">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017244"/>
      </p:ext>
    </p:extLst>
  </p:cSld>
  <p:clrMapOvr>
    <a:masterClrMapping/>
  </p:clrMapOvr>
  <p:transition spd="slow">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4879555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8120633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810638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1165704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443034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3556447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70009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594986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417519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4221783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6188413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441667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8226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45558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5.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6.jpeg"/><Relationship Id="rId5" Type="http://schemas.openxmlformats.org/officeDocument/2006/relationships/theme" Target="../theme/theme7.xml"/><Relationship Id="rId4"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5862164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11/28/2023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0175710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1437979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2450288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187893"/>
      </p:ext>
    </p:extLst>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1792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8191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21397115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audio" Target="../media/audio1.wav"/><Relationship Id="rId21" Type="http://schemas.openxmlformats.org/officeDocument/2006/relationships/slide" Target="slide32.xml"/><Relationship Id="rId7" Type="http://schemas.openxmlformats.org/officeDocument/2006/relationships/image" Target="../media/image41.png"/><Relationship Id="rId12" Type="http://schemas.openxmlformats.org/officeDocument/2006/relationships/image" Target="../media/image46.GIF"/><Relationship Id="rId17" Type="http://schemas.openxmlformats.org/officeDocument/2006/relationships/slide" Target="slide30.xml"/><Relationship Id="rId2" Type="http://schemas.openxmlformats.org/officeDocument/2006/relationships/notesSlide" Target="../notesSlides/notesSlide10.xml"/><Relationship Id="rId16" Type="http://schemas.openxmlformats.org/officeDocument/2006/relationships/image" Target="../media/image49.png"/><Relationship Id="rId20" Type="http://schemas.openxmlformats.org/officeDocument/2006/relationships/image" Target="../media/image51.png"/><Relationship Id="rId1" Type="http://schemas.openxmlformats.org/officeDocument/2006/relationships/slideLayout" Target="../slideLayouts/slideLayout64.xml"/><Relationship Id="rId6" Type="http://schemas.openxmlformats.org/officeDocument/2006/relationships/image" Target="../media/image40.png"/><Relationship Id="rId11" Type="http://schemas.openxmlformats.org/officeDocument/2006/relationships/image" Target="../media/image45.GIF"/><Relationship Id="rId5" Type="http://schemas.openxmlformats.org/officeDocument/2006/relationships/image" Target="../media/image39.png"/><Relationship Id="rId15" Type="http://schemas.openxmlformats.org/officeDocument/2006/relationships/slide" Target="slide29.xml"/><Relationship Id="rId23" Type="http://schemas.openxmlformats.org/officeDocument/2006/relationships/image" Target="../media/image53.png"/><Relationship Id="rId10" Type="http://schemas.openxmlformats.org/officeDocument/2006/relationships/image" Target="../media/image44.GIF"/><Relationship Id="rId19" Type="http://schemas.openxmlformats.org/officeDocument/2006/relationships/slide" Target="slide31.xml"/><Relationship Id="rId4" Type="http://schemas.openxmlformats.org/officeDocument/2006/relationships/image" Target="../media/image38.png"/><Relationship Id="rId9" Type="http://schemas.openxmlformats.org/officeDocument/2006/relationships/image" Target="../media/image43.GIF"/><Relationship Id="rId14" Type="http://schemas.openxmlformats.org/officeDocument/2006/relationships/image" Target="../media/image48.PNG"/><Relationship Id="rId22"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4.png"/><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4.png"/><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4.png"/><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4.png"/><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2.jp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 name="Rectangle 51"/>
          <p:cNvSpPr/>
          <p:nvPr/>
        </p:nvSpPr>
        <p:spPr>
          <a:xfrm>
            <a:off x="2200137" y="1652335"/>
            <a:ext cx="7765366" cy="2380864"/>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Trò</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chơi</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Ong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Về</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Tổ</a:t>
            </a:r>
            <a:endPar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endParaRPr>
          </a:p>
        </p:txBody>
      </p:sp>
      <p:sp>
        <p:nvSpPr>
          <p:cNvPr id="53" name="Rounded Rectangle 52"/>
          <p:cNvSpPr/>
          <p:nvPr/>
        </p:nvSpPr>
        <p:spPr>
          <a:xfrm>
            <a:off x="3817301" y="3031593"/>
            <a:ext cx="4557399" cy="1424293"/>
          </a:xfrm>
          <a:prstGeom prst="round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Bắt</a:t>
            </a:r>
            <a:r>
              <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đầu</a:t>
            </a:r>
            <a:endPar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pic>
        <p:nvPicPr>
          <p:cNvPr id="56" name="Picture 55"/>
          <p:cNvPicPr>
            <a:picLocks noChangeAspect="1"/>
          </p:cNvPicPr>
          <p:nvPr/>
        </p:nvPicPr>
        <p:blipFill rotWithShape="1">
          <a:blip r:embed="rId4">
            <a:extLst>
              <a:ext uri="{28A0092B-C50C-407E-A947-70E740481C1C}">
                <a14:useLocalDpi xmlns:a14="http://schemas.microsoft.com/office/drawing/2010/main" val="0"/>
              </a:ext>
            </a:extLst>
          </a:blip>
          <a:srcRect t="7975" r="62126" b="66794"/>
          <a:stretch>
            <a:fillRect/>
          </a:stretch>
        </p:blipFill>
        <p:spPr>
          <a:xfrm>
            <a:off x="131692" y="84406"/>
            <a:ext cx="2597440" cy="1730326"/>
          </a:xfrm>
          <a:prstGeom prst="rect">
            <a:avLst/>
          </a:prstGeom>
        </p:spPr>
      </p:pic>
      <p:pic>
        <p:nvPicPr>
          <p:cNvPr id="57" name="Picture 56"/>
          <p:cNvPicPr>
            <a:picLocks noChangeAspect="1"/>
          </p:cNvPicPr>
          <p:nvPr/>
        </p:nvPicPr>
        <p:blipFill rotWithShape="1">
          <a:blip r:embed="rId4">
            <a:extLst>
              <a:ext uri="{28A0092B-C50C-407E-A947-70E740481C1C}">
                <a14:useLocalDpi xmlns:a14="http://schemas.microsoft.com/office/drawing/2010/main" val="0"/>
              </a:ext>
            </a:extLst>
          </a:blip>
          <a:srcRect l="63470" t="5948" b="66360"/>
          <a:stretch>
            <a:fillRect/>
          </a:stretch>
        </p:blipFill>
        <p:spPr>
          <a:xfrm>
            <a:off x="9686778" y="35169"/>
            <a:ext cx="2505222" cy="1899140"/>
          </a:xfrm>
          <a:prstGeom prst="rect">
            <a:avLst/>
          </a:prstGeom>
        </p:spPr>
      </p:pic>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7675" t="68718" r="64633" b="8103"/>
          <a:stretch>
            <a:fillRect/>
          </a:stretch>
        </p:blipFill>
        <p:spPr>
          <a:xfrm>
            <a:off x="829993" y="3631647"/>
            <a:ext cx="1899139" cy="1589650"/>
          </a:xfrm>
          <a:prstGeom prst="rect">
            <a:avLst/>
          </a:prstGeom>
        </p:spPr>
      </p:pic>
      <p:pic>
        <p:nvPicPr>
          <p:cNvPr id="59" name="Picture 58"/>
          <p:cNvPicPr>
            <a:picLocks noChangeAspect="1"/>
          </p:cNvPicPr>
          <p:nvPr/>
        </p:nvPicPr>
        <p:blipFill rotWithShape="1">
          <a:blip r:embed="rId4">
            <a:extLst>
              <a:ext uri="{28A0092B-C50C-407E-A947-70E740481C1C}">
                <a14:useLocalDpi xmlns:a14="http://schemas.microsoft.com/office/drawing/2010/main" val="0"/>
              </a:ext>
            </a:extLst>
          </a:blip>
          <a:srcRect l="65521" t="68923" r="3094" b="6872"/>
          <a:stretch>
            <a:fillRect/>
          </a:stretch>
        </p:blipFill>
        <p:spPr>
          <a:xfrm>
            <a:off x="9965503" y="3640864"/>
            <a:ext cx="2152358" cy="165998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98137"/>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42" name="Group 41"/>
          <p:cNvGrpSpPr/>
          <p:nvPr/>
        </p:nvGrpSpPr>
        <p:grpSpPr>
          <a:xfrm>
            <a:off x="3062884" y="1194410"/>
            <a:ext cx="8382208" cy="2098675"/>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889" y="1370052"/>
              <a:ext cx="1954115" cy="1010913"/>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dùng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để</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thuốc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chữa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bệnh</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21" name="Group 20">
            <a:extLst>
              <a:ext uri="{FF2B5EF4-FFF2-40B4-BE49-F238E27FC236}">
                <a16:creationId xmlns="" xmlns:a16="http://schemas.microsoft.com/office/drawing/2014/main" id="{854AFE8B-D7EC-421E-B935-F822609EFA25}"/>
              </a:ext>
            </a:extLst>
          </p:cNvPr>
          <p:cNvGrpSpPr/>
          <p:nvPr/>
        </p:nvGrpSpPr>
        <p:grpSpPr>
          <a:xfrm>
            <a:off x="3831947" y="3576794"/>
            <a:ext cx="6916420" cy="2098675"/>
            <a:chOff x="172324" y="1157225"/>
            <a:chExt cx="2109019" cy="1406784"/>
          </a:xfrm>
        </p:grpSpPr>
        <p:sp>
          <p:nvSpPr>
            <p:cNvPr id="22" name="Hexagon 21">
              <a:extLst>
                <a:ext uri="{FF2B5EF4-FFF2-40B4-BE49-F238E27FC236}">
                  <a16:creationId xmlns="" xmlns:a16="http://schemas.microsoft.com/office/drawing/2014/main" id="{BCEDC67E-565A-4773-8DCE-16609157CD7E}"/>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 xmlns:a16="http://schemas.microsoft.com/office/drawing/2014/main" id="{B35710A1-5780-4503-BA48-6F1866A9085B}"/>
                </a:ext>
              </a:extLst>
            </p:cNvPr>
            <p:cNvSpPr txBox="1"/>
            <p:nvPr/>
          </p:nvSpPr>
          <p:spPr>
            <a:xfrm>
              <a:off x="288889" y="1370052"/>
              <a:ext cx="1954115" cy="72208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Ngăn</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giữ</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0925" y="567690"/>
            <a:ext cx="10515600" cy="1325563"/>
          </a:xfrm>
        </p:spPr>
        <p:txBody>
          <a:bodyPr/>
          <a:lstStyle/>
          <a:p>
            <a:r>
              <a:rPr lang="en-US">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lang="en-US" dirty="0" err="1">
                <a:latin typeface="Arial-Rounded" panose="020B0500000000000000" pitchFamily="34" charset="0"/>
                <a:cs typeface="Arial-Rounded" panose="020B0500000000000000" pitchFamily="34" charset="0"/>
                <a:sym typeface="+mn-ea"/>
              </a:rPr>
              <a:t>Nếu</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thầy</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nói</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có</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thì</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rồng</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rắn</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hỏi</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xin</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thuốc</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cho</a:t>
            </a:r>
            <a:r>
              <a:rPr lang="en-US" dirty="0">
                <a:latin typeface="Arial-Rounded" panose="020B0500000000000000" pitchFamily="34" charset="0"/>
                <a:cs typeface="Arial-Rounded" panose="020B0500000000000000" pitchFamily="34" charset="0"/>
                <a:sym typeface="+mn-ea"/>
              </a:rPr>
              <a:t> con </a:t>
            </a:r>
            <a:r>
              <a:rPr lang="en-US" dirty="0" err="1">
                <a:latin typeface="Arial-Rounded" panose="020B0500000000000000" pitchFamily="34" charset="0"/>
                <a:cs typeface="Arial-Rounded" panose="020B0500000000000000" pitchFamily="34" charset="0"/>
                <a:sym typeface="+mn-ea"/>
              </a:rPr>
              <a:t>và</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đồng</a:t>
            </a:r>
            <a:r>
              <a:rPr lang="en-US" dirty="0">
                <a:latin typeface="Arial-Rounded" panose="020B0500000000000000" pitchFamily="34" charset="0"/>
                <a:cs typeface="Arial-Rounded" panose="020B0500000000000000" pitchFamily="34" charset="0"/>
                <a:sym typeface="+mn-ea"/>
              </a:rPr>
              <a:t> ý </a:t>
            </a:r>
            <a:r>
              <a:rPr lang="en-US" dirty="0" err="1">
                <a:latin typeface="Arial-Rounded" panose="020B0500000000000000" pitchFamily="34" charset="0"/>
                <a:cs typeface="Arial-Rounded" panose="020B0500000000000000" pitchFamily="34" charset="0"/>
                <a:sym typeface="+mn-ea"/>
              </a:rPr>
              <a:t>cho</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thầy</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bắt</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khúc</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đuôi</a:t>
            </a:r>
            <a:r>
              <a:rPr lang="en-US" dirty="0">
                <a:latin typeface="Arial-Rounded" panose="020B0500000000000000" pitchFamily="34" charset="0"/>
                <a:cs typeface="Arial-Rounded" panose="020B0500000000000000" pitchFamily="34" charset="0"/>
                <a:sym typeface="+mn-ea"/>
              </a:rPr>
              <a:t>.</a:t>
            </a:r>
            <a:endParaRPr lang="en-US" dirty="0"/>
          </a:p>
        </p:txBody>
      </p:sp>
      <p:cxnSp>
        <p:nvCxnSpPr>
          <p:cNvPr id="9" name="Straight Connector 8"/>
          <p:cNvCxnSpPr/>
          <p:nvPr/>
        </p:nvCxnSpPr>
        <p:spPr>
          <a:xfrm flipH="1">
            <a:off x="2907753" y="185067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3566631" y="185067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6152401" y="1850677"/>
            <a:ext cx="111125" cy="412750"/>
          </a:xfrm>
          <a:prstGeom prst="line">
            <a:avLst/>
          </a:prstGeom>
        </p:spPr>
        <p:style>
          <a:lnRef idx="3">
            <a:schemeClr val="accent2"/>
          </a:lnRef>
          <a:fillRef idx="0">
            <a:schemeClr val="accent2"/>
          </a:fillRef>
          <a:effectRef idx="2">
            <a:schemeClr val="accent2"/>
          </a:effectRef>
          <a:fontRef idx="minor">
            <a:schemeClr val="tx1"/>
          </a:fontRef>
        </p:style>
      </p:cxnSp>
      <p:pic>
        <p:nvPicPr>
          <p:cNvPr id="13" name="Picture Placeholder 12"/>
          <p:cNvPicPr>
            <a:picLocks noGrp="1" noChangeAspect="1"/>
          </p:cNvPicPr>
          <p:nvPr>
            <p:ph type="pic" sz="quarter" idx="13"/>
          </p:nvPr>
        </p:nvPicPr>
        <p:blipFill>
          <a:blip r:embed="rId4"/>
          <a:stretch>
            <a:fillRect/>
          </a:stretch>
        </p:blipFill>
        <p:spPr>
          <a:xfrm>
            <a:off x="11146790" y="81280"/>
            <a:ext cx="1045210" cy="828040"/>
          </a:xfrm>
          <a:prstGeom prst="rect">
            <a:avLst/>
          </a:prstGeom>
        </p:spPr>
      </p:pic>
      <p:cxnSp>
        <p:nvCxnSpPr>
          <p:cNvPr id="10" name="Straight Connector 9">
            <a:extLst>
              <a:ext uri="{FF2B5EF4-FFF2-40B4-BE49-F238E27FC236}">
                <a16:creationId xmlns="" xmlns:a16="http://schemas.microsoft.com/office/drawing/2014/main" id="{B0976E4B-8EEF-47B2-95A7-E8A13CF15DC9}"/>
              </a:ext>
            </a:extLst>
          </p:cNvPr>
          <p:cNvCxnSpPr/>
          <p:nvPr/>
        </p:nvCxnSpPr>
        <p:spPr>
          <a:xfrm flipH="1">
            <a:off x="8973002" y="187918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 xmlns:a16="http://schemas.microsoft.com/office/drawing/2014/main" id="{64017647-A15E-4D9A-8348-ED87AA209897}"/>
              </a:ext>
            </a:extLst>
          </p:cNvPr>
          <p:cNvCxnSpPr/>
          <p:nvPr/>
        </p:nvCxnSpPr>
        <p:spPr>
          <a:xfrm flipH="1">
            <a:off x="10645453" y="1850677"/>
            <a:ext cx="111125" cy="412750"/>
          </a:xfrm>
          <a:prstGeom prst="line">
            <a:avLst/>
          </a:prstGeom>
        </p:spPr>
        <p:style>
          <a:lnRef idx="3">
            <a:schemeClr val="accent2"/>
          </a:lnRef>
          <a:fillRef idx="0">
            <a:schemeClr val="accent2"/>
          </a:fillRef>
          <a:effectRef idx="2">
            <a:schemeClr val="accent2"/>
          </a:effectRef>
          <a:fontRef idx="minor">
            <a:schemeClr val="tx1"/>
          </a:fontRef>
        </p:style>
      </p:cxnSp>
      <p:grpSp>
        <p:nvGrpSpPr>
          <p:cNvPr id="8" name="Group 7"/>
          <p:cNvGrpSpPr/>
          <p:nvPr/>
        </p:nvGrpSpPr>
        <p:grpSpPr>
          <a:xfrm>
            <a:off x="4625866" y="2239771"/>
            <a:ext cx="200526" cy="412750"/>
            <a:chOff x="4625866" y="2239771"/>
            <a:chExt cx="200526" cy="412750"/>
          </a:xfrm>
        </p:grpSpPr>
        <p:cxnSp>
          <p:nvCxnSpPr>
            <p:cNvPr id="12" name="Straight Connector 11">
              <a:extLst>
                <a:ext uri="{FF2B5EF4-FFF2-40B4-BE49-F238E27FC236}">
                  <a16:creationId xmlns="" xmlns:a16="http://schemas.microsoft.com/office/drawing/2014/main" id="{A0F4F712-7E67-4615-9C70-B117633546BE}"/>
                </a:ext>
              </a:extLst>
            </p:cNvPr>
            <p:cNvCxnSpPr/>
            <p:nvPr/>
          </p:nvCxnSpPr>
          <p:spPr>
            <a:xfrm flipH="1">
              <a:off x="4625866" y="2239771"/>
              <a:ext cx="111126"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 xmlns:a16="http://schemas.microsoft.com/office/drawing/2014/main" id="{8141FBE5-3209-4A31-AF43-A45B87EE4872}"/>
                </a:ext>
              </a:extLst>
            </p:cNvPr>
            <p:cNvCxnSpPr/>
            <p:nvPr/>
          </p:nvCxnSpPr>
          <p:spPr>
            <a:xfrm flipH="1">
              <a:off x="4681428" y="2248374"/>
              <a:ext cx="144964" cy="404147"/>
            </a:xfrm>
            <a:prstGeom prst="line">
              <a:avLst/>
            </a:prstGeom>
          </p:spPr>
          <p:style>
            <a:lnRef idx="3">
              <a:schemeClr val="accent2"/>
            </a:lnRef>
            <a:fillRef idx="0">
              <a:schemeClr val="accent2"/>
            </a:fillRef>
            <a:effectRef idx="2">
              <a:schemeClr val="accent2"/>
            </a:effectRef>
            <a:fontRef idx="minor">
              <a:schemeClr val="tx1"/>
            </a:fontRef>
          </p:style>
        </p:cxnSp>
      </p:grpSp>
    </p:spTree>
  </p:cSld>
  <p:clrMapOvr>
    <a:masterClrMapping/>
  </p:clrMapOvr>
  <p:timing>
    <p:tnLst>
      <p:par>
        <p:cTn id="1" dur="indefinite" restart="never" nodeType="tmRoot"/>
      </p:par>
    </p:tnLst>
    <p:bldLst>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968857" y="38099"/>
            <a:ext cx="10949874"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961697" y="3047999"/>
            <a:ext cx="11142823" cy="3714750"/>
          </a:xfrm>
          <a:prstGeom prst="rect">
            <a:avLst/>
          </a:prstGeom>
        </p:spPr>
      </p:pic>
      <p:pic>
        <p:nvPicPr>
          <p:cNvPr id="10" name="Picture 3">
            <a:extLst>
              <a:ext uri="{FF2B5EF4-FFF2-40B4-BE49-F238E27FC236}">
                <a16:creationId xmlns="" xmlns:a16="http://schemas.microsoft.com/office/drawing/2014/main" id="{584BAE3D-7871-4EE1-8732-95937962FA5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360" y="-232089"/>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 xmlns:a16="http://schemas.microsoft.com/office/drawing/2014/main" id="{592DDDC9-2CBD-4C3D-8031-2F26EA7A5C79}"/>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9105" y="731836"/>
            <a:ext cx="527050" cy="22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 xmlns:a16="http://schemas.microsoft.com/office/drawing/2014/main" id="{C1B4108D-9DF1-4861-978C-A94628CCC86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1780" y="2613799"/>
            <a:ext cx="527050" cy="22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 xmlns:a16="http://schemas.microsoft.com/office/drawing/2014/main" id="{FC773932-5F0C-4EFC-AC92-9B093BC170A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5767" y="4578127"/>
            <a:ext cx="527050" cy="183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523690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457200" y="116929"/>
            <a:ext cx="11098924"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441025" y="3095297"/>
            <a:ext cx="11294499" cy="3714750"/>
          </a:xfrm>
          <a:prstGeom prst="rect">
            <a:avLst/>
          </a:prstGeom>
        </p:spPr>
      </p:pic>
    </p:spTree>
    <p:extLst>
      <p:ext uri="{BB962C8B-B14F-4D97-AF65-F5344CB8AC3E}">
        <p14:creationId xmlns:p14="http://schemas.microsoft.com/office/powerpoint/2010/main" val="196288520"/>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9" name="Rounded Rectangle 9">
            <a:extLst>
              <a:ext uri="{FF2B5EF4-FFF2-40B4-BE49-F238E27FC236}">
                <a16:creationId xmlns="" xmlns:a16="http://schemas.microsoft.com/office/drawing/2014/main" id="{B605E907-EAD5-45CF-9343-015D783E59D1}"/>
              </a:ext>
            </a:extLst>
          </p:cNvPr>
          <p:cNvSpPr/>
          <p:nvPr/>
        </p:nvSpPr>
        <p:spPr>
          <a:xfrm>
            <a:off x="236484" y="5842000"/>
            <a:ext cx="11617062"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 người chơi làm thành rồng rắn bằng cách nào?</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 xmlns:a16="http://schemas.microsoft.com/office/drawing/2014/main" id="{832B7712-E4AF-400F-B1BC-62388985FC23}"/>
              </a:ext>
            </a:extLst>
          </p:cNvPr>
          <p:cNvCxnSpPr/>
          <p:nvPr/>
        </p:nvCxnSpPr>
        <p:spPr>
          <a:xfrm>
            <a:off x="8389088" y="382772"/>
            <a:ext cx="136096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752865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9" name="Rounded Rectangle 9">
            <a:extLst>
              <a:ext uri="{FF2B5EF4-FFF2-40B4-BE49-F238E27FC236}">
                <a16:creationId xmlns="" xmlns:a16="http://schemas.microsoft.com/office/drawing/2014/main" id="{B605E907-EAD5-45CF-9343-015D783E59D1}"/>
              </a:ext>
            </a:extLst>
          </p:cNvPr>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Rồng</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rắn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thầy</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thuốc</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Cloud 1">
            <a:extLst>
              <a:ext uri="{FF2B5EF4-FFF2-40B4-BE49-F238E27FC236}">
                <a16:creationId xmlns="" xmlns:a16="http://schemas.microsoft.com/office/drawing/2014/main" id="{2CD9B4C7-E234-4888-8735-4E5D7BB128E3}"/>
              </a:ext>
            </a:extLst>
          </p:cNvPr>
          <p:cNvSpPr/>
          <p:nvPr/>
        </p:nvSpPr>
        <p:spPr>
          <a:xfrm>
            <a:off x="7570381" y="1318437"/>
            <a:ext cx="3817089" cy="159829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rắn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gặp</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xin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6905896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9" name="Rounded Rectangle 9">
            <a:extLst>
              <a:ext uri="{FF2B5EF4-FFF2-40B4-BE49-F238E27FC236}">
                <a16:creationId xmlns="" xmlns:a16="http://schemas.microsoft.com/office/drawing/2014/main" id="{B605E907-EAD5-45CF-9343-015D783E59D1}"/>
              </a:ext>
            </a:extLst>
          </p:cNvPr>
          <p:cNvSpPr/>
          <p:nvPr/>
        </p:nvSpPr>
        <p:spPr>
          <a:xfrm>
            <a:off x="196821" y="182246"/>
            <a:ext cx="9820939"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ra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nếu</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khúc</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đuôi</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thầy</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 xmlns:a16="http://schemas.microsoft.com/office/drawing/2014/main" id="{832B7712-E4AF-400F-B1BC-62388985FC23}"/>
              </a:ext>
            </a:extLst>
          </p:cNvPr>
          <p:cNvCxnSpPr>
            <a:cxnSpLocks/>
          </p:cNvCxnSpPr>
          <p:nvPr/>
        </p:nvCxnSpPr>
        <p:spPr>
          <a:xfrm>
            <a:off x="2328530" y="6028661"/>
            <a:ext cx="277876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8701683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9" name="Rounded Rectangle 9">
            <a:extLst>
              <a:ext uri="{FF2B5EF4-FFF2-40B4-BE49-F238E27FC236}">
                <a16:creationId xmlns="" xmlns:a16="http://schemas.microsoft.com/office/drawing/2014/main" id="{B605E907-EAD5-45CF-9343-015D783E59D1}"/>
              </a:ext>
            </a:extLst>
          </p:cNvPr>
          <p:cNvSpPr/>
          <p:nvPr/>
        </p:nvSpPr>
        <p:spPr>
          <a:xfrm>
            <a:off x="374354" y="110811"/>
            <a:ext cx="11686267"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khúc</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giữa</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đứt</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thì</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phải</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 xmlns:a16="http://schemas.microsoft.com/office/drawing/2014/main" id="{832B7712-E4AF-400F-B1BC-62388985FC23}"/>
              </a:ext>
            </a:extLst>
          </p:cNvPr>
          <p:cNvCxnSpPr>
            <a:cxnSpLocks/>
          </p:cNvCxnSpPr>
          <p:nvPr/>
        </p:nvCxnSpPr>
        <p:spPr>
          <a:xfrm>
            <a:off x="5287925" y="6018027"/>
            <a:ext cx="451529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 xmlns:a16="http://schemas.microsoft.com/office/drawing/2014/main" id="{42A03533-40C5-4EA0-80CB-CA69DAD2FF51}"/>
              </a:ext>
            </a:extLst>
          </p:cNvPr>
          <p:cNvCxnSpPr>
            <a:cxnSpLocks/>
          </p:cNvCxnSpPr>
          <p:nvPr/>
        </p:nvCxnSpPr>
        <p:spPr>
          <a:xfrm>
            <a:off x="1580706" y="6411431"/>
            <a:ext cx="652131"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067998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Rounded" panose="020B0500000000000000" pitchFamily="34" charset="0"/>
                <a:cs typeface="Arial-Rounded" panose="020B0500000000000000" pitchFamily="34" charset="0"/>
              </a:rPr>
              <a:t>1. </a:t>
            </a:r>
            <a:r>
              <a:rPr lang="en-US" dirty="0" err="1">
                <a:latin typeface="Arial-Rounded" panose="020B0500000000000000" pitchFamily="34" charset="0"/>
                <a:cs typeface="Arial-Rounded" panose="020B0500000000000000" pitchFamily="34" charset="0"/>
              </a:rPr>
              <a:t>Nói</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tiếp</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để</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hoàn</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thành</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câu</a:t>
            </a:r>
            <a:endParaRPr lang="en-US" dirty="0">
              <a:latin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a:xfrm>
            <a:off x="609600" y="1600200"/>
            <a:ext cx="10972800" cy="955675"/>
          </a:xfrm>
        </p:spPr>
        <p:txBody>
          <a:bodyPr>
            <a:noAutofit/>
          </a:bodyPr>
          <a:lstStyle/>
          <a:p>
            <a:pPr marL="0" indent="0" algn="just">
              <a:buNone/>
            </a:pPr>
            <a:r>
              <a:rPr lang="vi-VN" sz="2400" dirty="0">
                <a:latin typeface="Arial-Rounded" panose="020B0500000000000000" pitchFamily="34" charset="0"/>
                <a:cs typeface="Arial-Rounded" panose="020B0500000000000000" pitchFamily="34" charset="0"/>
              </a:rPr>
              <a:t>a. Nếu thầy nói không thì (...)</a:t>
            </a:r>
          </a:p>
          <a:p>
            <a:pPr marL="0" indent="0" algn="just">
              <a:buNone/>
            </a:pPr>
            <a:r>
              <a:rPr lang="vi-VN" sz="2400" dirty="0">
                <a:latin typeface="Arial-Rounded" panose="020B0500000000000000" pitchFamily="34" charset="0"/>
                <a:cs typeface="Arial-Rounded" panose="020B0500000000000000" pitchFamily="34" charset="0"/>
              </a:rPr>
              <a:t>b. Nếu thầy nói có thì (...)</a:t>
            </a:r>
          </a:p>
          <a:p>
            <a:pPr marL="0" indent="0" algn="just">
              <a:buNone/>
            </a:pPr>
            <a:r>
              <a:rPr lang="vi-VN" sz="2400" dirty="0">
                <a:latin typeface="Arial-Rounded" panose="020B0500000000000000" pitchFamily="34" charset="0"/>
                <a:cs typeface="Arial-Rounded" panose="020B0500000000000000" pitchFamily="34" charset="0"/>
              </a:rPr>
              <a:t>c. Nếu bạn khúc đuôi để thầy bắt được thì (...)</a:t>
            </a:r>
          </a:p>
          <a:p>
            <a:pPr marL="0" indent="0" algn="just">
              <a:buNone/>
            </a:pPr>
            <a:r>
              <a:rPr lang="vi-VN" sz="2400" dirty="0">
                <a:latin typeface="Arial-Rounded" panose="020B0500000000000000" pitchFamily="34" charset="0"/>
                <a:cs typeface="Arial-Rounded" panose="020B0500000000000000" pitchFamily="34" charset="0"/>
              </a:rPr>
              <a:t>d. Nếu bạn khúc giữa để đứt thì (...)</a:t>
            </a:r>
            <a:endParaRPr lang="en-US" sz="2400" dirty="0">
              <a:latin typeface="Arial-Rounded" panose="020B0500000000000000" pitchFamily="34" charset="0"/>
              <a:cs typeface="Arial-Rounded" panose="020B0500000000000000" pitchFamily="34" charset="0"/>
            </a:endParaRPr>
          </a:p>
        </p:txBody>
      </p:sp>
      <p:sp>
        <p:nvSpPr>
          <p:cNvPr id="6" name="Speech Bubble: Rectangle with Corners Rounded 5">
            <a:extLst>
              <a:ext uri="{FF2B5EF4-FFF2-40B4-BE49-F238E27FC236}">
                <a16:creationId xmlns="" xmlns:a16="http://schemas.microsoft.com/office/drawing/2014/main" id="{ABA90083-91A0-4E21-B201-63E1E250EC3F}"/>
              </a:ext>
            </a:extLst>
          </p:cNvPr>
          <p:cNvSpPr/>
          <p:nvPr/>
        </p:nvSpPr>
        <p:spPr>
          <a:xfrm>
            <a:off x="461593" y="3468415"/>
            <a:ext cx="11252180" cy="291662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l"/>
            <a:r>
              <a:rPr lang="vi-VN"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 Nếu thầy nói không thì rồng rắn đi tiếp.</a:t>
            </a:r>
          </a:p>
          <a:p>
            <a:pPr algn="l"/>
            <a:r>
              <a:rPr lang="vi-VN"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 Nếu thầy nói có thì rồng rắn hỏi xin thuốc cho con và đồng ý cho thầy bắt khúc đuôi.</a:t>
            </a:r>
          </a:p>
          <a:p>
            <a:pPr algn="l"/>
            <a:r>
              <a:rPr lang="vi-VN"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 Nếu bạn khúc đuôi để thầy bắt được thì đổi vai làm thầy thuốc</a:t>
            </a:r>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d. Nếu bạn khúc giữa để đứt thì đổi vai làm khúc </a:t>
            </a:r>
            <a:r>
              <a:rPr lang="vi-VN"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đuôi</a:t>
            </a:r>
            <a:r>
              <a:rPr lang="en-US" sz="3200" b="0" i="0" dirty="0"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23969" y="171568"/>
            <a:ext cx="2566288"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829591" y="5446561"/>
            <a:ext cx="18004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ráp</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48811" y="5434583"/>
            <a:ext cx="1830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970495" y="5434583"/>
            <a:ext cx="19666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Hu-</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10108585" y="5434583"/>
            <a:ext cx="10951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Ê </a:t>
            </a:r>
            <a:r>
              <a:rPr lang="en-US" sz="40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79845" y="612412"/>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lê-gô</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còn</a:t>
            </a:r>
            <a:endPar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gọi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nextslide"/>
          </p:cNvPr>
          <p:cNvSpPr/>
          <p:nvPr/>
        </p:nvSpPr>
        <p:spPr>
          <a:xfrm>
            <a:off x="4669880" y="3744686"/>
            <a:ext cx="3093893" cy="1523999"/>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tiếp</a:t>
            </a:r>
            <a:r>
              <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theo</a:t>
            </a:r>
            <a:endPar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58" dur="2000" fill="hold"/>
                                        <p:tgtEl>
                                          <p:spTgt spid="6"/>
                                        </p:tgtEl>
                                        <p:attrNameLst>
                                          <p:attrName>ppt_x</p:attrName>
                                          <p:attrName>ppt_y</p:attrName>
                                        </p:attrNameLst>
                                      </p:cBhvr>
                                    </p:animMotion>
                                  </p:childTnLst>
                                </p:cTn>
                              </p:par>
                              <p:par>
                                <p:cTn id="59" presetID="1" presetClass="entr" presetSubtype="0" fill="hold" nodeType="withEffect">
                                  <p:stCondLst>
                                    <p:cond delay="2500"/>
                                  </p:stCondLst>
                                  <p:childTnLst>
                                    <p:set>
                                      <p:cBhvr>
                                        <p:cTn id="60" dur="1" fill="hold">
                                          <p:stCondLst>
                                            <p:cond delay="0"/>
                                          </p:stCondLst>
                                        </p:cTn>
                                        <p:tgtEl>
                                          <p:spTgt spid="36"/>
                                        </p:tgtEl>
                                        <p:attrNameLst>
                                          <p:attrName>style.visibility</p:attrName>
                                        </p:attrNameLst>
                                      </p:cBhvr>
                                      <p:to>
                                        <p:strVal val="visible"/>
                                      </p:to>
                                    </p:set>
                                  </p:childTnLst>
                                </p:cTn>
                              </p:par>
                              <p:par>
                                <p:cTn id="61"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2" dur="2000" fill="hold"/>
                                        <p:tgtEl>
                                          <p:spTgt spid="6"/>
                                        </p:tgtEl>
                                        <p:attrNameLst>
                                          <p:attrName>ppt_x</p:attrName>
                                          <p:attrName>ppt_y</p:attrName>
                                        </p:attrNameLst>
                                      </p:cBhvr>
                                    </p:animMotion>
                                  </p:childTnLst>
                                </p:cTn>
                              </p:par>
                              <p:par>
                                <p:cTn id="63" presetID="1" presetClass="exit" presetSubtype="0" fill="hold" nodeType="withEffect">
                                  <p:stCondLst>
                                    <p:cond delay="4500"/>
                                  </p:stCondLst>
                                  <p:childTnLst>
                                    <p:set>
                                      <p:cBhvr>
                                        <p:cTn id="64"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69" dur="2000" fill="hold"/>
                                        <p:tgtEl>
                                          <p:spTgt spid="8"/>
                                        </p:tgtEl>
                                        <p:attrNameLst>
                                          <p:attrName>ppt_x</p:attrName>
                                          <p:attrName>ppt_y</p:attrName>
                                        </p:attrNameLst>
                                      </p:cBhvr>
                                    </p:animMotion>
                                  </p:childTnLst>
                                </p:cTn>
                              </p:par>
                              <p:par>
                                <p:cTn id="70" presetID="1" presetClass="entr" presetSubtype="0" fill="hold" nodeType="withEffect">
                                  <p:stCondLst>
                                    <p:cond delay="2500"/>
                                  </p:stCondLst>
                                  <p:childTnLst>
                                    <p:set>
                                      <p:cBhvr>
                                        <p:cTn id="71" dur="1" fill="hold">
                                          <p:stCondLst>
                                            <p:cond delay="0"/>
                                          </p:stCondLst>
                                        </p:cTn>
                                        <p:tgtEl>
                                          <p:spTgt spid="36"/>
                                        </p:tgtEl>
                                        <p:attrNameLst>
                                          <p:attrName>style.visibility</p:attrName>
                                        </p:attrNameLst>
                                      </p:cBhvr>
                                      <p:to>
                                        <p:strVal val="visible"/>
                                      </p:to>
                                    </p:set>
                                  </p:childTnLst>
                                </p:cTn>
                              </p:par>
                              <p:par>
                                <p:cTn id="72"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3" dur="2000" fill="hold"/>
                                        <p:tgtEl>
                                          <p:spTgt spid="8"/>
                                        </p:tgtEl>
                                        <p:attrNameLst>
                                          <p:attrName>ppt_x</p:attrName>
                                          <p:attrName>ppt_y</p:attrName>
                                        </p:attrNameLst>
                                      </p:cBhvr>
                                      <p:rCtr x="12331" y="23009"/>
                                    </p:animMotion>
                                  </p:childTnLst>
                                </p:cTn>
                              </p:par>
                              <p:par>
                                <p:cTn id="74" presetID="1" presetClass="exit" presetSubtype="0" fill="hold" nodeType="withEffect">
                                  <p:stCondLst>
                                    <p:cond delay="4500"/>
                                  </p:stCondLst>
                                  <p:childTnLst>
                                    <p:set>
                                      <p:cBhvr>
                                        <p:cTn id="7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6" restart="whenNotActive" fill="hold" evtFilter="cancelBubble" nodeType="interactiveSeq">
                <p:stCondLst>
                  <p:cond evt="onClick" delay="0">
                    <p:tgtEl>
                      <p:spTgt spid="9"/>
                    </p:tgtEl>
                  </p:cond>
                </p:stCondLst>
                <p:endSync evt="end" delay="0">
                  <p:rtn val="all"/>
                </p:endSync>
                <p:childTnLst>
                  <p:par>
                    <p:cTn id="77" fill="hold">
                      <p:stCondLst>
                        <p:cond delay="0"/>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0" dur="2000" fill="hold"/>
                                        <p:tgtEl>
                                          <p:spTgt spid="9"/>
                                        </p:tgtEl>
                                        <p:attrNameLst>
                                          <p:attrName>ppt_x</p:attrName>
                                          <p:attrName>ppt_y</p:attrName>
                                        </p:attrNameLst>
                                      </p:cBhvr>
                                      <p:rCtr x="-23581" y="-30787"/>
                                    </p:animMotion>
                                  </p:childTnLst>
                                </p:cTn>
                              </p:par>
                              <p:par>
                                <p:cTn id="81" presetID="1" presetClass="entr" presetSubtype="0" fill="hold" nodeType="withEffect">
                                  <p:stCondLst>
                                    <p:cond delay="2500"/>
                                  </p:stCondLst>
                                  <p:childTnLst>
                                    <p:set>
                                      <p:cBhvr>
                                        <p:cTn id="82" dur="1" fill="hold">
                                          <p:stCondLst>
                                            <p:cond delay="0"/>
                                          </p:stCondLst>
                                        </p:cTn>
                                        <p:tgtEl>
                                          <p:spTgt spid="36"/>
                                        </p:tgtEl>
                                        <p:attrNameLst>
                                          <p:attrName>style.visibility</p:attrName>
                                        </p:attrNameLst>
                                      </p:cBhvr>
                                      <p:to>
                                        <p:strVal val="visible"/>
                                      </p:to>
                                    </p:set>
                                  </p:childTnLst>
                                </p:cTn>
                              </p:par>
                              <p:par>
                                <p:cTn id="83"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4" dur="2000" fill="hold"/>
                                        <p:tgtEl>
                                          <p:spTgt spid="9"/>
                                        </p:tgtEl>
                                        <p:attrNameLst>
                                          <p:attrName>ppt_x</p:attrName>
                                          <p:attrName>ppt_y</p:attrName>
                                        </p:attrNameLst>
                                      </p:cBhvr>
                                      <p:rCtr x="23438" y="21435"/>
                                    </p:animMotion>
                                  </p:childTnLst>
                                </p:cTn>
                              </p:par>
                              <p:par>
                                <p:cTn id="85" presetID="1" presetClass="exit" presetSubtype="0" fill="hold" nodeType="withEffect">
                                  <p:stCondLst>
                                    <p:cond delay="4500"/>
                                  </p:stCondLst>
                                  <p:childTnLst>
                                    <p:set>
                                      <p:cBhvr>
                                        <p:cTn id="8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4A4ECA-2108-4FDE-9990-48575CBB084F}"/>
              </a:ext>
            </a:extLst>
          </p:cNvPr>
          <p:cNvSpPr>
            <a:spLocks noGrp="1"/>
          </p:cNvSpPr>
          <p:nvPr>
            <p:ph type="title"/>
          </p:nvPr>
        </p:nvSpPr>
        <p:spPr/>
        <p:txBody>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2. </a:t>
            </a:r>
            <a:r>
              <a:rPr lang="vi-VN" dirty="0">
                <a:latin typeface="Arial-Rounded" panose="020B0500000000000000" pitchFamily="34" charset="0"/>
                <a:ea typeface="Arial-Rounded" panose="020B0500000000000000" pitchFamily="34" charset="0"/>
                <a:cs typeface="Arial-Rounded" panose="020B0500000000000000" pitchFamily="34" charset="0"/>
              </a:rPr>
              <a:t>Đặt một câu nói về trò chơi em thích.</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 xmlns:a16="http://schemas.microsoft.com/office/drawing/2014/main" id="{DACB2B21-EB8F-4F43-A025-5286F51229D9}"/>
              </a:ext>
            </a:extLst>
          </p:cNvPr>
          <p:cNvSpPr>
            <a:spLocks noGrp="1"/>
          </p:cNvSpPr>
          <p:nvPr>
            <p:ph idx="1"/>
          </p:nvPr>
        </p:nvSpPr>
        <p:spPr/>
        <p:txBody>
          <a:bodyPr>
            <a:normAutofit/>
          </a:bodyPr>
          <a:lstStyle/>
          <a:p>
            <a:pPr marL="0" indent="0" algn="ctr">
              <a:buNone/>
            </a:pP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Bịt mắt bắt dê là trò chơi rất thú vị.</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1125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256453"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 y="0"/>
            <a:ext cx="12115801" cy="6858000"/>
          </a:xfrm>
          <a:prstGeom prst="rect">
            <a:avLst/>
          </a:prstGeom>
        </p:spPr>
      </p:pic>
    </p:spTree>
    <p:extLst>
      <p:ext uri="{BB962C8B-B14F-4D97-AF65-F5344CB8AC3E}">
        <p14:creationId xmlns:p14="http://schemas.microsoft.com/office/powerpoint/2010/main" val="42419694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114300" y="298958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0000FF"/>
                </a:solidFill>
                <a:effectLst/>
                <a:uLnTx/>
                <a:uFillTx/>
                <a:latin typeface="HP001 4 hàng" panose="020B0603050302020204" pitchFamily="34" charset="0"/>
                <a:ea typeface="+mn-ea"/>
                <a:cs typeface="+mn-cs"/>
              </a:rPr>
              <a:t>Một</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con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ngựa</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đau</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cả</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tàu</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bỏ</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cỏ</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4220210" y="78676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Viết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ứng</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dụng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sp>
        <p:nvSpPr>
          <p:cNvPr id="3" name="Text Box 2"/>
          <p:cNvSpPr txBox="1"/>
          <p:nvPr/>
        </p:nvSpPr>
        <p:spPr>
          <a:xfrm rot="1140000">
            <a:off x="1310640" y="2710815"/>
            <a:ext cx="311785"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B9BD5"/>
                </a:solidFill>
                <a:effectLst>
                  <a:outerShdw blurRad="38100" dist="25400" dir="5400000" algn="ctr" rotWithShape="0">
                    <a:srgbClr val="6E747A">
                      <a:alpha val="43000"/>
                    </a:srgbClr>
                  </a:outerShdw>
                </a:effectLst>
                <a:uLnTx/>
                <a:uFillTx/>
                <a:latin typeface="Calibri"/>
                <a:ea typeface="+mn-ea"/>
                <a:cs typeface="+mn-cs"/>
              </a:rPr>
              <a:t>/</a:t>
            </a:r>
          </a:p>
        </p:txBody>
      </p:sp>
      <p:sp>
        <p:nvSpPr>
          <p:cNvPr id="4" name="Content Placeholder 3"/>
          <p:cNvSpPr>
            <a:spLocks noGrp="1"/>
          </p:cNvSpPr>
          <p:nvPr>
            <p:ph idx="1"/>
          </p:nvPr>
        </p:nvSpPr>
        <p:spPr/>
        <p:txBody>
          <a:bodyPr/>
          <a:lstStyle/>
          <a:p>
            <a:endParaRPr lang="vi-VN"/>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266800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Nói</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và</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nghe</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7586122"/>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F9D357D-B4A3-43A4-89FE-D1E38D3B5D22}"/>
              </a:ext>
            </a:extLst>
          </p:cNvPr>
          <p:cNvPicPr>
            <a:picLocks noChangeAspect="1"/>
          </p:cNvPicPr>
          <p:nvPr/>
        </p:nvPicPr>
        <p:blipFill>
          <a:blip r:embed="rId2"/>
          <a:stretch>
            <a:fillRect/>
          </a:stretch>
        </p:blipFill>
        <p:spPr>
          <a:xfrm>
            <a:off x="220717" y="357187"/>
            <a:ext cx="11839904" cy="6143625"/>
          </a:xfrm>
          <a:prstGeom prst="rect">
            <a:avLst/>
          </a:prstGeom>
        </p:spPr>
      </p:pic>
    </p:spTree>
    <p:extLst>
      <p:ext uri="{BB962C8B-B14F-4D97-AF65-F5344CB8AC3E}">
        <p14:creationId xmlns:p14="http://schemas.microsoft.com/office/powerpoint/2010/main" val="39209760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2" name="1b" descr="A close up of a logo&#10;&#10;Description generated with high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9"/>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0"/>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1"/>
          <a:stretch>
            <a:fillRect/>
          </a:stretch>
        </p:blipFill>
        <p:spPr>
          <a:xfrm>
            <a:off x="1543426" y="4934926"/>
            <a:ext cx="506290" cy="506290"/>
          </a:xfrm>
          <a:prstGeom prst="rect">
            <a:avLst/>
          </a:prstGeom>
        </p:spPr>
      </p:pic>
      <p:pic>
        <p:nvPicPr>
          <p:cNvPr id="6" name="Picture 5"/>
          <p:cNvPicPr>
            <a:picLocks noChangeAspect="1"/>
          </p:cNvPicPr>
          <p:nvPr/>
        </p:nvPicPr>
        <p:blipFill>
          <a:blip r:embed="rId12"/>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3">
            <a:extLst>
              <a:ext uri="{28A0092B-C50C-407E-A947-70E740481C1C}">
                <a14:useLocalDpi xmlns:a14="http://schemas.microsoft.com/office/drawing/2010/main" val="0"/>
              </a:ext>
            </a:extLst>
          </a:blip>
          <a:srcRect t="10052" b="11202"/>
          <a:stretch>
            <a:fillRect/>
          </a:stretch>
        </p:blipFill>
        <p:spPr>
          <a:xfrm>
            <a:off x="7446645" y="6219825"/>
            <a:ext cx="1506247" cy="558165"/>
          </a:xfrm>
          <a:prstGeom prst="rect">
            <a:avLst/>
          </a:prstGeom>
        </p:spPr>
      </p:pic>
      <p:pic>
        <p:nvPicPr>
          <p:cNvPr id="2" name="Content Placeholder 1"/>
          <p:cNvPicPr>
            <a:picLocks noGrp="1" noChangeAspect="1"/>
          </p:cNvPicPr>
          <p:nvPr>
            <p:ph idx="1"/>
          </p:nvPr>
        </p:nvPicPr>
        <p:blipFill>
          <a:blip r:embed="rId14">
            <a:extLst>
              <a:ext uri="{28A0092B-C50C-407E-A947-70E740481C1C}">
                <a14:useLocalDpi xmlns:a14="http://schemas.microsoft.com/office/drawing/2010/main" val="0"/>
              </a:ext>
            </a:extLst>
          </a:blip>
          <a:srcRect/>
          <a:stretch/>
        </p:blipFill>
        <p:spPr>
          <a:xfrm>
            <a:off x="5018763" y="1160780"/>
            <a:ext cx="4415709" cy="4280535"/>
          </a:xfrm>
          <a:prstGeom prst="rect">
            <a:avLst/>
          </a:prstGeom>
        </p:spPr>
      </p:pic>
      <p:pic>
        <p:nvPicPr>
          <p:cNvPr id="8" name="1a">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38022" y="1127571"/>
            <a:ext cx="3324225" cy="2385060"/>
          </a:xfrm>
          <a:prstGeom prst="rect">
            <a:avLst/>
          </a:prstGeom>
        </p:spPr>
      </p:pic>
      <p:pic>
        <p:nvPicPr>
          <p:cNvPr id="10" name="2a">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60190" y="3384550"/>
            <a:ext cx="3302000" cy="2291080"/>
          </a:xfrm>
          <a:prstGeom prst="rect">
            <a:avLst/>
          </a:prstGeom>
        </p:spPr>
      </p:pic>
      <p:pic>
        <p:nvPicPr>
          <p:cNvPr id="14" name="4a">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62190" y="3334385"/>
            <a:ext cx="3173730" cy="2340610"/>
          </a:xfrm>
          <a:prstGeom prst="rect">
            <a:avLst/>
          </a:prstGeom>
        </p:spPr>
      </p:pic>
      <p:pic>
        <p:nvPicPr>
          <p:cNvPr id="18" name="Picture 1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6"/>
                                        </p:tgtEl>
                                      </p:cBhvr>
                                    </p:animEffect>
                                    <p:set>
                                      <p:cBhvr>
                                        <p:cTn id="25"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5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withEffect">
                                  <p:stCondLst>
                                    <p:cond delay="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4"/>
                                        </p:tgtEl>
                                      </p:cBhvr>
                                    </p:animEffect>
                                    <p:set>
                                      <p:cBhvr>
                                        <p:cTn id="40" dur="1" fill="hold">
                                          <p:stCondLst>
                                            <p:cond delay="499"/>
                                          </p:stCondLst>
                                        </p:cTn>
                                        <p:tgtEl>
                                          <p:spTgt spid="3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6"/>
                                        </p:tgtEl>
                                      </p:cBhvr>
                                    </p:animEffect>
                                    <p:set>
                                      <p:cBhvr>
                                        <p:cTn id="43" dur="1" fill="hold">
                                          <p:stCondLst>
                                            <p:cond delay="499"/>
                                          </p:stCondLst>
                                        </p:cTn>
                                        <p:tgtEl>
                                          <p:spTgt spid="3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8"/>
                                        </p:tgtEl>
                                      </p:cBhvr>
                                    </p:animEffect>
                                    <p:set>
                                      <p:cBhvr>
                                        <p:cTn id="46" dur="1" fill="hold">
                                          <p:stCondLst>
                                            <p:cond delay="499"/>
                                          </p:stCondLst>
                                        </p:cTn>
                                        <p:tgtEl>
                                          <p:spTgt spid="38"/>
                                        </p:tgtEl>
                                        <p:attrNameLst>
                                          <p:attrName>style.visibility</p:attrName>
                                        </p:attrNameLst>
                                      </p:cBhvr>
                                      <p:to>
                                        <p:strVal val="hidden"/>
                                      </p:to>
                                    </p:se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
                                        </p:tgtEl>
                                        <p:attrNameLst>
                                          <p:attrName>r</p:attrName>
                                        </p:attrNameLst>
                                      </p:cBhvr>
                                    </p:animRot>
                                    <p:animRot by="-240000">
                                      <p:cBhvr>
                                        <p:cTn id="49" dur="200" fill="hold">
                                          <p:stCondLst>
                                            <p:cond delay="200"/>
                                          </p:stCondLst>
                                        </p:cTn>
                                        <p:tgtEl>
                                          <p:spTgt spid="4"/>
                                        </p:tgtEl>
                                        <p:attrNameLst>
                                          <p:attrName>r</p:attrName>
                                        </p:attrNameLst>
                                      </p:cBhvr>
                                    </p:animRot>
                                    <p:animRot by="240000">
                                      <p:cBhvr>
                                        <p:cTn id="50" dur="200" fill="hold">
                                          <p:stCondLst>
                                            <p:cond delay="400"/>
                                          </p:stCondLst>
                                        </p:cTn>
                                        <p:tgtEl>
                                          <p:spTgt spid="4"/>
                                        </p:tgtEl>
                                        <p:attrNameLst>
                                          <p:attrName>r</p:attrName>
                                        </p:attrNameLst>
                                      </p:cBhvr>
                                    </p:animRot>
                                    <p:animRot by="-240000">
                                      <p:cBhvr>
                                        <p:cTn id="51" dur="200" fill="hold">
                                          <p:stCondLst>
                                            <p:cond delay="600"/>
                                          </p:stCondLst>
                                        </p:cTn>
                                        <p:tgtEl>
                                          <p:spTgt spid="4"/>
                                        </p:tgtEl>
                                        <p:attrNameLst>
                                          <p:attrName>r</p:attrName>
                                        </p:attrNameLst>
                                      </p:cBhvr>
                                    </p:animRot>
                                    <p:animRot by="120000">
                                      <p:cBhvr>
                                        <p:cTn id="52"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1" restart="whenNotActive" fill="hold" evtFilter="cancelBubble" nodeType="interactiveSeq">
                <p:stCondLst>
                  <p:cond evt="onClick" delay="0">
                    <p:tgtEl>
                      <p:spTgt spid="14"/>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250066" y="1354238"/>
            <a:ext cx="10115270" cy="1077218"/>
          </a:xfrm>
          <a:prstGeom prst="rect">
            <a:avLst/>
          </a:prstGeom>
          <a:noFill/>
        </p:spPr>
        <p:txBody>
          <a:bodyPr wrap="non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Khi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tròn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tuổi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a:solidFill>
                  <a:prstClr val="white"/>
                </a:solidFill>
                <a:latin typeface="Times New Roman" panose="02020603050405020304" pitchFamily="18" charset="0"/>
                <a:cs typeface="Times New Roman" panose="02020603050405020304" pitchFamily="18" charset="0"/>
              </a:rPr>
              <a:t>H</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món</a:t>
            </a:r>
            <a:endParaRPr lang="en-US" sz="3200" dirty="0">
              <a:solidFill>
                <a:prstClr val="white"/>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sz="3200" dirty="0" err="1">
                <a:solidFill>
                  <a:prstClr val="white"/>
                </a:solidFill>
                <a:latin typeface="Times New Roman" panose="02020603050405020304" pitchFamily="18" charset="0"/>
                <a:cs typeface="Times New Roman" panose="02020603050405020304" pitchFamily="18" charset="0"/>
              </a:rPr>
              <a:t>quà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đó</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như</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thế</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nào</a:t>
            </a:r>
            <a:r>
              <a:rPr lang="en-US" sz="3200" dirty="0">
                <a:solidFill>
                  <a:prstClr val="white"/>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1250066" y="3300714"/>
            <a:ext cx="10088018"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bố</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mẹ</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rất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Times New Roman" panose="02020603050405020304" pitchFamily="18" charset="0"/>
                <a:cs typeface="Times New Roman" panose="02020603050405020304" pitchFamily="18" charset="0"/>
              </a:rPr>
              <a:t>đi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đâu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cũng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mang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theo.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059378" y="5469000"/>
            <a:ext cx="193995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082502" y="5434583"/>
            <a:ext cx="23969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864191" y="5434583"/>
            <a:ext cx="18627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ó</a:t>
            </a:r>
            <a:r>
              <a:rPr kumimoji="0" lang="en-US" sz="4000" b="1" i="0" u="none" strike="noStrike" kern="1200" cap="none" spc="0" normalizeH="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9645946" y="5434583"/>
            <a:ext cx="2241253"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388308" y="415745"/>
            <a:ext cx="11248776"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Dù</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ngả</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Lòng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vẫn</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vững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kiềng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8216" y="93069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8685" y="1169918"/>
            <a:ext cx="1926976" cy="1926976"/>
          </a:xfrm>
          <a:prstGeom prst="rect">
            <a:avLst/>
          </a:prstGeom>
        </p:spPr>
      </p:pic>
      <p:sp>
        <p:nvSpPr>
          <p:cNvPr id="44" name="NextQuestion">
            <a:hlinkClick r:id="" action="ppaction://hlinkshowjump?jump=nextslide"/>
          </p:cNvPr>
          <p:cNvSpPr/>
          <p:nvPr/>
        </p:nvSpPr>
        <p:spPr>
          <a:xfrm>
            <a:off x="7392886" y="3718723"/>
            <a:ext cx="3335546" cy="147516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NextQuestion">
            <a:hlinkClick r:id="" action="ppaction://hlinkshowjump?jump=previousslide"/>
          </p:cNvPr>
          <p:cNvSpPr/>
          <p:nvPr/>
        </p:nvSpPr>
        <p:spPr>
          <a:xfrm>
            <a:off x="988743" y="3746134"/>
            <a:ext cx="3335546" cy="1475163"/>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27"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0066" y="1354238"/>
            <a:ext cx="9265678" cy="1077218"/>
          </a:xfrm>
          <a:prstGeom prst="rect">
            <a:avLst/>
          </a:prstGeom>
          <a:noFill/>
        </p:spPr>
        <p:txBody>
          <a:bodyPr wrap="none" rtlCol="0">
            <a:spAutoFit/>
          </a:bodyPr>
          <a:lstStyle/>
          <a:p>
            <a:pPr lvl="0"/>
            <a:r>
              <a:rPr lang="en-US" sz="3200" dirty="0">
                <a:solidFill>
                  <a:prstClr val="white"/>
                </a:solidFill>
                <a:latin typeface="Times New Roman" panose="02020603050405020304" pitchFamily="18" charset="0"/>
                <a:cs typeface="Times New Roman" panose="02020603050405020304" pitchFamily="18" charset="0"/>
              </a:rPr>
              <a:t>2. Khi </a:t>
            </a:r>
            <a:r>
              <a:rPr lang="en-US" sz="3200" dirty="0" err="1">
                <a:solidFill>
                  <a:prstClr val="white"/>
                </a:solidFill>
                <a:latin typeface="Times New Roman" panose="02020603050405020304" pitchFamily="18" charset="0"/>
                <a:cs typeface="Times New Roman" panose="02020603050405020304" pitchFamily="18" charset="0"/>
              </a:rPr>
              <a:t>tròn</a:t>
            </a:r>
            <a:r>
              <a:rPr lang="en-US" sz="3200" dirty="0">
                <a:solidFill>
                  <a:prstClr val="white"/>
                </a:solidFill>
                <a:latin typeface="Times New Roman" panose="02020603050405020304" pitchFamily="18" charset="0"/>
                <a:cs typeface="Times New Roman" panose="02020603050405020304" pitchFamily="18" charset="0"/>
              </a:rPr>
              <a:t> 7 </a:t>
            </a:r>
            <a:r>
              <a:rPr lang="en-US" sz="3200" dirty="0" err="1">
                <a:solidFill>
                  <a:prstClr val="white"/>
                </a:solidFill>
                <a:latin typeface="Times New Roman" panose="02020603050405020304" pitchFamily="18" charset="0"/>
                <a:cs typeface="Times New Roman" panose="02020603050405020304" pitchFamily="18" charset="0"/>
              </a:rPr>
              <a:t>tuổi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được</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tặng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quà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đã</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làm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endParaRPr lang="en-US" sz="3200" dirty="0">
              <a:solidFill>
                <a:prstClr val="white"/>
              </a:solidFill>
              <a:latin typeface="Times New Roman" panose="02020603050405020304" pitchFamily="18" charset="0"/>
              <a:cs typeface="Times New Roman" panose="02020603050405020304" pitchFamily="18" charset="0"/>
            </a:endParaRPr>
          </a:p>
          <a:p>
            <a:pPr lvl="0"/>
            <a:r>
              <a:rPr lang="en-US" sz="3200" dirty="0">
                <a:solidFill>
                  <a:prstClr val="white"/>
                </a:solidFill>
                <a:latin typeface="Times New Roman" panose="02020603050405020304" pitchFamily="18" charset="0"/>
                <a:cs typeface="Times New Roman" panose="02020603050405020304" pitchFamily="18" charset="0"/>
              </a:rPr>
              <a:t>v</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ới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món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cũ</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0066" y="3300714"/>
            <a:ext cx="943719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trắng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rất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xinh</a:t>
            </a:r>
            <a:endPar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aseline="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không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ngó</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ngàng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tới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búp</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bê</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nữa</a:t>
            </a:r>
            <a:r>
              <a:rPr lang="en-US" sz="320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1250066" y="1354238"/>
            <a:ext cx="41408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nằm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mơ</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thấy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250066" y="3300714"/>
            <a:ext cx="72074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mơ</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thấy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khóc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thút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0066" y="1354238"/>
            <a:ext cx="728757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đồ</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chơi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mình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0066" y="3300714"/>
            <a:ext cx="9111790"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thiệu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bạn</a:t>
            </a:r>
            <a:endPar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Times New Roman" panose="02020603050405020304" pitchFamily="18" charset="0"/>
                <a:cs typeface="Times New Roman" panose="02020603050405020304" pitchFamily="18" charset="0"/>
              </a:rPr>
              <a:t>c</a:t>
            </a:r>
            <a:r>
              <a:rPr lang="en-US" sz="3200" baseline="0" dirty="0" err="1">
                <a:solidFill>
                  <a:prstClr val="white"/>
                </a:solidFill>
                <a:latin typeface="Times New Roman" panose="02020603050405020304" pitchFamily="18" charset="0"/>
                <a:cs typeface="Times New Roman" panose="02020603050405020304" pitchFamily="18" charset="0"/>
              </a:rPr>
              <a:t>hơi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với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nhau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rất</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vui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vẻ</a:t>
            </a:r>
            <a:r>
              <a:rPr lang="en-US" sz="320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849A082-5722-41AF-B7D0-2968A2C66A47}"/>
              </a:ext>
            </a:extLst>
          </p:cNvPr>
          <p:cNvSpPr/>
          <p:nvPr/>
        </p:nvSpPr>
        <p:spPr>
          <a:xfrm>
            <a:off x="205740" y="240030"/>
            <a:ext cx="926973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800" dirty="0">
                <a:latin typeface="Arial-Rounded" panose="020B0500000000000000" pitchFamily="34" charset="0"/>
                <a:ea typeface="Arial-Rounded" panose="020B0500000000000000" pitchFamily="34" charset="0"/>
                <a:cs typeface="Arial-Rounded" panose="020B0500000000000000" pitchFamily="34" charset="0"/>
              </a:rPr>
              <a:t> 1-2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 xmlns:a16="http://schemas.microsoft.com/office/drawing/2014/main" id="{AD90AB79-3110-4FCD-B2D6-630252422AB2}"/>
              </a:ext>
            </a:extLst>
          </p:cNvPr>
          <p:cNvPicPr>
            <a:picLocks noChangeAspect="1"/>
          </p:cNvPicPr>
          <p:nvPr/>
        </p:nvPicPr>
        <p:blipFill>
          <a:blip r:embed="rId2"/>
          <a:stretch>
            <a:fillRect/>
          </a:stretch>
        </p:blipFill>
        <p:spPr>
          <a:xfrm>
            <a:off x="2722703" y="1596944"/>
            <a:ext cx="6515100" cy="2228850"/>
          </a:xfrm>
          <a:prstGeom prst="rect">
            <a:avLst/>
          </a:prstGeom>
        </p:spPr>
      </p:pic>
      <p:pic>
        <p:nvPicPr>
          <p:cNvPr id="9" name="Picture 8">
            <a:extLst>
              <a:ext uri="{FF2B5EF4-FFF2-40B4-BE49-F238E27FC236}">
                <a16:creationId xmlns="" xmlns:a16="http://schemas.microsoft.com/office/drawing/2014/main" id="{B4DFAF72-EA79-44B5-BA26-6C9E8C8A0558}"/>
              </a:ext>
            </a:extLst>
          </p:cNvPr>
          <p:cNvPicPr>
            <a:picLocks noChangeAspect="1"/>
          </p:cNvPicPr>
          <p:nvPr/>
        </p:nvPicPr>
        <p:blipFill>
          <a:blip r:embed="rId3"/>
          <a:stretch>
            <a:fillRect/>
          </a:stretch>
        </p:blipFill>
        <p:spPr>
          <a:xfrm>
            <a:off x="2722703" y="4013281"/>
            <a:ext cx="6572250" cy="2495550"/>
          </a:xfrm>
          <a:prstGeom prst="rect">
            <a:avLst/>
          </a:prstGeom>
        </p:spPr>
      </p:pic>
    </p:spTree>
    <p:extLst>
      <p:ext uri="{BB962C8B-B14F-4D97-AF65-F5344CB8AC3E}">
        <p14:creationId xmlns:p14="http://schemas.microsoft.com/office/powerpoint/2010/main" val="1595064179"/>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5E9BF0D-0379-47E6-A1D2-D9223D22143D}"/>
              </a:ext>
            </a:extLst>
          </p:cNvPr>
          <p:cNvPicPr>
            <a:picLocks noChangeAspect="1"/>
          </p:cNvPicPr>
          <p:nvPr/>
        </p:nvPicPr>
        <p:blipFill>
          <a:blip r:embed="rId3"/>
          <a:stretch>
            <a:fillRect/>
          </a:stretch>
        </p:blipFill>
        <p:spPr>
          <a:xfrm>
            <a:off x="1211581" y="1874520"/>
            <a:ext cx="8876316" cy="2073592"/>
          </a:xfrm>
          <a:prstGeom prst="rect">
            <a:avLst/>
          </a:prstGeom>
        </p:spPr>
      </p:pic>
    </p:spTree>
    <p:extLst>
      <p:ext uri="{BB962C8B-B14F-4D97-AF65-F5344CB8AC3E}">
        <p14:creationId xmlns:p14="http://schemas.microsoft.com/office/powerpoint/2010/main" val="4224444179"/>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advClick="0">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637731"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t>
            </a:r>
          </a:p>
        </p:txBody>
      </p:sp>
      <p:sp>
        <p:nvSpPr>
          <p:cNvPr id="11" name="TextBox 10"/>
          <p:cNvSpPr txBox="1"/>
          <p:nvPr/>
        </p:nvSpPr>
        <p:spPr>
          <a:xfrm>
            <a:off x="4728974" y="5434583"/>
            <a:ext cx="6976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7383499"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t>
            </a:r>
          </a:p>
        </p:txBody>
      </p:sp>
      <p:sp>
        <p:nvSpPr>
          <p:cNvPr id="14" name="TextBox 13"/>
          <p:cNvSpPr txBox="1"/>
          <p:nvPr/>
        </p:nvSpPr>
        <p:spPr>
          <a:xfrm>
            <a:off x="10108585" y="5434583"/>
            <a:ext cx="58221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ung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previousslide"/>
          </p:cNvPr>
          <p:cNvSpPr/>
          <p:nvPr/>
        </p:nvSpPr>
        <p:spPr>
          <a:xfrm>
            <a:off x="1314489" y="3710735"/>
            <a:ext cx="2997752" cy="1443664"/>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NextQuestion">
            <a:hlinkClick r:id="" action="ppaction://noaction"/>
          </p:cNvPr>
          <p:cNvSpPr/>
          <p:nvPr/>
        </p:nvSpPr>
        <p:spPr>
          <a:xfrm>
            <a:off x="7704517" y="3780826"/>
            <a:ext cx="2796989" cy="1385162"/>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37"/>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3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rắn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23</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pic>
        <p:nvPicPr>
          <p:cNvPr id="3" name="Picture 2">
            <a:extLst>
              <a:ext uri="{FF2B5EF4-FFF2-40B4-BE49-F238E27FC236}">
                <a16:creationId xmlns="" xmlns:a16="http://schemas.microsoft.com/office/drawing/2014/main" id="{CF1E6045-F3EF-4DCB-96C7-3C13D5EAD70F}"/>
              </a:ext>
            </a:extLst>
          </p:cNvPr>
          <p:cNvPicPr>
            <a:picLocks noChangeAspect="1"/>
          </p:cNvPicPr>
          <p:nvPr/>
        </p:nvPicPr>
        <p:blipFill>
          <a:blip r:embed="rId4"/>
          <a:stretch>
            <a:fillRect/>
          </a:stretch>
        </p:blipFill>
        <p:spPr>
          <a:xfrm>
            <a:off x="1701209" y="0"/>
            <a:ext cx="8694376" cy="5039410"/>
          </a:xfrm>
          <a:prstGeom prst="rect">
            <a:avLst/>
          </a:prstGeom>
        </p:spPr>
      </p:pic>
      <p:sp>
        <p:nvSpPr>
          <p:cNvPr id="5" name="Rectangle 4">
            <a:extLst>
              <a:ext uri="{FF2B5EF4-FFF2-40B4-BE49-F238E27FC236}">
                <a16:creationId xmlns="" xmlns:a16="http://schemas.microsoft.com/office/drawing/2014/main" id="{9085F13C-88B2-4B55-A7E6-F5BD15CE3E9A}"/>
              </a:ext>
            </a:extLst>
          </p:cNvPr>
          <p:cNvSpPr/>
          <p:nvPr/>
        </p:nvSpPr>
        <p:spPr>
          <a:xfrm>
            <a:off x="318977" y="5188689"/>
            <a:ext cx="11398102" cy="13946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a:t>
            </a:r>
            <a:r>
              <a:rPr lang="en-US"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là một trong những trò chơi dân gian</a:t>
            </a: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chơi theo nhóm, các người chơi được phân vai và phải thực hiện vai chơi của mình trong sự phối hợp với người khác.</a:t>
            </a:r>
          </a:p>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Một người đứng riêng ra làm thầy thuốc, những người còn lại sắp hàng một, tay người sau nắm vạt áo người trước hoặc đặt trên vai của người đứng trước. Sau đó cả chuỗi người này bắt đầu lượn qua lượn lại như con rắn, vừa đi vừa hát: </a:t>
            </a:r>
            <a:r>
              <a:rPr lang="vi-VN" b="0" i="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 Có cây lúc lắc/ Hỏi thăm thầy thuốc/ Có nhà hay không?”.</a:t>
            </a:r>
            <a:endPar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6" name="Cloud 15">
            <a:extLst>
              <a:ext uri="{FF2B5EF4-FFF2-40B4-BE49-F238E27FC236}">
                <a16:creationId xmlns="" xmlns:a16="http://schemas.microsoft.com/office/drawing/2014/main" id="{EF9883B5-F639-43A0-8274-E6E53C758DD0}"/>
              </a:ext>
            </a:extLst>
          </p:cNvPr>
          <p:cNvSpPr/>
          <p:nvPr/>
        </p:nvSpPr>
        <p:spPr>
          <a:xfrm>
            <a:off x="8038214" y="1507809"/>
            <a:ext cx="3995192" cy="1357627"/>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 xmlns:a16="http://schemas.microsoft.com/office/drawing/2014/main" id="{8AE127AC-492B-4661-B13F-D5789FB7891D}"/>
              </a:ext>
            </a:extLst>
          </p:cNvPr>
          <p:cNvCxnSpPr/>
          <p:nvPr/>
        </p:nvCxnSpPr>
        <p:spPr>
          <a:xfrm>
            <a:off x="1998921" y="393405"/>
            <a:ext cx="97819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 xmlns:a16="http://schemas.microsoft.com/office/drawing/2014/main" id="{ACF17813-1E7F-4422-B582-0AE720DAF12B}"/>
              </a:ext>
            </a:extLst>
          </p:cNvPr>
          <p:cNvCxnSpPr/>
          <p:nvPr/>
        </p:nvCxnSpPr>
        <p:spPr>
          <a:xfrm>
            <a:off x="3806456" y="1254642"/>
            <a:ext cx="97819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 xmlns:a16="http://schemas.microsoft.com/office/drawing/2014/main" id="{F9BD616E-7575-467F-A2E1-1BB4E7338901}"/>
              </a:ext>
            </a:extLst>
          </p:cNvPr>
          <p:cNvCxnSpPr/>
          <p:nvPr/>
        </p:nvCxnSpPr>
        <p:spPr>
          <a:xfrm>
            <a:off x="5486400" y="2105247"/>
            <a:ext cx="978195"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691978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625</Words>
  <Application>Microsoft Office PowerPoint</Application>
  <PresentationFormat>Custom</PresentationFormat>
  <Paragraphs>84</Paragraphs>
  <Slides>35</Slides>
  <Notes>10</Notes>
  <HiddenSlides>0</HiddenSlides>
  <MMClips>1</MMClips>
  <ScaleCrop>false</ScaleCrop>
  <HeadingPairs>
    <vt:vector size="4" baseType="variant">
      <vt:variant>
        <vt:lpstr>Theme</vt:lpstr>
      </vt:variant>
      <vt:variant>
        <vt:i4>8</vt:i4>
      </vt:variant>
      <vt:variant>
        <vt:lpstr>Slide Titles</vt:lpstr>
      </vt:variant>
      <vt:variant>
        <vt:i4>35</vt:i4>
      </vt:variant>
    </vt:vector>
  </HeadingPairs>
  <TitlesOfParts>
    <vt:vector size="43" baseType="lpstr">
      <vt:lpstr>2_Office Theme</vt:lpstr>
      <vt:lpstr>3_Office Theme</vt:lpstr>
      <vt:lpstr>4_Office Theme</vt:lpstr>
      <vt:lpstr>5_Office Theme</vt:lpstr>
      <vt:lpstr>6_Office Theme</vt:lpstr>
      <vt:lpstr>7_Office Theme</vt:lpstr>
      <vt:lpstr>4_Office 主题</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Nói tiếp để hoàn thành câu</vt:lpstr>
      <vt:lpstr>2. Đặt một câu nói về trò chơi em thích.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21AK22</cp:lastModifiedBy>
  <cp:revision>30</cp:revision>
  <dcterms:created xsi:type="dcterms:W3CDTF">2021-05-27T01:09:20Z</dcterms:created>
  <dcterms:modified xsi:type="dcterms:W3CDTF">2023-11-28T02:06:23Z</dcterms:modified>
</cp:coreProperties>
</file>