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63" r:id="rId2"/>
    <p:sldId id="558" r:id="rId3"/>
    <p:sldId id="566" r:id="rId4"/>
    <p:sldId id="565" r:id="rId5"/>
    <p:sldId id="259" r:id="rId6"/>
    <p:sldId id="256" r:id="rId7"/>
    <p:sldId id="257" r:id="rId8"/>
    <p:sldId id="260" r:id="rId9"/>
    <p:sldId id="261" r:id="rId10"/>
    <p:sldId id="262" r:id="rId11"/>
    <p:sldId id="267" r:id="rId12"/>
    <p:sldId id="576" r:id="rId13"/>
    <p:sldId id="605" r:id="rId14"/>
    <p:sldId id="604" r:id="rId15"/>
    <p:sldId id="602" r:id="rId16"/>
    <p:sldId id="610" r:id="rId17"/>
    <p:sldId id="611" r:id="rId18"/>
    <p:sldId id="307" r:id="rId19"/>
    <p:sldId id="279" r:id="rId20"/>
    <p:sldId id="612" r:id="rId21"/>
    <p:sldId id="613" r:id="rId22"/>
    <p:sldId id="614" r:id="rId23"/>
    <p:sldId id="624" r:id="rId24"/>
    <p:sldId id="623" r:id="rId25"/>
  </p:sldIdLst>
  <p:sldSz cx="6858000" cy="51435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660"/>
  </p:normalViewPr>
  <p:slideViewPr>
    <p:cSldViewPr>
      <p:cViewPr varScale="1">
        <p:scale>
          <a:sx n="86" d="100"/>
          <a:sy n="86" d="100"/>
        </p:scale>
        <p:origin x="-1392" y="-9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AB922-A93C-4E7A-8DF4-E67D15C624D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186F1-154E-4BE6-B17F-6697BCB9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5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186F1-154E-4BE6-B17F-6697BCB940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83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8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83672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95E-EB03-4B98-BB0C-AC7F65BB902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6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6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11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6.gif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pe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6.gif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6.gif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6.gif"/><Relationship Id="rId4" Type="http://schemas.openxmlformats.org/officeDocument/2006/relationships/slide" Target="slide14.xml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microsoft.com/office/2007/relationships/media" Target="../media/media5.mp3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audio" Target="../media/media5.mp3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9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slide" Target="slide8.xml"/><Relationship Id="rId19" Type="http://schemas.openxmlformats.org/officeDocument/2006/relationships/slide" Target="slide10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2" y="-29384"/>
            <a:ext cx="6880881" cy="517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43050" y="857250"/>
            <a:ext cx="4409408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1575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lang="en-US" sz="1575" b="1" dirty="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2" y="1162638"/>
            <a:ext cx="347186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157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HỨA TẠO</a:t>
            </a:r>
            <a:endParaRPr lang="en-US" altLang="en-US" sz="15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71450" y="2060613"/>
            <a:ext cx="66865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74" y="3271343"/>
            <a:ext cx="530090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5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5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5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225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25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en-US" sz="27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3709218"/>
            <a:ext cx="530090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5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5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27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2357438" y="1457325"/>
            <a:ext cx="28289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04664" y="66339"/>
            <a:ext cx="6156684" cy="1298159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849301"/>
            <a:ext cx="6156684" cy="711978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Đáp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án</a:t>
            </a:r>
            <a:r>
              <a:rPr lang="en-US" sz="3300" b="1" dirty="0">
                <a:solidFill>
                  <a:srgbClr val="FF0000"/>
                </a:solidFill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42" y="4137275"/>
            <a:ext cx="1603658" cy="80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" y="4293461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="" xmlns:a16="http://schemas.microsoft.com/office/drawing/2014/main" id="{86071A77-E4D7-4F6F-81CF-00F2F4A77DA5}"/>
              </a:ext>
            </a:extLst>
          </p:cNvPr>
          <p:cNvSpPr/>
          <p:nvPr/>
        </p:nvSpPr>
        <p:spPr>
          <a:xfrm>
            <a:off x="404664" y="1497746"/>
            <a:ext cx="6156684" cy="1218019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Thân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phím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dirty="0"/>
              <a:t>           </a:t>
            </a:r>
          </a:p>
          <a:p>
            <a:pPr marL="342900" indent="-342900">
              <a:buAutoNum type="alphaU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vi-VN" dirty="0">
                <a:latin typeface="Roboto" panose="02000000000000000000" pitchFamily="2" charset="0"/>
                <a:ea typeface="Roboto" panose="02000000000000000000" pitchFamily="2" charset="0"/>
              </a:rPr>
              <a:t>ơ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dirty="0"/>
              <a:t>           </a:t>
            </a:r>
          </a:p>
          <a:p>
            <a:pPr marL="342900" indent="-342900">
              <a:buAutoNum type="alphaU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Microsoft Word</a:t>
            </a:r>
            <a:r>
              <a:rPr lang="en-US" dirty="0"/>
              <a:t> 	       </a:t>
            </a:r>
          </a:p>
          <a:p>
            <a:pPr marL="342900" indent="-342900">
              <a:buAutoNum type="alphaU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PowerPoint</a:t>
            </a:r>
            <a:r>
              <a:rPr lang="en-US" dirty="0"/>
              <a:t>   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831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</a14:imgLayer>
                </a14:imgProps>
              </a:ext>
            </a:extLst>
          </a:blip>
          <a:srcRect/>
          <a:stretch>
            <a:fillRect l="-38000" t="6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2892895"/>
            <a:ext cx="1710607" cy="1506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62" y="2708489"/>
            <a:ext cx="1782374" cy="173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4" y="3646189"/>
            <a:ext cx="1288066" cy="85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1" y="642938"/>
            <a:ext cx="756084" cy="771338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0334" y="-486618"/>
            <a:ext cx="457200" cy="4572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31078" y="568104"/>
            <a:ext cx="2627856" cy="1733616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Yeah!!!</a:t>
            </a:r>
          </a:p>
          <a:p>
            <a:pPr algn="ctr"/>
            <a:r>
              <a:rPr lang="en-US" sz="2400" dirty="0" err="1"/>
              <a:t>Bãi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627534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0A57135-9F22-4D16-ADDD-F213D2835BD3}"/>
                </a:ext>
              </a:extLst>
            </p:cNvPr>
            <p:cNvSpPr/>
            <p:nvPr/>
          </p:nvSpPr>
          <p:spPr>
            <a:xfrm>
              <a:off x="597259" y="1715156"/>
              <a:ext cx="10074910" cy="567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An?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0" cy="931310"/>
              <a:chOff x="522612" y="849596"/>
              <a:chExt cx="2898640" cy="93131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=""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3"/>
                  <a:ext cx="2135019" cy="5756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0" y="900103"/>
                <a:ext cx="952952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=""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=""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5069" y="565082"/>
                  <a:ext cx="2916634" cy="2768147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7" name="Picture 36" descr="new">
            <a:extLst>
              <a:ext uri="{FF2B5EF4-FFF2-40B4-BE49-F238E27FC236}">
                <a16:creationId xmlns="" xmlns:a16="http://schemas.microsoft.com/office/drawing/2014/main" id="{0F625756-3526-4505-8974-B91F8B453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07" y="2810193"/>
            <a:ext cx="5461167" cy="1313412"/>
          </a:xfrm>
          <a:prstGeom prst="rect">
            <a:avLst/>
          </a:prstGeom>
        </p:spPr>
      </p:pic>
      <p:sp>
        <p:nvSpPr>
          <p:cNvPr id="38" name="Text Box 23">
            <a:extLst>
              <a:ext uri="{FF2B5EF4-FFF2-40B4-BE49-F238E27FC236}">
                <a16:creationId xmlns="" xmlns:a16="http://schemas.microsoft.com/office/drawing/2014/main" id="{17F79122-D36A-49AE-80A1-C575F9CF3FFB}"/>
              </a:ext>
            </a:extLst>
          </p:cNvPr>
          <p:cNvSpPr txBox="1"/>
          <p:nvPr/>
        </p:nvSpPr>
        <p:spPr>
          <a:xfrm>
            <a:off x="1479670" y="4049100"/>
            <a:ext cx="5093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UTM Avo" panose="02040603050506020204"/>
              </a:rPr>
              <a:t>Hình</a:t>
            </a:r>
            <a:r>
              <a:rPr lang="en-US" sz="1400" b="1" dirty="0">
                <a:latin typeface="UTM Avo" panose="02040603050506020204"/>
              </a:rPr>
              <a:t> 2: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Hành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động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gây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mất</a:t>
            </a:r>
            <a:r>
              <a:rPr lang="en-US" sz="1400" dirty="0">
                <a:latin typeface="UTM Avo" panose="02040603050506020204"/>
              </a:rPr>
              <a:t> an </a:t>
            </a:r>
            <a:r>
              <a:rPr lang="en-US" sz="1400" dirty="0" err="1">
                <a:latin typeface="UTM Avo" panose="02040603050506020204"/>
              </a:rPr>
              <a:t>toàn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cho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máy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tính</a:t>
            </a:r>
            <a:endParaRPr lang="en-US" sz="1400" dirty="0">
              <a:latin typeface="UTM Avo" panose="02040603050506020204"/>
            </a:endParaRPr>
          </a:p>
        </p:txBody>
      </p:sp>
      <p:sp>
        <p:nvSpPr>
          <p:cNvPr id="39" name="Text Box 24">
            <a:extLst>
              <a:ext uri="{FF2B5EF4-FFF2-40B4-BE49-F238E27FC236}">
                <a16:creationId xmlns="" xmlns:a16="http://schemas.microsoft.com/office/drawing/2014/main" id="{BAC419B6-1631-4CB0-B235-32BB53C526D2}"/>
              </a:ext>
            </a:extLst>
          </p:cNvPr>
          <p:cNvSpPr txBox="1"/>
          <p:nvPr/>
        </p:nvSpPr>
        <p:spPr>
          <a:xfrm>
            <a:off x="3789551" y="5262374"/>
            <a:ext cx="759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/>
              </a:rPr>
              <a:t>2. Em hãy nhắc lại những điều đã học ở lớp 3 về việc nên và không nên làm khi sử dụng máy tính để đảm bảo an toàn về điện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C9373C9-1E49-4BCC-A6B8-1E44461681EB}"/>
              </a:ext>
            </a:extLst>
          </p:cNvPr>
          <p:cNvSpPr/>
          <p:nvPr/>
        </p:nvSpPr>
        <p:spPr>
          <a:xfrm>
            <a:off x="75576" y="4306117"/>
            <a:ext cx="3209408" cy="56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)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Máy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tính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bị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ướt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bàn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phím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,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có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thể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không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hoạt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động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được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988F300-B999-4E21-913B-48B0B74A5056}"/>
              </a:ext>
            </a:extLst>
          </p:cNvPr>
          <p:cNvSpPr/>
          <p:nvPr/>
        </p:nvSpPr>
        <p:spPr>
          <a:xfrm>
            <a:off x="3423441" y="4354715"/>
            <a:ext cx="3429000" cy="5417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8" grpId="0"/>
      <p:bldP spid="39" grpId="0"/>
      <p:bldP spid="8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627534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1105603"/>
              <a:chOff x="522612" y="849596"/>
              <a:chExt cx="2898644" cy="110560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629581" cy="859616"/>
                <a:chOff x="5906375" y="1404722"/>
                <a:chExt cx="2629581" cy="859616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=""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629581" cy="7992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=""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=""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9" name="Text Box 24">
            <a:extLst>
              <a:ext uri="{FF2B5EF4-FFF2-40B4-BE49-F238E27FC236}">
                <a16:creationId xmlns="" xmlns:a16="http://schemas.microsoft.com/office/drawing/2014/main" id="{BAC419B6-1631-4CB0-B235-32BB53C526D2}"/>
              </a:ext>
            </a:extLst>
          </p:cNvPr>
          <p:cNvSpPr txBox="1"/>
          <p:nvPr/>
        </p:nvSpPr>
        <p:spPr>
          <a:xfrm>
            <a:off x="35729" y="2374620"/>
            <a:ext cx="6705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7FF655-487A-4EE1-AFB0-3833D77EE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827" y="2810192"/>
            <a:ext cx="5241137" cy="21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627534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1105604"/>
              <a:chOff x="522612" y="849596"/>
              <a:chExt cx="2898644" cy="1105604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629581" cy="859617"/>
                <a:chOff x="5906375" y="1404722"/>
                <a:chExt cx="2629581" cy="859617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=""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=""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629581" cy="79927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=""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=""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9049275-EF17-46EC-B4FC-2734A416AF9F}"/>
              </a:ext>
            </a:extLst>
          </p:cNvPr>
          <p:cNvSpPr/>
          <p:nvPr/>
        </p:nvSpPr>
        <p:spPr>
          <a:xfrm>
            <a:off x="301909" y="2343152"/>
            <a:ext cx="657020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8D44ABA-7CE0-4879-A800-793D69A41793}"/>
              </a:ext>
            </a:extLst>
          </p:cNvPr>
          <p:cNvSpPr/>
          <p:nvPr/>
        </p:nvSpPr>
        <p:spPr>
          <a:xfrm>
            <a:off x="418557" y="3234497"/>
            <a:ext cx="5987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 Box 17">
            <a:extLst>
              <a:ext uri="{FF2B5EF4-FFF2-40B4-BE49-F238E27FC236}">
                <a16:creationId xmlns="" xmlns:a16="http://schemas.microsoft.com/office/drawing/2014/main" id="{B79A2FE0-E647-4540-891B-B846A6A594E1}"/>
              </a:ext>
            </a:extLst>
          </p:cNvPr>
          <p:cNvSpPr txBox="1"/>
          <p:nvPr/>
        </p:nvSpPr>
        <p:spPr>
          <a:xfrm>
            <a:off x="392611" y="3767689"/>
            <a:ext cx="59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 Box 6">
            <a:extLst>
              <a:ext uri="{FF2B5EF4-FFF2-40B4-BE49-F238E27FC236}">
                <a16:creationId xmlns="" xmlns:a16="http://schemas.microsoft.com/office/drawing/2014/main" id="{D6318229-7432-4838-9222-8881CD85968A}"/>
              </a:ext>
            </a:extLst>
          </p:cNvPr>
          <p:cNvSpPr txBox="1"/>
          <p:nvPr/>
        </p:nvSpPr>
        <p:spPr>
          <a:xfrm>
            <a:off x="444090" y="2690531"/>
            <a:ext cx="59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541DA39-A32B-49AA-9611-9E6E85CC7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2" y="2441592"/>
            <a:ext cx="338889" cy="3215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3F21A75B-1E1D-4784-B581-C16BB6CD266B}"/>
              </a:ext>
            </a:extLst>
          </p:cNvPr>
          <p:cNvGrpSpPr/>
          <p:nvPr/>
        </p:nvGrpSpPr>
        <p:grpSpPr>
          <a:xfrm>
            <a:off x="99075" y="4294606"/>
            <a:ext cx="6642293" cy="1072409"/>
            <a:chOff x="3287089" y="512618"/>
            <a:chExt cx="7981772" cy="1935002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D0D2B9BC-FBE9-432A-BE2E-6382C23C5B80}"/>
                </a:ext>
              </a:extLst>
            </p:cNvPr>
            <p:cNvGrpSpPr/>
            <p:nvPr/>
          </p:nvGrpSpPr>
          <p:grpSpPr>
            <a:xfrm>
              <a:off x="3287089" y="617014"/>
              <a:ext cx="7981772" cy="1110031"/>
              <a:chOff x="3287089" y="617014"/>
              <a:chExt cx="7981772" cy="111003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="" xmlns:a16="http://schemas.microsoft.com/office/drawing/2014/main" id="{89B0F7EA-2C3E-414B-A22C-AA62475A3AC4}"/>
                  </a:ext>
                </a:extLst>
              </p:cNvPr>
              <p:cNvGrpSpPr/>
              <p:nvPr/>
            </p:nvGrpSpPr>
            <p:grpSpPr>
              <a:xfrm>
                <a:off x="3752975" y="720875"/>
                <a:ext cx="7515886" cy="1006170"/>
                <a:chOff x="4217228" y="652751"/>
                <a:chExt cx="6761618" cy="1484378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="" xmlns:a16="http://schemas.microsoft.com/office/drawing/2014/main" id="{30574D23-77A3-4AF2-B3F1-D19D927F28D3}"/>
                    </a:ext>
                  </a:extLst>
                </p:cNvPr>
                <p:cNvSpPr/>
                <p:nvPr/>
              </p:nvSpPr>
              <p:spPr>
                <a:xfrm>
                  <a:off x="4217228" y="854864"/>
                  <a:ext cx="589693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="" xmlns:a16="http://schemas.microsoft.com/office/drawing/2014/main" id="{6C80C560-CF93-4C81-B5E2-311FAC81F114}"/>
                    </a:ext>
                  </a:extLst>
                </p:cNvPr>
                <p:cNvSpPr/>
                <p:nvPr/>
              </p:nvSpPr>
              <p:spPr>
                <a:xfrm>
                  <a:off x="4257634" y="652751"/>
                  <a:ext cx="6721212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0" name="Picture 49">
                <a:extLst>
                  <a:ext uri="{FF2B5EF4-FFF2-40B4-BE49-F238E27FC236}">
                    <a16:creationId xmlns="" xmlns:a16="http://schemas.microsoft.com/office/drawing/2014/main" id="{8CD0D230-F128-4D20-9D13-1DA3067CA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87089" y="617014"/>
                <a:ext cx="538466" cy="750628"/>
              </a:xfrm>
              <a:prstGeom prst="rect">
                <a:avLst/>
              </a:prstGeom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C396B885-C3EF-468D-BC36-B5F71632408E}"/>
                </a:ext>
              </a:extLst>
            </p:cNvPr>
            <p:cNvSpPr/>
            <p:nvPr/>
          </p:nvSpPr>
          <p:spPr>
            <a:xfrm>
              <a:off x="3670997" y="512618"/>
              <a:ext cx="7301692" cy="1935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buFont typeface="Arial" panose="020B0604020202020204" pitchFamily="34" charset="0"/>
                <a:buChar char="•"/>
              </a:pP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4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627534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="" xmlns:a16="http://schemas.microsoft.com/office/drawing/2014/main" id="{05A55AA2-5BAD-4BE0-97F5-66ADE9550D87}"/>
              </a:ext>
            </a:extLst>
          </p:cNvPr>
          <p:cNvSpPr txBox="1"/>
          <p:nvPr/>
        </p:nvSpPr>
        <p:spPr>
          <a:xfrm>
            <a:off x="557186" y="1681916"/>
            <a:ext cx="920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UTM Avo" panose="02040603050506020204"/>
              </a:rPr>
              <a:t>Chọn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hành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động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sử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dụng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máy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tính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đúng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cách</a:t>
            </a:r>
            <a:r>
              <a:rPr lang="en-US" b="1" dirty="0">
                <a:latin typeface="UTM Avo" panose="02040603050506020204"/>
              </a:rPr>
              <a:t>: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CF5F840A-D9F2-4621-971B-BFB00FAAEAAC}"/>
              </a:ext>
            </a:extLst>
          </p:cNvPr>
          <p:cNvSpPr/>
          <p:nvPr/>
        </p:nvSpPr>
        <p:spPr>
          <a:xfrm>
            <a:off x="110551" y="2179531"/>
            <a:ext cx="1024191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80A0C3C7-91AB-4E07-9B34-511968060D80}"/>
              </a:ext>
            </a:extLst>
          </p:cNvPr>
          <p:cNvSpPr/>
          <p:nvPr/>
        </p:nvSpPr>
        <p:spPr>
          <a:xfrm>
            <a:off x="110551" y="3535257"/>
            <a:ext cx="1022667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ướt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2748B85C-1E0A-4A9D-B414-2D7B0FC4CA22}"/>
              </a:ext>
            </a:extLst>
          </p:cNvPr>
          <p:cNvSpPr/>
          <p:nvPr/>
        </p:nvSpPr>
        <p:spPr>
          <a:xfrm>
            <a:off x="114356" y="4021996"/>
            <a:ext cx="11182350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vi-V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438184C-D981-49E1-93CF-C86D0CB0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0" y="1707654"/>
            <a:ext cx="476658" cy="469269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="" xmlns:a16="http://schemas.microsoft.com/office/drawing/2014/main" id="{31DFC361-35E2-4D45-AB19-6E383D7B3602}"/>
              </a:ext>
            </a:extLst>
          </p:cNvPr>
          <p:cNvSpPr/>
          <p:nvPr/>
        </p:nvSpPr>
        <p:spPr>
          <a:xfrm>
            <a:off x="94279" y="2735778"/>
            <a:ext cx="65750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Start,chọn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Shut Down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320B1CD-792C-44B0-9B1E-F2DFDF23D248}"/>
              </a:ext>
            </a:extLst>
          </p:cNvPr>
          <p:cNvSpPr/>
          <p:nvPr/>
        </p:nvSpPr>
        <p:spPr>
          <a:xfrm>
            <a:off x="76431" y="2818838"/>
            <a:ext cx="338427" cy="335832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627534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A2668A3-7DC7-4509-8F10-A96232EFD09E}"/>
              </a:ext>
            </a:extLst>
          </p:cNvPr>
          <p:cNvGrpSpPr/>
          <p:nvPr/>
        </p:nvGrpSpPr>
        <p:grpSpPr>
          <a:xfrm>
            <a:off x="27010" y="1671496"/>
            <a:ext cx="2609902" cy="544502"/>
            <a:chOff x="371924" y="406203"/>
            <a:chExt cx="3569952" cy="107610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8F23FD9-F79E-4C6F-BA2E-C0E829AD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15EBF75-8F98-4624-815F-D462B7F97754}"/>
                </a:ext>
              </a:extLst>
            </p:cNvPr>
            <p:cNvSpPr/>
            <p:nvPr/>
          </p:nvSpPr>
          <p:spPr>
            <a:xfrm>
              <a:off x="1561274" y="406203"/>
              <a:ext cx="2380602" cy="781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C33AE49-7E50-4EF2-A9E0-5A7476A6ED73}"/>
              </a:ext>
            </a:extLst>
          </p:cNvPr>
          <p:cNvSpPr/>
          <p:nvPr/>
        </p:nvSpPr>
        <p:spPr>
          <a:xfrm>
            <a:off x="27849" y="2076658"/>
            <a:ext cx="6779920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B11B5DB-48DF-4A8F-B0E0-AE5A73A0CD90}"/>
              </a:ext>
            </a:extLst>
          </p:cNvPr>
          <p:cNvSpPr/>
          <p:nvPr/>
        </p:nvSpPr>
        <p:spPr>
          <a:xfrm>
            <a:off x="980728" y="2781731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xách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en-US" alt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BC5C0B8-893A-4EE2-A045-C49792A98C23}"/>
              </a:ext>
            </a:extLst>
          </p:cNvPr>
          <p:cNvSpPr/>
          <p:nvPr/>
        </p:nvSpPr>
        <p:spPr>
          <a:xfrm>
            <a:off x="953135" y="3173238"/>
            <a:ext cx="495173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B. Ổ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B6E859D-5659-4C9D-A534-FECD506C6FE8}"/>
              </a:ext>
            </a:extLst>
          </p:cNvPr>
          <p:cNvSpPr/>
          <p:nvPr/>
        </p:nvSpPr>
        <p:spPr>
          <a:xfrm>
            <a:off x="962754" y="3544689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="" xmlns:a16="http://schemas.microsoft.com/office/drawing/2014/main" id="{9B54C109-49AB-4D79-820F-BC3B71623CF1}"/>
              </a:ext>
            </a:extLst>
          </p:cNvPr>
          <p:cNvSpPr/>
          <p:nvPr/>
        </p:nvSpPr>
        <p:spPr>
          <a:xfrm>
            <a:off x="980728" y="3889030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endParaRPr lang="en-US" alt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468DE51-95EA-4233-8A4D-12A843662E67}"/>
              </a:ext>
            </a:extLst>
          </p:cNvPr>
          <p:cNvSpPr/>
          <p:nvPr/>
        </p:nvSpPr>
        <p:spPr>
          <a:xfrm>
            <a:off x="4869160" y="2886383"/>
            <a:ext cx="1800200" cy="15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627534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A2668A3-7DC7-4509-8F10-A96232EFD09E}"/>
              </a:ext>
            </a:extLst>
          </p:cNvPr>
          <p:cNvGrpSpPr/>
          <p:nvPr/>
        </p:nvGrpSpPr>
        <p:grpSpPr>
          <a:xfrm>
            <a:off x="27010" y="1671496"/>
            <a:ext cx="2825926" cy="544502"/>
            <a:chOff x="371924" y="406203"/>
            <a:chExt cx="3569952" cy="107610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8F23FD9-F79E-4C6F-BA2E-C0E829AD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15EBF75-8F98-4624-815F-D462B7F97754}"/>
                </a:ext>
              </a:extLst>
            </p:cNvPr>
            <p:cNvSpPr/>
            <p:nvPr/>
          </p:nvSpPr>
          <p:spPr>
            <a:xfrm>
              <a:off x="1561274" y="406203"/>
              <a:ext cx="2380602" cy="781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716EAFB-1EA7-4EB5-A044-D58269CB65F6}"/>
              </a:ext>
            </a:extLst>
          </p:cNvPr>
          <p:cNvSpPr/>
          <p:nvPr/>
        </p:nvSpPr>
        <p:spPr>
          <a:xfrm>
            <a:off x="404664" y="2713021"/>
            <a:ext cx="840852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ráo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0CCF8F0-F042-47BC-9EF2-07521AF5B0C4}"/>
              </a:ext>
            </a:extLst>
          </p:cNvPr>
          <p:cNvSpPr/>
          <p:nvPr/>
        </p:nvSpPr>
        <p:spPr>
          <a:xfrm>
            <a:off x="307842" y="3796428"/>
            <a:ext cx="1006729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   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CDC729E-FDF4-4BD8-B3B3-CCB15E4FDA96}"/>
              </a:ext>
            </a:extLst>
          </p:cNvPr>
          <p:cNvSpPr/>
          <p:nvPr/>
        </p:nvSpPr>
        <p:spPr>
          <a:xfrm>
            <a:off x="116632" y="2129900"/>
            <a:ext cx="975134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01183C1A-C523-4F0B-ABE0-D25046AA6F40}"/>
              </a:ext>
            </a:extLst>
          </p:cNvPr>
          <p:cNvSpPr/>
          <p:nvPr/>
        </p:nvSpPr>
        <p:spPr>
          <a:xfrm>
            <a:off x="307842" y="3254773"/>
            <a:ext cx="956056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="" xmlns:a16="http://schemas.microsoft.com/office/drawing/2014/main" id="{830FC6EF-8F22-40A0-A306-34745E1F70B9}"/>
              </a:ext>
            </a:extLst>
          </p:cNvPr>
          <p:cNvSpPr/>
          <p:nvPr/>
        </p:nvSpPr>
        <p:spPr>
          <a:xfrm>
            <a:off x="307842" y="4248548"/>
            <a:ext cx="9222105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8E5AD339-630D-4DAD-87EC-04A003D7B0C2}"/>
              </a:ext>
            </a:extLst>
          </p:cNvPr>
          <p:cNvSpPr/>
          <p:nvPr/>
        </p:nvSpPr>
        <p:spPr>
          <a:xfrm>
            <a:off x="319203" y="2734044"/>
            <a:ext cx="474456" cy="46088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258020C-59E0-4E50-9816-2DD2CD073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32" y="0"/>
            <a:ext cx="7317432" cy="6028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0AE075-B63F-4D64-B5B7-EB6083DFF4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7250" y="771525"/>
            <a:ext cx="4629150" cy="6000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50" b="1" dirty="0">
                <a:solidFill>
                  <a:srgbClr val="0000CC"/>
                </a:solidFill>
              </a:rPr>
              <a:t/>
            </a:r>
            <a:br>
              <a:rPr lang="en-US" sz="2250" b="1" dirty="0">
                <a:solidFill>
                  <a:srgbClr val="0000CC"/>
                </a:solidFill>
              </a:rPr>
            </a:br>
            <a:endParaRPr lang="en-US" sz="2250" dirty="0">
              <a:solidFill>
                <a:srgbClr val="0000CC"/>
              </a:solidFill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17AC1CD6-2E31-448A-AD8E-9AC561AF0C2F}"/>
              </a:ext>
            </a:extLst>
          </p:cNvPr>
          <p:cNvSpPr/>
          <p:nvPr/>
        </p:nvSpPr>
        <p:spPr>
          <a:xfrm>
            <a:off x="1114425" y="1457325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5" action="ppaction://hlinksldjump"/>
            <a:extLst>
              <a:ext uri="{FF2B5EF4-FFF2-40B4-BE49-F238E27FC236}">
                <a16:creationId xmlns="" xmlns:a16="http://schemas.microsoft.com/office/drawing/2014/main" id="{725402BE-A1A7-4A7A-95A9-C3E6E8A4B055}"/>
              </a:ext>
            </a:extLst>
          </p:cNvPr>
          <p:cNvSpPr/>
          <p:nvPr/>
        </p:nvSpPr>
        <p:spPr>
          <a:xfrm>
            <a:off x="2057400" y="1457325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133D51F3-5925-4E7B-ACC2-EA5BAB439387}"/>
              </a:ext>
            </a:extLst>
          </p:cNvPr>
          <p:cNvSpPr/>
          <p:nvPr/>
        </p:nvSpPr>
        <p:spPr>
          <a:xfrm>
            <a:off x="3171825" y="1457325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Up Arrow Callout 13">
            <a:extLst>
              <a:ext uri="{FF2B5EF4-FFF2-40B4-BE49-F238E27FC236}">
                <a16:creationId xmlns="" xmlns:a16="http://schemas.microsoft.com/office/drawing/2014/main" id="{727239C5-3DDA-47C9-B056-99570ACD5564}"/>
              </a:ext>
            </a:extLst>
          </p:cNvPr>
          <p:cNvSpPr/>
          <p:nvPr/>
        </p:nvSpPr>
        <p:spPr>
          <a:xfrm>
            <a:off x="2014537" y="3600450"/>
            <a:ext cx="2357438" cy="814388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75" b="1" dirty="0" err="1">
                <a:solidFill>
                  <a:srgbClr val="FFFFFF"/>
                </a:solidFill>
                <a:latin typeface="Calibri" pitchFamily="34" charset="0"/>
              </a:rPr>
              <a:t>Chọn</a:t>
            </a:r>
            <a:r>
              <a:rPr lang="en-US" sz="2475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75" b="1" dirty="0" err="1">
                <a:solidFill>
                  <a:srgbClr val="FFFFFF"/>
                </a:solidFill>
                <a:latin typeface="Calibri" pitchFamily="34" charset="0"/>
              </a:rPr>
              <a:t>bóng</a:t>
            </a:r>
            <a:endParaRPr lang="en-US" sz="2475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B9B827F4-8028-4AF4-B719-02B0BB016F02}"/>
              </a:ext>
            </a:extLst>
          </p:cNvPr>
          <p:cNvSpPr/>
          <p:nvPr/>
        </p:nvSpPr>
        <p:spPr>
          <a:xfrm>
            <a:off x="4157662" y="1457325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2296" name="Slide Number Placeholder 9">
            <a:extLst>
              <a:ext uri="{FF2B5EF4-FFF2-40B4-BE49-F238E27FC236}">
                <a16:creationId xmlns="" xmlns:a16="http://schemas.microsoft.com/office/drawing/2014/main" id="{D69BEFD6-ED0B-4C74-BAF8-CC01B79251B1}"/>
              </a:ext>
            </a:extLst>
          </p:cNvPr>
          <p:cNvSpPr txBox="1">
            <a:spLocks noGrp="1"/>
          </p:cNvSpPr>
          <p:nvPr/>
        </p:nvSpPr>
        <p:spPr bwMode="auto">
          <a:xfrm>
            <a:off x="4800600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30FCC5-D27D-40EE-B869-1498104B32D7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ction Button: End 2">
            <a:hlinkClick r:id="rId7" action="ppaction://hlinksldjump" highlightClick="1"/>
            <a:extLst>
              <a:ext uri="{FF2B5EF4-FFF2-40B4-BE49-F238E27FC236}">
                <a16:creationId xmlns="" xmlns:a16="http://schemas.microsoft.com/office/drawing/2014/main" id="{9B03F10B-AA81-4E44-808D-B749D9AECF12}"/>
              </a:ext>
            </a:extLst>
          </p:cNvPr>
          <p:cNvSpPr/>
          <p:nvPr/>
        </p:nvSpPr>
        <p:spPr>
          <a:xfrm>
            <a:off x="5572125" y="3600450"/>
            <a:ext cx="257175" cy="25717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788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=""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4" y="1118890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0" y="4316612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=""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5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=""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3" y="1219438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=""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0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=""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=""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2" y="3771900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=""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39" y="3739754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=""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686175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=""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=""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298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=""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62" y="2128302"/>
            <a:ext cx="6736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=""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62" y="2810592"/>
            <a:ext cx="441483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=""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32" y="3291246"/>
            <a:ext cx="583264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=""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32" y="2158666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4200525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=""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89" y="5839"/>
            <a:ext cx="596518" cy="644239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=""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6005224" y="966851"/>
            <a:ext cx="792452" cy="738240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4296374"/>
            <a:ext cx="6870103" cy="939671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=""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5475345" y="2250800"/>
            <a:ext cx="1697682" cy="167954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=""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116198" y="109905"/>
            <a:ext cx="346944" cy="420250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=""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=""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=""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14889" y="799322"/>
            <a:ext cx="556064" cy="45582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=""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=""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16284" y="1795729"/>
            <a:ext cx="2430661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25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1" y="267501"/>
            <a:ext cx="5322439" cy="3606002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=""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2255" y="395045"/>
            <a:ext cx="5194707" cy="2968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=""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4" y="1118890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0" y="4316612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=""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5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=""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3" y="1219438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=""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0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=""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=""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2" y="3771900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=""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39" y="3739754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=""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686175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=""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=""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298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=""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4" y="2128302"/>
            <a:ext cx="5597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Cài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=""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2717096"/>
            <a:ext cx="5765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cạo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sạch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vết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bẩn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=""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6"/>
            <a:ext cx="59815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Start,chọn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Power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ShutDown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tắt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=""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4" y="3326947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4200525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=""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77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=""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4" y="1118890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0" y="4316612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=""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5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=""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3" y="1219438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=""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0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=""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=""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2" y="3771900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=""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39" y="3739754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=""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686175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=""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=""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35" y="1468007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None/>
            </a:pPr>
            <a:r>
              <a:rPr lang="en-US" sz="1800" b="1" dirty="0" err="1">
                <a:latin typeface="UTM Avo" panose="02040603050506020204"/>
              </a:rPr>
              <a:t>Phát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biểu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nào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sau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đây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là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đúng</a:t>
            </a:r>
            <a:r>
              <a:rPr lang="en-US" sz="1800" b="1" dirty="0">
                <a:latin typeface="UTM Avo" panose="02040603050506020204"/>
              </a:rPr>
              <a:t> ?</a:t>
            </a:r>
          </a:p>
        </p:txBody>
      </p:sp>
      <p:sp>
        <p:nvSpPr>
          <p:cNvPr id="13325" name="TextBox 20">
            <a:extLst>
              <a:ext uri="{FF2B5EF4-FFF2-40B4-BE49-F238E27FC236}">
                <a16:creationId xmlns=""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70" y="2128302"/>
            <a:ext cx="6093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endParaRPr lang="en-US" altLang="en-US" sz="1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=""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40" y="2705510"/>
            <a:ext cx="66693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=""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39" y="3291246"/>
            <a:ext cx="6548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=""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98" y="2740179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4200525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=""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=""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4" y="1118890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0" y="4316612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=""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5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=""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3" y="1219438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=""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0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=""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=""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2" y="3771900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=""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39" y="3739754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=""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686175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=""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=""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298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hần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=""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4" y="2128302"/>
            <a:ext cx="559779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3326" name="TextBox 27">
            <a:extLst>
              <a:ext uri="{FF2B5EF4-FFF2-40B4-BE49-F238E27FC236}">
                <a16:creationId xmlns=""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482" y="2049294"/>
            <a:ext cx="39258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=""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6"/>
            <a:ext cx="583264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=""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4" y="2158666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4200525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=""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73F9F9D-9AED-47A5-B4AF-2BB70E358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922" y="1945761"/>
            <a:ext cx="2437038" cy="88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A6D0B1-2CD2-4686-A4FE-75A01824D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667" y="3038905"/>
            <a:ext cx="1193688" cy="781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105CFB-2E9A-4B1A-9C1C-409332B25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1762" y="1926893"/>
            <a:ext cx="1652911" cy="4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88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=""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0" y="635514"/>
            <a:ext cx="6871199" cy="386504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=""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30" y="1143771"/>
            <a:ext cx="940808" cy="22988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86" y="3345899"/>
            <a:ext cx="997972" cy="17976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5"/>
            <a:ext cx="6858000" cy="14668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575"/>
            <a:ext cx="1022920" cy="23119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6250"/>
            <a:ext cx="5860027" cy="145594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" y="-29807"/>
            <a:ext cx="4746500" cy="2758230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=""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42" y="482251"/>
            <a:ext cx="3228773" cy="1126473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=""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814403" y="1682408"/>
            <a:ext cx="52143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lang="zh-CN" altLang="en-US" sz="4050" dirty="0">
              <a:solidFill>
                <a:srgbClr val="E33552"/>
              </a:solidFill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=""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8560" y="5364069"/>
            <a:ext cx="342900" cy="3429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=""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8369" y="3485405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412776" y="555526"/>
            <a:ext cx="522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2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Thứ</a:t>
            </a:r>
            <a:r>
              <a:rPr lang="en-US" sz="22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hai</a:t>
            </a:r>
            <a:r>
              <a:rPr lang="en-US" sz="2200" b="1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, </a:t>
            </a:r>
            <a:r>
              <a:rPr lang="vi-VN" sz="2200" b="1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ngày </a:t>
            </a:r>
            <a:r>
              <a:rPr lang="en-US" sz="2200" b="1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11 </a:t>
            </a:r>
            <a:r>
              <a:rPr lang="vi-VN" sz="2200" b="1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tháng </a:t>
            </a:r>
            <a:r>
              <a:rPr lang="en-US" sz="2200" b="1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9 </a:t>
            </a:r>
            <a:r>
              <a:rPr lang="vi-VN" sz="2200" b="1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năm</a:t>
            </a:r>
            <a:r>
              <a:rPr lang="en-US" sz="2200" b="1" dirty="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200" b="1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2023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693" y="1059582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32656" y="2100263"/>
            <a:ext cx="6336703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475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MÁY 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VÀ </a:t>
            </a:r>
            <a:r>
              <a:rPr lang="en-US" sz="2475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75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32" y="2896634"/>
            <a:ext cx="6624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6858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060079" y="633115"/>
            <a:ext cx="4084440" cy="3857626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282080" y="2228788"/>
            <a:ext cx="2202954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75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13" y="627534"/>
            <a:ext cx="4955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585913" y="2076318"/>
            <a:ext cx="5186362" cy="120591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13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47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59320" y="3507854"/>
            <a:ext cx="5062358" cy="787056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13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15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2322085" y="2114790"/>
            <a:ext cx="4450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2288444" y="3705294"/>
            <a:ext cx="4308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 </a:t>
            </a:r>
            <a:endParaRPr lang="en-US" sz="14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2300725" y="2543571"/>
            <a:ext cx="44715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14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2997769" y="1697849"/>
            <a:ext cx="2203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1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2-Point Star 2"/>
          <p:cNvSpPr/>
          <p:nvPr/>
        </p:nvSpPr>
        <p:spPr>
          <a:xfrm>
            <a:off x="1268760" y="411510"/>
            <a:ext cx="4050000" cy="4050000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/>
          <p:cNvSpPr/>
          <p:nvPr/>
        </p:nvSpPr>
        <p:spPr>
          <a:xfrm>
            <a:off x="2060848" y="1295408"/>
            <a:ext cx="3384376" cy="243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urora" panose="02040603050506020204" pitchFamily="18" charset="0"/>
              </a:rPr>
              <a:t>KHỞI ĐỘNG</a:t>
            </a:r>
            <a:endParaRPr lang="en-US" sz="3300" dirty="0">
              <a:latin typeface="UTM Aur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3874" y="19469"/>
            <a:ext cx="1134126" cy="981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91580"/>
            <a:ext cx="1924566" cy="187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68" y="2712674"/>
            <a:ext cx="2077506" cy="182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8" y="3610392"/>
            <a:ext cx="918102" cy="837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4754" y="1221600"/>
            <a:ext cx="5231826" cy="1026114"/>
          </a:xfrm>
          <a:prstGeom prst="rect">
            <a:avLst/>
          </a:prstGeom>
          <a:noFill/>
        </p:spPr>
        <p:txBody>
          <a:bodyPr wrap="square" lIns="68580" tIns="34290" rIns="68580" bIns="34290" numCol="1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cứu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biển</a:t>
            </a:r>
            <a:endParaRPr lang="en-US" sz="495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246" y="-4760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23" y="3174094"/>
            <a:ext cx="1440577" cy="1268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0" y="3193249"/>
            <a:ext cx="1375391" cy="1337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3" y="3940395"/>
            <a:ext cx="1293699" cy="71874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8" y="98695"/>
            <a:ext cx="968271" cy="987806"/>
          </a:xfrm>
          <a:prstGeom prst="rect">
            <a:avLst/>
          </a:prstGeom>
        </p:spPr>
      </p:pic>
      <p:pic>
        <p:nvPicPr>
          <p:cNvPr id="6" name="Picture chuo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37" y="2983015"/>
            <a:ext cx="780644" cy="32096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38" y="3707822"/>
            <a:ext cx="1164082" cy="773024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5171523" y="3638242"/>
            <a:ext cx="456693" cy="770602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135650" y="642938"/>
            <a:ext cx="4131459" cy="199184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Bãi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biển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có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nhiều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rác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quá</a:t>
            </a:r>
            <a:r>
              <a:rPr lang="en-US" sz="33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656207" y="717985"/>
            <a:ext cx="3921851" cy="199184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42159" y="-933260"/>
            <a:ext cx="457200" cy="457200"/>
          </a:xfrm>
          <a:prstGeom prst="rect">
            <a:avLst/>
          </a:prstGeom>
        </p:spPr>
      </p:pic>
      <p:pic>
        <p:nvPicPr>
          <p:cNvPr id="29" name="Picture l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52" y="4442859"/>
            <a:ext cx="767720" cy="5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04" y="3258473"/>
            <a:ext cx="940862" cy="46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658" y="26442"/>
            <a:ext cx="6156684" cy="1249164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đ</a:t>
            </a:r>
            <a:r>
              <a:rPr lang="vi-VN" sz="2400" b="1" dirty="0">
                <a:latin typeface="Roboto" panose="02000000000000000000" pitchFamily="2" charset="0"/>
                <a:ea typeface="Roboto" panose="02000000000000000000" pitchFamily="2" charset="0"/>
              </a:rPr>
              <a:t>ư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ợc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lưu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trữ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718464"/>
            <a:ext cx="6156684" cy="65122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FF0000"/>
                </a:solidFill>
              </a:rPr>
              <a:t>Đáp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án</a:t>
            </a:r>
            <a:r>
              <a:rPr lang="en-US" sz="3300" dirty="0">
                <a:solidFill>
                  <a:srgbClr val="FF0000"/>
                </a:solidFill>
              </a:rPr>
              <a:t>: C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39" y="4299943"/>
            <a:ext cx="1356243" cy="81711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" y="4143386"/>
            <a:ext cx="967418" cy="96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="" xmlns:a16="http://schemas.microsoft.com/office/drawing/2014/main" id="{EAC586AC-267A-4C11-8060-32F1F6F97F80}"/>
              </a:ext>
            </a:extLst>
          </p:cNvPr>
          <p:cNvSpPr/>
          <p:nvPr/>
        </p:nvSpPr>
        <p:spPr>
          <a:xfrm>
            <a:off x="404664" y="1332969"/>
            <a:ext cx="6156684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A.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2800" dirty="0"/>
              <a:t>   </a:t>
            </a:r>
            <a:r>
              <a:rPr lang="en-US" sz="2000" dirty="0"/>
              <a:t>B.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phím</a:t>
            </a:r>
            <a:r>
              <a:rPr lang="en-US" sz="2800" dirty="0"/>
              <a:t>   </a:t>
            </a:r>
            <a:r>
              <a:rPr lang="en-US" sz="2000" dirty="0"/>
              <a:t>C.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800" dirty="0"/>
              <a:t> 	 </a:t>
            </a:r>
            <a:r>
              <a:rPr lang="en-US" sz="2000" dirty="0"/>
              <a:t>D.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/>
              <a:t>  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31764" y="97091"/>
            <a:ext cx="6156684" cy="1178515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0803" y="2680158"/>
            <a:ext cx="6156684" cy="711978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46" y="3651870"/>
            <a:ext cx="1606075" cy="10665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" y="4077125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=""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431764" y="1386914"/>
            <a:ext cx="6125723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/>
              <a:t>  </a:t>
            </a:r>
            <a:r>
              <a:rPr lang="en-US" sz="2000" dirty="0"/>
              <a:t>A.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dirty="0"/>
              <a:t>         </a:t>
            </a:r>
            <a:r>
              <a:rPr lang="en-US" sz="2000" dirty="0"/>
              <a:t>B.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dirty="0"/>
              <a:t>          </a:t>
            </a:r>
          </a:p>
          <a:p>
            <a:r>
              <a:rPr lang="en-US" dirty="0"/>
              <a:t>    </a:t>
            </a:r>
            <a:r>
              <a:rPr lang="en-US" sz="2000" dirty="0"/>
              <a:t>C.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Lập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/>
              <a:t>	     </a:t>
            </a:r>
            <a:r>
              <a:rPr lang="en-US" sz="2000" dirty="0"/>
              <a:t>D.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2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11278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3334</TotalTime>
  <Words>1228</Words>
  <Application>Microsoft Office PowerPoint</Application>
  <PresentationFormat>Custom</PresentationFormat>
  <Paragraphs>161</Paragraphs>
  <Slides>24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Bí Mật trong quả bóng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Windows User</cp:lastModifiedBy>
  <cp:revision>321</cp:revision>
  <dcterms:created xsi:type="dcterms:W3CDTF">2020-04-08T04:21:28Z</dcterms:created>
  <dcterms:modified xsi:type="dcterms:W3CDTF">2023-11-14T15:14:28Z</dcterms:modified>
</cp:coreProperties>
</file>