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sldIdLst>
    <p:sldId id="267" r:id="rId4"/>
    <p:sldId id="265" r:id="rId5"/>
    <p:sldId id="266" r:id="rId6"/>
    <p:sldId id="256" r:id="rId7"/>
    <p:sldId id="261" r:id="rId8"/>
    <p:sldId id="257" r:id="rId9"/>
    <p:sldId id="259" r:id="rId10"/>
    <p:sldId id="264" r:id="rId11"/>
    <p:sldId id="263" r:id="rId12"/>
    <p:sldId id="26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  <a:srgbClr val="FF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8E68-1B2C-4CB0-9001-57F07D0A04C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4F6-D564-48E9-BA34-80FA2475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4F6-D564-48E9-BA34-80FA2475DA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4F6-D564-48E9-BA34-80FA2475DA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4F6-D564-48E9-BA34-80FA2475DA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EEAF3E-E10D-4169-A282-54D149728BA5}" type="slidenum">
              <a:rPr lang="en-US" altLang="en-US" smtClean="0">
                <a:latin typeface="Calibri" pitchFamily="34" charset="0"/>
              </a:rPr>
              <a:pPr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5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84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2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16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9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10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17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0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0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3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6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9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41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6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2A8C9A2A-0355-4E02-AF3C-67DB927F42C5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52C5E09A-26B0-47D3-9C54-1EED419B7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5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18CF5CD1-18A7-4E8F-B807-DCF8478CC587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E6B37A5A-E13E-4071-8396-0A27F1964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9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92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372225" y="3489722"/>
            <a:ext cx="3015854" cy="1423988"/>
            <a:chOff x="2640" y="768"/>
            <a:chExt cx="1344" cy="1013"/>
          </a:xfrm>
        </p:grpSpPr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2640" y="768"/>
              <a:ext cx="311" cy="516"/>
              <a:chOff x="1888" y="1308"/>
              <a:chExt cx="311" cy="516"/>
            </a:xfrm>
          </p:grpSpPr>
          <p:sp>
            <p:nvSpPr>
              <p:cNvPr id="2070" name="Freeform 5"/>
              <p:cNvSpPr>
                <a:spLocks/>
              </p:cNvSpPr>
              <p:nvPr/>
            </p:nvSpPr>
            <p:spPr bwMode="auto">
              <a:xfrm>
                <a:off x="1888" y="1308"/>
                <a:ext cx="311" cy="516"/>
              </a:xfrm>
              <a:custGeom>
                <a:avLst/>
                <a:gdLst>
                  <a:gd name="T0" fmla="*/ 1 w 622"/>
                  <a:gd name="T1" fmla="*/ 0 h 1547"/>
                  <a:gd name="T2" fmla="*/ 1 w 622"/>
                  <a:gd name="T3" fmla="*/ 0 h 1547"/>
                  <a:gd name="T4" fmla="*/ 1 w 622"/>
                  <a:gd name="T5" fmla="*/ 0 h 1547"/>
                  <a:gd name="T6" fmla="*/ 1 w 622"/>
                  <a:gd name="T7" fmla="*/ 0 h 1547"/>
                  <a:gd name="T8" fmla="*/ 1 w 622"/>
                  <a:gd name="T9" fmla="*/ 0 h 1547"/>
                  <a:gd name="T10" fmla="*/ 1 w 622"/>
                  <a:gd name="T11" fmla="*/ 0 h 1547"/>
                  <a:gd name="T12" fmla="*/ 1 w 622"/>
                  <a:gd name="T13" fmla="*/ 0 h 1547"/>
                  <a:gd name="T14" fmla="*/ 1 w 622"/>
                  <a:gd name="T15" fmla="*/ 0 h 1547"/>
                  <a:gd name="T16" fmla="*/ 1 w 622"/>
                  <a:gd name="T17" fmla="*/ 0 h 1547"/>
                  <a:gd name="T18" fmla="*/ 1 w 622"/>
                  <a:gd name="T19" fmla="*/ 0 h 1547"/>
                  <a:gd name="T20" fmla="*/ 1 w 622"/>
                  <a:gd name="T21" fmla="*/ 0 h 1547"/>
                  <a:gd name="T22" fmla="*/ 1 w 622"/>
                  <a:gd name="T23" fmla="*/ 0 h 1547"/>
                  <a:gd name="T24" fmla="*/ 1 w 622"/>
                  <a:gd name="T25" fmla="*/ 0 h 1547"/>
                  <a:gd name="T26" fmla="*/ 1 w 622"/>
                  <a:gd name="T27" fmla="*/ 0 h 1547"/>
                  <a:gd name="T28" fmla="*/ 1 w 622"/>
                  <a:gd name="T29" fmla="*/ 0 h 1547"/>
                  <a:gd name="T30" fmla="*/ 1 w 622"/>
                  <a:gd name="T31" fmla="*/ 0 h 1547"/>
                  <a:gd name="T32" fmla="*/ 1 w 622"/>
                  <a:gd name="T33" fmla="*/ 0 h 1547"/>
                  <a:gd name="T34" fmla="*/ 0 w 622"/>
                  <a:gd name="T35" fmla="*/ 0 h 1547"/>
                  <a:gd name="T36" fmla="*/ 1 w 622"/>
                  <a:gd name="T37" fmla="*/ 0 h 15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2" h="1547">
                    <a:moveTo>
                      <a:pt x="303" y="0"/>
                    </a:moveTo>
                    <a:lnTo>
                      <a:pt x="622" y="1350"/>
                    </a:lnTo>
                    <a:lnTo>
                      <a:pt x="614" y="1391"/>
                    </a:lnTo>
                    <a:lnTo>
                      <a:pt x="596" y="1427"/>
                    </a:lnTo>
                    <a:lnTo>
                      <a:pt x="567" y="1459"/>
                    </a:lnTo>
                    <a:lnTo>
                      <a:pt x="530" y="1487"/>
                    </a:lnTo>
                    <a:lnTo>
                      <a:pt x="486" y="1510"/>
                    </a:lnTo>
                    <a:lnTo>
                      <a:pt x="437" y="1527"/>
                    </a:lnTo>
                    <a:lnTo>
                      <a:pt x="384" y="1539"/>
                    </a:lnTo>
                    <a:lnTo>
                      <a:pt x="329" y="1545"/>
                    </a:lnTo>
                    <a:lnTo>
                      <a:pt x="273" y="1547"/>
                    </a:lnTo>
                    <a:lnTo>
                      <a:pt x="218" y="1541"/>
                    </a:lnTo>
                    <a:lnTo>
                      <a:pt x="167" y="1530"/>
                    </a:lnTo>
                    <a:lnTo>
                      <a:pt x="119" y="1513"/>
                    </a:lnTo>
                    <a:lnTo>
                      <a:pt x="77" y="1489"/>
                    </a:lnTo>
                    <a:lnTo>
                      <a:pt x="41" y="1458"/>
                    </a:lnTo>
                    <a:lnTo>
                      <a:pt x="15" y="1419"/>
                    </a:lnTo>
                    <a:lnTo>
                      <a:pt x="0" y="137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6"/>
              <p:cNvSpPr>
                <a:spLocks/>
              </p:cNvSpPr>
              <p:nvPr/>
            </p:nvSpPr>
            <p:spPr bwMode="auto">
              <a:xfrm>
                <a:off x="2039" y="1355"/>
                <a:ext cx="143" cy="469"/>
              </a:xfrm>
              <a:custGeom>
                <a:avLst/>
                <a:gdLst>
                  <a:gd name="T0" fmla="*/ 0 w 286"/>
                  <a:gd name="T1" fmla="*/ 0 h 1405"/>
                  <a:gd name="T2" fmla="*/ 1 w 286"/>
                  <a:gd name="T3" fmla="*/ 0 h 1405"/>
                  <a:gd name="T4" fmla="*/ 1 w 286"/>
                  <a:gd name="T5" fmla="*/ 0 h 1405"/>
                  <a:gd name="T6" fmla="*/ 1 w 286"/>
                  <a:gd name="T7" fmla="*/ 0 h 1405"/>
                  <a:gd name="T8" fmla="*/ 1 w 286"/>
                  <a:gd name="T9" fmla="*/ 0 h 1405"/>
                  <a:gd name="T10" fmla="*/ 1 w 286"/>
                  <a:gd name="T11" fmla="*/ 0 h 1405"/>
                  <a:gd name="T12" fmla="*/ 1 w 286"/>
                  <a:gd name="T13" fmla="*/ 0 h 1405"/>
                  <a:gd name="T14" fmla="*/ 1 w 286"/>
                  <a:gd name="T15" fmla="*/ 0 h 1405"/>
                  <a:gd name="T16" fmla="*/ 1 w 286"/>
                  <a:gd name="T17" fmla="*/ 0 h 1405"/>
                  <a:gd name="T18" fmla="*/ 1 w 286"/>
                  <a:gd name="T19" fmla="*/ 0 h 1405"/>
                  <a:gd name="T20" fmla="*/ 1 w 286"/>
                  <a:gd name="T21" fmla="*/ 0 h 1405"/>
                  <a:gd name="T22" fmla="*/ 1 w 286"/>
                  <a:gd name="T23" fmla="*/ 0 h 1405"/>
                  <a:gd name="T24" fmla="*/ 1 w 286"/>
                  <a:gd name="T25" fmla="*/ 0 h 1405"/>
                  <a:gd name="T26" fmla="*/ 1 w 286"/>
                  <a:gd name="T27" fmla="*/ 0 h 1405"/>
                  <a:gd name="T28" fmla="*/ 1 w 286"/>
                  <a:gd name="T29" fmla="*/ 0 h 1405"/>
                  <a:gd name="T30" fmla="*/ 1 w 286"/>
                  <a:gd name="T31" fmla="*/ 0 h 1405"/>
                  <a:gd name="T32" fmla="*/ 1 w 286"/>
                  <a:gd name="T33" fmla="*/ 0 h 1405"/>
                  <a:gd name="T34" fmla="*/ 0 w 286"/>
                  <a:gd name="T35" fmla="*/ 0 h 1405"/>
                  <a:gd name="T36" fmla="*/ 0 w 286"/>
                  <a:gd name="T37" fmla="*/ 0 h 14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6" h="1405">
                    <a:moveTo>
                      <a:pt x="0" y="0"/>
                    </a:moveTo>
                    <a:lnTo>
                      <a:pt x="286" y="1257"/>
                    </a:lnTo>
                    <a:lnTo>
                      <a:pt x="281" y="1275"/>
                    </a:lnTo>
                    <a:lnTo>
                      <a:pt x="273" y="1293"/>
                    </a:lnTo>
                    <a:lnTo>
                      <a:pt x="264" y="1309"/>
                    </a:lnTo>
                    <a:lnTo>
                      <a:pt x="252" y="1322"/>
                    </a:lnTo>
                    <a:lnTo>
                      <a:pt x="238" y="1337"/>
                    </a:lnTo>
                    <a:lnTo>
                      <a:pt x="223" y="1349"/>
                    </a:lnTo>
                    <a:lnTo>
                      <a:pt x="205" y="1359"/>
                    </a:lnTo>
                    <a:lnTo>
                      <a:pt x="187" y="1370"/>
                    </a:lnTo>
                    <a:lnTo>
                      <a:pt x="166" y="1378"/>
                    </a:lnTo>
                    <a:lnTo>
                      <a:pt x="144" y="1386"/>
                    </a:lnTo>
                    <a:lnTo>
                      <a:pt x="122" y="1392"/>
                    </a:lnTo>
                    <a:lnTo>
                      <a:pt x="98" y="1396"/>
                    </a:lnTo>
                    <a:lnTo>
                      <a:pt x="75" y="1401"/>
                    </a:lnTo>
                    <a:lnTo>
                      <a:pt x="50" y="1404"/>
                    </a:lnTo>
                    <a:lnTo>
                      <a:pt x="24" y="1405"/>
                    </a:lnTo>
                    <a:lnTo>
                      <a:pt x="0" y="14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5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7"/>
              <p:cNvSpPr>
                <a:spLocks/>
              </p:cNvSpPr>
              <p:nvPr/>
            </p:nvSpPr>
            <p:spPr bwMode="auto">
              <a:xfrm>
                <a:off x="1899" y="1376"/>
                <a:ext cx="124" cy="400"/>
              </a:xfrm>
              <a:custGeom>
                <a:avLst/>
                <a:gdLst>
                  <a:gd name="T0" fmla="*/ 0 w 248"/>
                  <a:gd name="T1" fmla="*/ 0 h 1199"/>
                  <a:gd name="T2" fmla="*/ 1 w 248"/>
                  <a:gd name="T3" fmla="*/ 0 h 1199"/>
                  <a:gd name="T4" fmla="*/ 1 w 248"/>
                  <a:gd name="T5" fmla="*/ 0 h 1199"/>
                  <a:gd name="T6" fmla="*/ 1 w 248"/>
                  <a:gd name="T7" fmla="*/ 0 h 1199"/>
                  <a:gd name="T8" fmla="*/ 1 w 248"/>
                  <a:gd name="T9" fmla="*/ 0 h 1199"/>
                  <a:gd name="T10" fmla="*/ 1 w 248"/>
                  <a:gd name="T11" fmla="*/ 0 h 1199"/>
                  <a:gd name="T12" fmla="*/ 1 w 248"/>
                  <a:gd name="T13" fmla="*/ 0 h 1199"/>
                  <a:gd name="T14" fmla="*/ 1 w 248"/>
                  <a:gd name="T15" fmla="*/ 0 h 1199"/>
                  <a:gd name="T16" fmla="*/ 1 w 248"/>
                  <a:gd name="T17" fmla="*/ 0 h 1199"/>
                  <a:gd name="T18" fmla="*/ 1 w 248"/>
                  <a:gd name="T19" fmla="*/ 0 h 1199"/>
                  <a:gd name="T20" fmla="*/ 0 w 248"/>
                  <a:gd name="T21" fmla="*/ 0 h 1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" h="1199">
                    <a:moveTo>
                      <a:pt x="0" y="1119"/>
                    </a:moveTo>
                    <a:lnTo>
                      <a:pt x="5" y="1131"/>
                    </a:lnTo>
                    <a:lnTo>
                      <a:pt x="11" y="1143"/>
                    </a:lnTo>
                    <a:lnTo>
                      <a:pt x="18" y="1153"/>
                    </a:lnTo>
                    <a:lnTo>
                      <a:pt x="26" y="1163"/>
                    </a:lnTo>
                    <a:lnTo>
                      <a:pt x="35" y="1174"/>
                    </a:lnTo>
                    <a:lnTo>
                      <a:pt x="45" y="1183"/>
                    </a:lnTo>
                    <a:lnTo>
                      <a:pt x="56" y="1191"/>
                    </a:lnTo>
                    <a:lnTo>
                      <a:pt x="68" y="1199"/>
                    </a:lnTo>
                    <a:lnTo>
                      <a:pt x="248" y="0"/>
                    </a:lnTo>
                    <a:lnTo>
                      <a:pt x="0" y="1119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8"/>
              <p:cNvSpPr>
                <a:spLocks/>
              </p:cNvSpPr>
              <p:nvPr/>
            </p:nvSpPr>
            <p:spPr bwMode="auto">
              <a:xfrm>
                <a:off x="2011" y="1344"/>
                <a:ext cx="28" cy="469"/>
              </a:xfrm>
              <a:custGeom>
                <a:avLst/>
                <a:gdLst>
                  <a:gd name="T0" fmla="*/ 0 w 58"/>
                  <a:gd name="T1" fmla="*/ 0 h 1405"/>
                  <a:gd name="T2" fmla="*/ 0 w 58"/>
                  <a:gd name="T3" fmla="*/ 0 h 1405"/>
                  <a:gd name="T4" fmla="*/ 0 w 58"/>
                  <a:gd name="T5" fmla="*/ 0 h 1405"/>
                  <a:gd name="T6" fmla="*/ 0 w 58"/>
                  <a:gd name="T7" fmla="*/ 0 h 1405"/>
                  <a:gd name="T8" fmla="*/ 0 w 58"/>
                  <a:gd name="T9" fmla="*/ 0 h 1405"/>
                  <a:gd name="T10" fmla="*/ 0 w 58"/>
                  <a:gd name="T11" fmla="*/ 0 h 1405"/>
                  <a:gd name="T12" fmla="*/ 0 w 58"/>
                  <a:gd name="T13" fmla="*/ 0 h 1405"/>
                  <a:gd name="T14" fmla="*/ 0 w 58"/>
                  <a:gd name="T15" fmla="*/ 0 h 1405"/>
                  <a:gd name="T16" fmla="*/ 0 w 58"/>
                  <a:gd name="T17" fmla="*/ 0 h 1405"/>
                  <a:gd name="T18" fmla="*/ 0 w 58"/>
                  <a:gd name="T19" fmla="*/ 0 h 1405"/>
                  <a:gd name="T20" fmla="*/ 0 w 58"/>
                  <a:gd name="T21" fmla="*/ 0 h 14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1405">
                    <a:moveTo>
                      <a:pt x="58" y="0"/>
                    </a:moveTo>
                    <a:lnTo>
                      <a:pt x="58" y="1405"/>
                    </a:lnTo>
                    <a:lnTo>
                      <a:pt x="51" y="1405"/>
                    </a:lnTo>
                    <a:lnTo>
                      <a:pt x="43" y="1405"/>
                    </a:lnTo>
                    <a:lnTo>
                      <a:pt x="36" y="1405"/>
                    </a:lnTo>
                    <a:lnTo>
                      <a:pt x="30" y="1405"/>
                    </a:lnTo>
                    <a:lnTo>
                      <a:pt x="22" y="1405"/>
                    </a:lnTo>
                    <a:lnTo>
                      <a:pt x="15" y="1404"/>
                    </a:lnTo>
                    <a:lnTo>
                      <a:pt x="7" y="1404"/>
                    </a:lnTo>
                    <a:lnTo>
                      <a:pt x="0" y="1402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3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065" name="Picture 9" descr="GEOMT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912"/>
              <a:ext cx="13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6" name="Group 10"/>
            <p:cNvGrpSpPr>
              <a:grpSpLocks/>
            </p:cNvGrpSpPr>
            <p:nvPr/>
          </p:nvGrpSpPr>
          <p:grpSpPr bwMode="auto">
            <a:xfrm>
              <a:off x="2880" y="1488"/>
              <a:ext cx="364" cy="293"/>
              <a:chOff x="1584" y="2256"/>
              <a:chExt cx="364" cy="293"/>
            </a:xfrm>
          </p:grpSpPr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584" y="2256"/>
                <a:ext cx="364" cy="293"/>
              </a:xfrm>
              <a:custGeom>
                <a:avLst/>
                <a:gdLst>
                  <a:gd name="T0" fmla="*/ 0 w 728"/>
                  <a:gd name="T1" fmla="*/ 0 h 879"/>
                  <a:gd name="T2" fmla="*/ 1 w 728"/>
                  <a:gd name="T3" fmla="*/ 0 h 879"/>
                  <a:gd name="T4" fmla="*/ 1 w 728"/>
                  <a:gd name="T5" fmla="*/ 0 h 879"/>
                  <a:gd name="T6" fmla="*/ 1 w 728"/>
                  <a:gd name="T7" fmla="*/ 0 h 879"/>
                  <a:gd name="T8" fmla="*/ 1 w 728"/>
                  <a:gd name="T9" fmla="*/ 0 h 879"/>
                  <a:gd name="T10" fmla="*/ 0 w 728"/>
                  <a:gd name="T11" fmla="*/ 0 h 879"/>
                  <a:gd name="T12" fmla="*/ 0 w 728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8" h="879">
                    <a:moveTo>
                      <a:pt x="0" y="48"/>
                    </a:moveTo>
                    <a:lnTo>
                      <a:pt x="459" y="0"/>
                    </a:lnTo>
                    <a:lnTo>
                      <a:pt x="728" y="147"/>
                    </a:lnTo>
                    <a:lnTo>
                      <a:pt x="728" y="797"/>
                    </a:lnTo>
                    <a:lnTo>
                      <a:pt x="227" y="879"/>
                    </a:lnTo>
                    <a:lnTo>
                      <a:pt x="0" y="62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2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1611" y="2256"/>
                <a:ext cx="305" cy="54"/>
              </a:xfrm>
              <a:custGeom>
                <a:avLst/>
                <a:gdLst>
                  <a:gd name="T0" fmla="*/ 0 w 610"/>
                  <a:gd name="T1" fmla="*/ 0 h 161"/>
                  <a:gd name="T2" fmla="*/ 1 w 610"/>
                  <a:gd name="T3" fmla="*/ 0 h 161"/>
                  <a:gd name="T4" fmla="*/ 1 w 610"/>
                  <a:gd name="T5" fmla="*/ 0 h 161"/>
                  <a:gd name="T6" fmla="*/ 1 w 610"/>
                  <a:gd name="T7" fmla="*/ 0 h 161"/>
                  <a:gd name="T8" fmla="*/ 0 w 61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0" h="161">
                    <a:moveTo>
                      <a:pt x="0" y="38"/>
                    </a:moveTo>
                    <a:lnTo>
                      <a:pt x="398" y="0"/>
                    </a:lnTo>
                    <a:lnTo>
                      <a:pt x="610" y="115"/>
                    </a:lnTo>
                    <a:lnTo>
                      <a:pt x="183" y="16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1708" y="2323"/>
                <a:ext cx="225" cy="221"/>
              </a:xfrm>
              <a:custGeom>
                <a:avLst/>
                <a:gdLst>
                  <a:gd name="T0" fmla="*/ 0 w 449"/>
                  <a:gd name="T1" fmla="*/ 0 h 664"/>
                  <a:gd name="T2" fmla="*/ 1 w 449"/>
                  <a:gd name="T3" fmla="*/ 0 h 664"/>
                  <a:gd name="T4" fmla="*/ 1 w 449"/>
                  <a:gd name="T5" fmla="*/ 0 h 664"/>
                  <a:gd name="T6" fmla="*/ 0 w 449"/>
                  <a:gd name="T7" fmla="*/ 0 h 664"/>
                  <a:gd name="T8" fmla="*/ 0 w 449"/>
                  <a:gd name="T9" fmla="*/ 0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9" h="664">
                    <a:moveTo>
                      <a:pt x="0" y="50"/>
                    </a:moveTo>
                    <a:lnTo>
                      <a:pt x="449" y="0"/>
                    </a:lnTo>
                    <a:lnTo>
                      <a:pt x="449" y="584"/>
                    </a:lnTo>
                    <a:lnTo>
                      <a:pt x="0" y="66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38400" y="875110"/>
            <a:ext cx="5105400" cy="3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33CC"/>
                </a:solidFill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82391" y="594122"/>
            <a:ext cx="6096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33CC"/>
                </a:solidFill>
                <a:latin typeface="Times New Roman" pitchFamily="18" charset="0"/>
              </a:rPr>
              <a:t>PHÒNG GIÁO DỤC - ĐÀO TẠO ĐẠI LỘC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691680" y="1600200"/>
            <a:ext cx="5361385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100" b="1" dirty="0" err="1">
                <a:solidFill>
                  <a:srgbClr val="990099"/>
                </a:solidFill>
                <a:latin typeface="Times New Roman" pitchFamily="18" charset="0"/>
              </a:rPr>
              <a:t>Môn</a:t>
            </a:r>
            <a:r>
              <a:rPr lang="en-US" altLang="en-US" sz="4100" b="1" dirty="0">
                <a:solidFill>
                  <a:srgbClr val="990099"/>
                </a:solidFill>
                <a:latin typeface="Times New Roman" pitchFamily="18" charset="0"/>
              </a:rPr>
              <a:t>: </a:t>
            </a:r>
            <a:r>
              <a:rPr lang="en-US" altLang="en-US" sz="4100" b="1" dirty="0" err="1" smtClean="0">
                <a:solidFill>
                  <a:srgbClr val="990099"/>
                </a:solidFill>
                <a:latin typeface="Times New Roman" pitchFamily="18" charset="0"/>
              </a:rPr>
              <a:t>Toán</a:t>
            </a:r>
            <a:endParaRPr lang="en-US" altLang="en-US" sz="41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200401" y="2531269"/>
            <a:ext cx="2108597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990099"/>
                </a:solidFill>
                <a:latin typeface="Times New Roman" pitchFamily="18" charset="0"/>
              </a:rPr>
              <a:t>Lớp</a:t>
            </a:r>
            <a:r>
              <a:rPr lang="en-US" altLang="en-US" sz="3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990099"/>
                </a:solidFill>
                <a:latin typeface="Times New Roman" pitchFamily="18" charset="0"/>
              </a:rPr>
              <a:t>1E</a:t>
            </a:r>
            <a:endParaRPr lang="en-US" altLang="en-US" sz="30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pic>
        <p:nvPicPr>
          <p:cNvPr id="9234" name="Picture 18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4219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" y="1815704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815704" y="3262313"/>
            <a:ext cx="5924550" cy="38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Người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thực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hiện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: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Phạm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Thị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altLang="en-US" sz="2100" b="1" i="1" dirty="0" err="1" smtClean="0">
                <a:solidFill>
                  <a:srgbClr val="0033CC"/>
                </a:solidFill>
                <a:latin typeface="Times New Roman" pitchFamily="18" charset="0"/>
              </a:rPr>
              <a:t>nh</a:t>
            </a:r>
            <a:endParaRPr lang="en-US" altLang="en-US" sz="21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pic>
        <p:nvPicPr>
          <p:cNvPr id="2060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8666" y="2368154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066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4247" y="5191126"/>
            <a:ext cx="3436144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29" y="2356247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6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  <p:bldP spid="9233" grpId="0"/>
      <p:bldP spid="9233" grpId="1"/>
      <p:bldP spid="92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066800" y="1200150"/>
            <a:ext cx="7467600" cy="1828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mạnh khỏe.</a:t>
            </a:r>
          </a:p>
          <a:p>
            <a:pPr algn="ctr"/>
            <a:r>
              <a:rPr lang="vi-VN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7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555" name="Picture 2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64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DAIS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144"/>
            <a:ext cx="10668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duc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2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0" y="3600450"/>
            <a:ext cx="838200" cy="685800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5410201" y="571501"/>
            <a:ext cx="575072" cy="364331"/>
          </a:xfrm>
          <a:prstGeom prst="star4">
            <a:avLst>
              <a:gd name="adj" fmla="val 12500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7162800" y="228600"/>
            <a:ext cx="575072" cy="514350"/>
          </a:xfrm>
          <a:prstGeom prst="star4">
            <a:avLst>
              <a:gd name="adj" fmla="val 12431"/>
            </a:avLst>
          </a:prstGeom>
          <a:solidFill>
            <a:srgbClr val="FF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0" y="1200150"/>
            <a:ext cx="837010" cy="628650"/>
          </a:xfrm>
          <a:prstGeom prst="star4">
            <a:avLst>
              <a:gd name="adj" fmla="val 12431"/>
            </a:avLst>
          </a:prstGeom>
          <a:solidFill>
            <a:srgbClr val="CC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1981200" y="571500"/>
            <a:ext cx="838200" cy="571500"/>
          </a:xfrm>
          <a:prstGeom prst="star4">
            <a:avLst>
              <a:gd name="adj" fmla="val 12384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r>
              <a:rPr lang="en-US" altLang="vi-VN" sz="1500">
                <a:latin typeface="VNI-Tubes" pitchFamily="2" charset="0"/>
              </a:rPr>
              <a:t>a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6400800" y="742951"/>
            <a:ext cx="762000" cy="535781"/>
          </a:xfrm>
          <a:prstGeom prst="star4">
            <a:avLst>
              <a:gd name="adj" fmla="val 12500"/>
            </a:avLst>
          </a:prstGeom>
          <a:solidFill>
            <a:srgbClr val="66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0" name="AutoShape 16"/>
          <p:cNvSpPr>
            <a:spLocks noChangeArrowheads="1"/>
          </p:cNvSpPr>
          <p:nvPr/>
        </p:nvSpPr>
        <p:spPr bwMode="auto">
          <a:xfrm>
            <a:off x="8305800" y="800101"/>
            <a:ext cx="838200" cy="592931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sp>
        <p:nvSpPr>
          <p:cNvPr id="210961" name="AutoShape 17"/>
          <p:cNvSpPr>
            <a:spLocks noChangeArrowheads="1"/>
          </p:cNvSpPr>
          <p:nvPr/>
        </p:nvSpPr>
        <p:spPr bwMode="auto">
          <a:xfrm flipV="1">
            <a:off x="0" y="3086100"/>
            <a:ext cx="838200" cy="492919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lIns="68580" tIns="34290" rIns="68580" bIns="34290" anchor="ctr"/>
          <a:lstStyle/>
          <a:p>
            <a:endParaRPr lang="vi-VN" altLang="vi-VN" sz="1500">
              <a:latin typeface="VNI-Tubes" pitchFamily="2" charset="0"/>
            </a:endParaRPr>
          </a:p>
        </p:txBody>
      </p:sp>
      <p:pic>
        <p:nvPicPr>
          <p:cNvPr id="23566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43412"/>
            <a:ext cx="99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055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57700"/>
            <a:ext cx="90368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57700"/>
            <a:ext cx="833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WordArt 24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828800" cy="5143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 HỨA TẠO</a:t>
            </a:r>
          </a:p>
        </p:txBody>
      </p:sp>
      <p:pic>
        <p:nvPicPr>
          <p:cNvPr id="23574" name="Picture 25" descr="tulips_yellow_md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6250"/>
            <a:ext cx="8560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6" descr="25544sl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3" y="3200400"/>
            <a:ext cx="100607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7" descr="25542fx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43250"/>
            <a:ext cx="990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8" descr="6nve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9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48" y="2971800"/>
            <a:ext cx="168235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30" descr="j017829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5" grpId="0" animBg="1"/>
      <p:bldP spid="210956" grpId="0" animBg="1"/>
      <p:bldP spid="210957" grpId="0" animBg="1"/>
      <p:bldP spid="210958" grpId="0" animBg="1"/>
      <p:bldP spid="210959" grpId="0" animBg="1"/>
      <p:bldP spid="210960" grpId="0" animBg="1"/>
      <p:bldP spid="210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528" y="51470"/>
            <a:ext cx="4019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139702"/>
            <a:ext cx="8103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Ai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nhanh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hơn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3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771550"/>
            <a:ext cx="4896544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9048"/>
              </p:ext>
            </p:extLst>
          </p:nvPr>
        </p:nvGraphicFramePr>
        <p:xfrm>
          <a:off x="683568" y="1635645"/>
          <a:ext cx="6048670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734"/>
                <a:gridCol w="1209734"/>
                <a:gridCol w="1209734"/>
                <a:gridCol w="1209734"/>
                <a:gridCol w="1209734"/>
              </a:tblGrid>
              <a:tr h="71796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7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58688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0112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7704" y="3075806"/>
            <a:ext cx="11521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7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HINH ANH TOAN TAP 1\CHU D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" y="8938"/>
            <a:ext cx="9128187" cy="2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672" y="1851670"/>
            <a:ext cx="6588224" cy="638274"/>
            <a:chOff x="1491702" y="1616482"/>
            <a:chExt cx="3648089" cy="638274"/>
          </a:xfrm>
        </p:grpSpPr>
        <p:grpSp>
          <p:nvGrpSpPr>
            <p:cNvPr id="10" name="Group 9"/>
            <p:cNvGrpSpPr/>
            <p:nvPr/>
          </p:nvGrpSpPr>
          <p:grpSpPr>
            <a:xfrm>
              <a:off x="2373661" y="1617665"/>
              <a:ext cx="1838300" cy="637091"/>
              <a:chOff x="1979712" y="2492896"/>
              <a:chExt cx="4896272" cy="709330"/>
            </a:xfrm>
          </p:grpSpPr>
          <p:grpSp>
            <p:nvGrpSpPr>
              <p:cNvPr id="11" name="Group 10"/>
              <p:cNvGrpSpPr/>
              <p:nvPr/>
            </p:nvGrpSpPr>
            <p:grpSpPr>
              <a:xfrm flipH="1">
                <a:off x="6073282" y="2496073"/>
                <a:ext cx="802702" cy="706153"/>
                <a:chOff x="3635897" y="3429000"/>
                <a:chExt cx="802702" cy="706153"/>
              </a:xfrm>
            </p:grpSpPr>
            <p:sp>
              <p:nvSpPr>
                <p:cNvPr id="15" name="Rectangle 8"/>
                <p:cNvSpPr/>
                <p:nvPr/>
              </p:nvSpPr>
              <p:spPr>
                <a:xfrm>
                  <a:off x="3635897" y="3569839"/>
                  <a:ext cx="792088" cy="565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088" h="565314">
                      <a:moveTo>
                        <a:pt x="0" y="0"/>
                      </a:moveTo>
                      <a:lnTo>
                        <a:pt x="792088" y="0"/>
                      </a:lnTo>
                      <a:lnTo>
                        <a:pt x="792088" y="565314"/>
                      </a:lnTo>
                      <a:lnTo>
                        <a:pt x="0" y="565314"/>
                      </a:lnTo>
                      <a:lnTo>
                        <a:pt x="0" y="555729"/>
                      </a:lnTo>
                      <a:lnTo>
                        <a:pt x="364096" y="282657"/>
                      </a:lnTo>
                      <a:lnTo>
                        <a:pt x="0" y="958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Rectangle 2"/>
                <p:cNvSpPr/>
                <p:nvPr/>
              </p:nvSpPr>
              <p:spPr>
                <a:xfrm>
                  <a:off x="4211960" y="3429000"/>
                  <a:ext cx="226639" cy="701149"/>
                </a:xfrm>
                <a:custGeom>
                  <a:avLst/>
                  <a:gdLst>
                    <a:gd name="connsiteX0" fmla="*/ 0 w 432048"/>
                    <a:gd name="connsiteY0" fmla="*/ 0 h 565314"/>
                    <a:gd name="connsiteX1" fmla="*/ 432048 w 432048"/>
                    <a:gd name="connsiteY1" fmla="*/ 0 h 565314"/>
                    <a:gd name="connsiteX2" fmla="*/ 432048 w 432048"/>
                    <a:gd name="connsiteY2" fmla="*/ 565314 h 565314"/>
                    <a:gd name="connsiteX3" fmla="*/ 0 w 432048"/>
                    <a:gd name="connsiteY3" fmla="*/ 565314 h 565314"/>
                    <a:gd name="connsiteX4" fmla="*/ 0 w 432048"/>
                    <a:gd name="connsiteY4" fmla="*/ 0 h 565314"/>
                    <a:gd name="connsiteX0" fmla="*/ 0 w 432048"/>
                    <a:gd name="connsiteY0" fmla="*/ 0 h 687897"/>
                    <a:gd name="connsiteX1" fmla="*/ 432048 w 432048"/>
                    <a:gd name="connsiteY1" fmla="*/ 0 h 687897"/>
                    <a:gd name="connsiteX2" fmla="*/ 216700 w 432048"/>
                    <a:gd name="connsiteY2" fmla="*/ 687897 h 687897"/>
                    <a:gd name="connsiteX3" fmla="*/ 0 w 432048"/>
                    <a:gd name="connsiteY3" fmla="*/ 565314 h 687897"/>
                    <a:gd name="connsiteX4" fmla="*/ 0 w 432048"/>
                    <a:gd name="connsiteY4" fmla="*/ 0 h 687897"/>
                    <a:gd name="connsiteX0" fmla="*/ 0 w 226639"/>
                    <a:gd name="connsiteY0" fmla="*/ 13252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0 w 226639"/>
                    <a:gd name="connsiteY4" fmla="*/ 13252 h 701149"/>
                    <a:gd name="connsiteX0" fmla="*/ 3313 w 226639"/>
                    <a:gd name="connsiteY0" fmla="*/ 0 h 701149"/>
                    <a:gd name="connsiteX1" fmla="*/ 226639 w 226639"/>
                    <a:gd name="connsiteY1" fmla="*/ 0 h 701149"/>
                    <a:gd name="connsiteX2" fmla="*/ 216700 w 226639"/>
                    <a:gd name="connsiteY2" fmla="*/ 701149 h 701149"/>
                    <a:gd name="connsiteX3" fmla="*/ 0 w 226639"/>
                    <a:gd name="connsiteY3" fmla="*/ 578566 h 701149"/>
                    <a:gd name="connsiteX4" fmla="*/ 3313 w 226639"/>
                    <a:gd name="connsiteY4" fmla="*/ 0 h 70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39" h="701149">
                      <a:moveTo>
                        <a:pt x="3313" y="0"/>
                      </a:moveTo>
                      <a:lnTo>
                        <a:pt x="226639" y="0"/>
                      </a:lnTo>
                      <a:lnTo>
                        <a:pt x="216700" y="701149"/>
                      </a:lnTo>
                      <a:lnTo>
                        <a:pt x="0" y="578566"/>
                      </a:lnTo>
                      <a:cubicBezTo>
                        <a:pt x="1104" y="385711"/>
                        <a:pt x="2209" y="192855"/>
                        <a:pt x="331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C00000">
                        <a:lumMod val="78000"/>
                      </a:srgbClr>
                    </a:gs>
                    <a:gs pos="100000">
                      <a:srgbClr val="C00000">
                        <a:lumMod val="80000"/>
                      </a:srgb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Rectangle 8"/>
              <p:cNvSpPr/>
              <p:nvPr/>
            </p:nvSpPr>
            <p:spPr>
              <a:xfrm>
                <a:off x="1979712" y="2636912"/>
                <a:ext cx="792088" cy="565314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565314"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565314"/>
                    </a:lnTo>
                    <a:lnTo>
                      <a:pt x="0" y="565314"/>
                    </a:lnTo>
                    <a:lnTo>
                      <a:pt x="0" y="555729"/>
                    </a:lnTo>
                    <a:lnTo>
                      <a:pt x="364096" y="282657"/>
                    </a:lnTo>
                    <a:lnTo>
                      <a:pt x="0" y="958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2555775" y="2496073"/>
                <a:ext cx="226639" cy="701149"/>
              </a:xfrm>
              <a:custGeom>
                <a:avLst/>
                <a:gdLst>
                  <a:gd name="connsiteX0" fmla="*/ 0 w 432048"/>
                  <a:gd name="connsiteY0" fmla="*/ 0 h 565314"/>
                  <a:gd name="connsiteX1" fmla="*/ 432048 w 432048"/>
                  <a:gd name="connsiteY1" fmla="*/ 0 h 565314"/>
                  <a:gd name="connsiteX2" fmla="*/ 432048 w 432048"/>
                  <a:gd name="connsiteY2" fmla="*/ 565314 h 565314"/>
                  <a:gd name="connsiteX3" fmla="*/ 0 w 432048"/>
                  <a:gd name="connsiteY3" fmla="*/ 565314 h 565314"/>
                  <a:gd name="connsiteX4" fmla="*/ 0 w 432048"/>
                  <a:gd name="connsiteY4" fmla="*/ 0 h 565314"/>
                  <a:gd name="connsiteX0" fmla="*/ 0 w 432048"/>
                  <a:gd name="connsiteY0" fmla="*/ 0 h 687897"/>
                  <a:gd name="connsiteX1" fmla="*/ 432048 w 432048"/>
                  <a:gd name="connsiteY1" fmla="*/ 0 h 687897"/>
                  <a:gd name="connsiteX2" fmla="*/ 216700 w 432048"/>
                  <a:gd name="connsiteY2" fmla="*/ 687897 h 687897"/>
                  <a:gd name="connsiteX3" fmla="*/ 0 w 432048"/>
                  <a:gd name="connsiteY3" fmla="*/ 565314 h 687897"/>
                  <a:gd name="connsiteX4" fmla="*/ 0 w 432048"/>
                  <a:gd name="connsiteY4" fmla="*/ 0 h 687897"/>
                  <a:gd name="connsiteX0" fmla="*/ 0 w 226639"/>
                  <a:gd name="connsiteY0" fmla="*/ 13252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0 w 226639"/>
                  <a:gd name="connsiteY4" fmla="*/ 13252 h 701149"/>
                  <a:gd name="connsiteX0" fmla="*/ 3313 w 226639"/>
                  <a:gd name="connsiteY0" fmla="*/ 0 h 701149"/>
                  <a:gd name="connsiteX1" fmla="*/ 226639 w 226639"/>
                  <a:gd name="connsiteY1" fmla="*/ 0 h 701149"/>
                  <a:gd name="connsiteX2" fmla="*/ 216700 w 226639"/>
                  <a:gd name="connsiteY2" fmla="*/ 701149 h 701149"/>
                  <a:gd name="connsiteX3" fmla="*/ 0 w 226639"/>
                  <a:gd name="connsiteY3" fmla="*/ 578566 h 701149"/>
                  <a:gd name="connsiteX4" fmla="*/ 3313 w 226639"/>
                  <a:gd name="connsiteY4" fmla="*/ 0 h 70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639" h="701149">
                    <a:moveTo>
                      <a:pt x="3313" y="0"/>
                    </a:moveTo>
                    <a:lnTo>
                      <a:pt x="226639" y="0"/>
                    </a:lnTo>
                    <a:lnTo>
                      <a:pt x="216700" y="701149"/>
                    </a:lnTo>
                    <a:lnTo>
                      <a:pt x="0" y="578566"/>
                    </a:lnTo>
                    <a:cubicBezTo>
                      <a:pt x="1104" y="385711"/>
                      <a:pt x="2209" y="192855"/>
                      <a:pt x="331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00000">
                      <a:lumMod val="78000"/>
                    </a:srgbClr>
                  </a:gs>
                  <a:gs pos="100000">
                    <a:srgbClr val="C00000">
                      <a:lumMod val="8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55776" y="2492896"/>
                <a:ext cx="3744416" cy="5760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491702" y="1616482"/>
              <a:ext cx="364808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b="1" dirty="0" err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Bài</a:t>
              </a:r>
              <a:r>
                <a:rPr lang="en-US" altLang="ko-KR" sz="2800" b="1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10 –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Tiết</a:t>
              </a:r>
              <a:r>
                <a:rPr lang="en-US" altLang="ko-KR" sz="2800" b="1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6</a:t>
              </a:r>
              <a:endPara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284" y="3003798"/>
            <a:ext cx="8373446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22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 CỘNG TRONG PHẠM VI 10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99592" y="3867894"/>
            <a:ext cx="7524328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mtClean="0"/>
              <a:t>(Trang 66, 67)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54053"/>
              </p:ext>
            </p:extLst>
          </p:nvPr>
        </p:nvGraphicFramePr>
        <p:xfrm>
          <a:off x="323529" y="987574"/>
          <a:ext cx="8640959" cy="3723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163"/>
                <a:gridCol w="1406165"/>
                <a:gridCol w="1440159"/>
                <a:gridCol w="1296145"/>
                <a:gridCol w="1512167"/>
                <a:gridCol w="1440160"/>
              </a:tblGrid>
              <a:tr h="1241296">
                <a:tc rowSpan="2"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+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9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8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7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6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5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</a:tr>
              <a:tr h="1241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1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2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3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4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5</a:t>
                      </a:r>
                      <a:endParaRPr lang="en-US" sz="6600" b="1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</a:tr>
              <a:tr h="1241296">
                <a:tc>
                  <a:txBody>
                    <a:bodyPr/>
                    <a:lstStyle/>
                    <a:p>
                      <a:pPr algn="ctr"/>
                      <a:endParaRPr lang="en-US" sz="6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10</a:t>
                      </a:r>
                      <a:endParaRPr lang="en-US" sz="6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?</a:t>
                      </a:r>
                      <a:endParaRPr lang="en-US" sz="6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?</a:t>
                      </a:r>
                      <a:endParaRPr lang="en-US" sz="6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?</a:t>
                      </a:r>
                      <a:endParaRPr lang="en-US" sz="6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smtClean="0"/>
                        <a:t>?</a:t>
                      </a:r>
                      <a:endParaRPr lang="en-US" sz="6600" b="1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3507854"/>
            <a:ext cx="12241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10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8024" y="3507854"/>
            <a:ext cx="12241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10</a:t>
            </a:r>
            <a:endParaRPr lang="en-US" sz="6600" b="1">
              <a:solidFill>
                <a:srgbClr val="FF0000"/>
              </a:solidFill>
            </a:endParaRPr>
          </a:p>
        </p:txBody>
      </p:sp>
      <p:pic>
        <p:nvPicPr>
          <p:cNvPr id="1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0" y="0"/>
            <a:ext cx="2286591" cy="8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5808" y="25667"/>
            <a:ext cx="1615872" cy="559335"/>
            <a:chOff x="735079" y="896181"/>
            <a:chExt cx="1615872" cy="559335"/>
          </a:xfrm>
        </p:grpSpPr>
        <p:grpSp>
          <p:nvGrpSpPr>
            <p:cNvPr id="15" name="Group 14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0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FFC0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507854"/>
            <a:ext cx="129614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10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3507854"/>
            <a:ext cx="122413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</a:rPr>
              <a:t>10</a:t>
            </a:r>
            <a:endParaRPr lang="en-US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0" y="843558"/>
            <a:ext cx="9143999" cy="2088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808" y="25667"/>
            <a:ext cx="3204899" cy="555526"/>
            <a:chOff x="132774" y="1491630"/>
            <a:chExt cx="3018435" cy="555526"/>
          </a:xfrm>
        </p:grpSpPr>
        <p:sp>
          <p:nvSpPr>
            <p:cNvPr id="61" name="Oval 60"/>
            <p:cNvSpPr/>
            <p:nvPr/>
          </p:nvSpPr>
          <p:spPr>
            <a:xfrm>
              <a:off x="132774" y="1491630"/>
              <a:ext cx="521772" cy="5555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0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6468" y="1523936"/>
              <a:ext cx="2434741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a) Tính nhẩm.</a:t>
              </a:r>
              <a:r>
                <a:rPr lang="en-US" sz="2400" b="1" smtClean="0">
                  <a:latin typeface="Schoolnet Sans Serif" pitchFamily="34" charset="0"/>
                  <a:cs typeface="Schoolnet Sans Serif" pitchFamily="34" charset="0"/>
                </a:rPr>
                <a:t> </a:t>
              </a:r>
              <a:endParaRPr lang="en-US" sz="2400" b="1">
                <a:latin typeface="Schoolnet Sans Serif" pitchFamily="34" charset="0"/>
                <a:cs typeface="Schoolnet Sans Serif" pitchFamily="34" charset="0"/>
              </a:endParaRPr>
            </a:p>
          </p:txBody>
        </p:sp>
      </p:grpSp>
      <p:sp>
        <p:nvSpPr>
          <p:cNvPr id="14" name="Title 2"/>
          <p:cNvSpPr txBox="1">
            <a:spLocks/>
          </p:cNvSpPr>
          <p:nvPr/>
        </p:nvSpPr>
        <p:spPr>
          <a:xfrm>
            <a:off x="49911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2</a:t>
            </a:r>
            <a:r>
              <a:rPr lang="en-US" altLang="ko-KR" sz="4800" dirty="0" smtClean="0"/>
              <a:t> + 7</a:t>
            </a:r>
            <a:endParaRPr lang="ko-KR" altLang="en-US" sz="4800" dirty="0"/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45059" y="206925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1</a:t>
            </a:r>
            <a:r>
              <a:rPr lang="en-US" altLang="ko-KR" sz="4800" dirty="0" smtClean="0"/>
              <a:t> + 8</a:t>
            </a:r>
            <a:endParaRPr lang="ko-KR" altLang="en-US" sz="4800" dirty="0"/>
          </a:p>
        </p:txBody>
      </p:sp>
      <p:sp>
        <p:nvSpPr>
          <p:cNvPr id="72" name="Title 2"/>
          <p:cNvSpPr txBox="1">
            <a:spLocks/>
          </p:cNvSpPr>
          <p:nvPr/>
        </p:nvSpPr>
        <p:spPr>
          <a:xfrm>
            <a:off x="3280708" y="1000707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2</a:t>
            </a:r>
            <a:r>
              <a:rPr lang="en-US" altLang="ko-KR" sz="4800" dirty="0" smtClean="0"/>
              <a:t> + 8</a:t>
            </a:r>
            <a:endParaRPr lang="ko-KR" altLang="en-US" sz="4800" dirty="0"/>
          </a:p>
        </p:txBody>
      </p:sp>
      <p:sp>
        <p:nvSpPr>
          <p:cNvPr id="75" name="Title 2"/>
          <p:cNvSpPr txBox="1">
            <a:spLocks/>
          </p:cNvSpPr>
          <p:nvPr/>
        </p:nvSpPr>
        <p:spPr>
          <a:xfrm>
            <a:off x="3275856" y="2082387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3</a:t>
            </a:r>
            <a:r>
              <a:rPr lang="en-US" altLang="ko-KR" sz="4800" dirty="0" smtClean="0"/>
              <a:t> + 7</a:t>
            </a:r>
            <a:endParaRPr lang="ko-KR" altLang="en-US" sz="4800" dirty="0"/>
          </a:p>
        </p:txBody>
      </p:sp>
      <p:sp>
        <p:nvSpPr>
          <p:cNvPr id="88" name="Title 2"/>
          <p:cNvSpPr txBox="1">
            <a:spLocks/>
          </p:cNvSpPr>
          <p:nvPr/>
        </p:nvSpPr>
        <p:spPr>
          <a:xfrm>
            <a:off x="1341203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</a:t>
            </a:r>
            <a:r>
              <a:rPr lang="en-US" altLang="ko-KR" sz="4800" dirty="0">
                <a:solidFill>
                  <a:srgbClr val="FF0000"/>
                </a:solidFill>
              </a:rPr>
              <a:t>9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89" name="Title 2"/>
          <p:cNvSpPr txBox="1">
            <a:spLocks/>
          </p:cNvSpPr>
          <p:nvPr/>
        </p:nvSpPr>
        <p:spPr>
          <a:xfrm>
            <a:off x="1333927" y="2120089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9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1" name="Title 2"/>
          <p:cNvSpPr txBox="1">
            <a:spLocks/>
          </p:cNvSpPr>
          <p:nvPr/>
        </p:nvSpPr>
        <p:spPr>
          <a:xfrm>
            <a:off x="4725579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10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92" name="Title 2"/>
          <p:cNvSpPr txBox="1">
            <a:spLocks/>
          </p:cNvSpPr>
          <p:nvPr/>
        </p:nvSpPr>
        <p:spPr>
          <a:xfrm>
            <a:off x="4725579" y="206769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 smtClean="0">
                <a:solidFill>
                  <a:srgbClr val="FF0000"/>
                </a:solidFill>
              </a:rPr>
              <a:t>= 10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6449060" y="1000707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3</a:t>
            </a:r>
            <a:r>
              <a:rPr lang="en-US" altLang="ko-KR" sz="4800" dirty="0" smtClean="0"/>
              <a:t> + 5</a:t>
            </a:r>
            <a:endParaRPr lang="ko-KR" altLang="en-US" sz="4800" dirty="0"/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6444208" y="2082387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/>
              <a:t>1</a:t>
            </a:r>
            <a:r>
              <a:rPr lang="en-US" altLang="ko-KR" sz="4800" dirty="0" smtClean="0"/>
              <a:t> + 7</a:t>
            </a:r>
            <a:endParaRPr lang="ko-KR" altLang="en-US" sz="4800" dirty="0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7749915" y="98757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= 8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7749915" y="2067694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= 8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496" y="2931790"/>
            <a:ext cx="1543864" cy="527029"/>
            <a:chOff x="147816" y="2931790"/>
            <a:chExt cx="1543864" cy="527029"/>
          </a:xfrm>
        </p:grpSpPr>
        <p:sp>
          <p:nvSpPr>
            <p:cNvPr id="34" name="TextBox 33"/>
            <p:cNvSpPr txBox="1"/>
            <p:nvPr/>
          </p:nvSpPr>
          <p:spPr>
            <a:xfrm>
              <a:off x="695561" y="2931790"/>
              <a:ext cx="582322" cy="523220"/>
            </a:xfrm>
            <a:prstGeom prst="rect">
              <a:avLst/>
            </a:prstGeom>
            <a:solidFill>
              <a:srgbClr val="FFC0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smtClean="0">
                  <a:latin typeface="Schoolnet Sans Serif" pitchFamily="34" charset="0"/>
                  <a:cs typeface="Schoolnet Sans Serif" pitchFamily="34" charset="0"/>
                </a:rPr>
                <a:t> </a:t>
              </a:r>
              <a:endParaRPr lang="en-US" sz="2400" b="1">
                <a:latin typeface="Schoolnet Sans Serif" pitchFamily="34" charset="0"/>
                <a:cs typeface="Schoolnet Sans Serif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05875" y="2935599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7816" y="2931790"/>
              <a:ext cx="751776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b)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403647" y="3086074"/>
            <a:ext cx="7723123" cy="1933948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62483" cy="7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2"/>
          <p:cNvSpPr txBox="1">
            <a:spLocks/>
          </p:cNvSpPr>
          <p:nvPr/>
        </p:nvSpPr>
        <p:spPr>
          <a:xfrm>
            <a:off x="899592" y="3147814"/>
            <a:ext cx="4104456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4</a:t>
            </a:r>
            <a:r>
              <a:rPr lang="en-US" altLang="ko-KR" sz="4800" smtClean="0"/>
              <a:t> +      = 7 </a:t>
            </a:r>
            <a:endParaRPr lang="ko-KR" altLang="en-US" sz="4800" dirty="0"/>
          </a:p>
        </p:txBody>
      </p:sp>
      <p:sp>
        <p:nvSpPr>
          <p:cNvPr id="49" name="Rounded Rectangle 48"/>
          <p:cNvSpPr/>
          <p:nvPr/>
        </p:nvSpPr>
        <p:spPr>
          <a:xfrm>
            <a:off x="2561824" y="3147814"/>
            <a:ext cx="688857" cy="67104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2041087" y="3056193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?</a:t>
            </a:r>
            <a:endParaRPr lang="ko-KR" altLang="en-US" sz="4800" dirty="0"/>
          </a:p>
        </p:txBody>
      </p:sp>
      <p:sp>
        <p:nvSpPr>
          <p:cNvPr id="51" name="Rounded Rectangle 50"/>
          <p:cNvSpPr/>
          <p:nvPr/>
        </p:nvSpPr>
        <p:spPr>
          <a:xfrm>
            <a:off x="1420329" y="4132953"/>
            <a:ext cx="688857" cy="67104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899592" y="4060945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?</a:t>
            </a:r>
            <a:endParaRPr lang="ko-KR" altLang="en-US" sz="4800" dirty="0"/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1187624" y="4083918"/>
            <a:ext cx="4104456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/>
              <a:t>+ 3 = 8 </a:t>
            </a:r>
            <a:endParaRPr lang="ko-KR" altLang="en-US" sz="4800" dirty="0"/>
          </a:p>
        </p:txBody>
      </p:sp>
      <p:sp>
        <p:nvSpPr>
          <p:cNvPr id="54" name="Rounded Rectangle 53"/>
          <p:cNvSpPr/>
          <p:nvPr/>
        </p:nvSpPr>
        <p:spPr>
          <a:xfrm>
            <a:off x="5740809" y="3147814"/>
            <a:ext cx="688857" cy="67104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2"/>
          <p:cNvSpPr txBox="1">
            <a:spLocks/>
          </p:cNvSpPr>
          <p:nvPr/>
        </p:nvSpPr>
        <p:spPr>
          <a:xfrm>
            <a:off x="5220072" y="3075806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?</a:t>
            </a:r>
            <a:endParaRPr lang="ko-KR" altLang="en-US" sz="4800" dirty="0"/>
          </a:p>
        </p:txBody>
      </p:sp>
      <p:sp>
        <p:nvSpPr>
          <p:cNvPr id="60" name="Title 2"/>
          <p:cNvSpPr txBox="1">
            <a:spLocks/>
          </p:cNvSpPr>
          <p:nvPr/>
        </p:nvSpPr>
        <p:spPr>
          <a:xfrm>
            <a:off x="5652120" y="3147814"/>
            <a:ext cx="4104456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/>
              <a:t>+ 4 = 10 </a:t>
            </a:r>
            <a:endParaRPr lang="ko-KR" altLang="en-US" sz="4800" dirty="0"/>
          </a:p>
        </p:txBody>
      </p:sp>
      <p:sp>
        <p:nvSpPr>
          <p:cNvPr id="63" name="Title 2"/>
          <p:cNvSpPr txBox="1">
            <a:spLocks/>
          </p:cNvSpPr>
          <p:nvPr/>
        </p:nvSpPr>
        <p:spPr>
          <a:xfrm>
            <a:off x="5292080" y="4064305"/>
            <a:ext cx="4104456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3</a:t>
            </a:r>
            <a:r>
              <a:rPr lang="en-US" altLang="ko-KR" sz="4800" smtClean="0"/>
              <a:t> +      = 3 </a:t>
            </a:r>
            <a:endParaRPr lang="ko-KR" altLang="en-US" sz="4800" dirty="0"/>
          </a:p>
        </p:txBody>
      </p:sp>
      <p:sp>
        <p:nvSpPr>
          <p:cNvPr id="64" name="Rounded Rectangle 63"/>
          <p:cNvSpPr/>
          <p:nvPr/>
        </p:nvSpPr>
        <p:spPr>
          <a:xfrm>
            <a:off x="6979487" y="4155926"/>
            <a:ext cx="688857" cy="67104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2"/>
          <p:cNvSpPr txBox="1">
            <a:spLocks/>
          </p:cNvSpPr>
          <p:nvPr/>
        </p:nvSpPr>
        <p:spPr>
          <a:xfrm>
            <a:off x="6443138" y="4064305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/>
              <a:t>?</a:t>
            </a:r>
            <a:endParaRPr lang="ko-KR" altLang="en-US" sz="4800" dirty="0"/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051720" y="3075806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3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5220072" y="3075806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>
                <a:solidFill>
                  <a:srgbClr val="FF0000"/>
                </a:solidFill>
              </a:rPr>
              <a:t>6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899592" y="4064305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>
                <a:solidFill>
                  <a:srgbClr val="FF0000"/>
                </a:solidFill>
              </a:rPr>
              <a:t>5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  <p:sp>
        <p:nvSpPr>
          <p:cNvPr id="71" name="Title 2"/>
          <p:cNvSpPr txBox="1">
            <a:spLocks/>
          </p:cNvSpPr>
          <p:nvPr/>
        </p:nvSpPr>
        <p:spPr>
          <a:xfrm>
            <a:off x="6453771" y="4083918"/>
            <a:ext cx="1790637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>
                <a:solidFill>
                  <a:srgbClr val="FF0000"/>
                </a:solidFill>
              </a:rPr>
              <a:t>0</a:t>
            </a:r>
            <a:endParaRPr lang="ko-KR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1" grpId="0"/>
      <p:bldP spid="92" grpId="0"/>
      <p:bldP spid="29" grpId="0"/>
      <p:bldP spid="30" grpId="0"/>
      <p:bldP spid="50" grpId="0"/>
      <p:bldP spid="52" grpId="0"/>
      <p:bldP spid="55" grpId="0"/>
      <p:bldP spid="65" grpId="0"/>
      <p:bldP spid="67" grpId="0"/>
      <p:bldP spid="68" grpId="0"/>
      <p:bldP spid="69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6250162" y="4371950"/>
            <a:ext cx="2727920" cy="5124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297834" y="4371950"/>
            <a:ext cx="2727920" cy="5124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01490" y="4363566"/>
            <a:ext cx="2727920" cy="5124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808" y="25667"/>
            <a:ext cx="554005" cy="55552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600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3" descr="E:\GA ĐT TOAN\XONG\Tranh bai 10\h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253"/>
            <a:ext cx="8294514" cy="21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2"/>
          <p:cNvSpPr txBox="1">
            <a:spLocks/>
          </p:cNvSpPr>
          <p:nvPr/>
        </p:nvSpPr>
        <p:spPr>
          <a:xfrm>
            <a:off x="766359" y="1995686"/>
            <a:ext cx="3805641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smtClean="0"/>
              <a:t>3 + 1 + 2 = 6</a:t>
            </a:r>
            <a:endParaRPr lang="ko-KR" altLang="en-US" sz="4800" dirty="0"/>
          </a:p>
        </p:txBody>
      </p:sp>
      <p:sp>
        <p:nvSpPr>
          <p:cNvPr id="47" name="Rounded Rectangle 46"/>
          <p:cNvSpPr/>
          <p:nvPr/>
        </p:nvSpPr>
        <p:spPr>
          <a:xfrm>
            <a:off x="4572000" y="2067694"/>
            <a:ext cx="4478090" cy="13681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4150735" y="1923678"/>
            <a:ext cx="4899355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200" smtClean="0"/>
              <a:t>Nhẩm: </a:t>
            </a:r>
            <a:r>
              <a:rPr lang="en-US" altLang="ko-KR" sz="4800" smtClean="0"/>
              <a:t>3 + 1 = 4</a:t>
            </a:r>
          </a:p>
          <a:p>
            <a:r>
              <a:rPr lang="en-US" altLang="ko-KR" sz="4800" smtClean="0"/>
              <a:t>        4 + 2 = 6 </a:t>
            </a:r>
            <a:endParaRPr lang="ko-KR" altLang="en-US" sz="4800" dirty="0"/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-540568" y="3867894"/>
            <a:ext cx="9158610" cy="37965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2800" smtClean="0"/>
              <a:t>       Tính:</a:t>
            </a:r>
          </a:p>
          <a:p>
            <a:pPr algn="l"/>
            <a:r>
              <a:rPr lang="en-US" altLang="ko-KR" sz="2800" smtClean="0"/>
              <a:t>       </a:t>
            </a:r>
            <a:r>
              <a:rPr lang="en-US" altLang="ko-KR" smtClean="0"/>
              <a:t>1 + 2 + 2          2 + 3 + 5         5 + 4 + 0 </a:t>
            </a:r>
            <a:endParaRPr lang="ko-KR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4301683"/>
            <a:ext cx="124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4299942"/>
            <a:ext cx="124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0392" y="4299942"/>
            <a:ext cx="124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46" grpId="0"/>
      <p:bldP spid="47" grpId="0" animBg="1"/>
      <p:bldP spid="48" grpId="0"/>
      <p:bldP spid="49" grpId="0"/>
      <p:bldP spid="3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XONG\Tranh bai 10\bo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510"/>
            <a:ext cx="5724525" cy="477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0" y="0"/>
            <a:ext cx="2286591" cy="8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5808" y="-20538"/>
            <a:ext cx="6680371" cy="601731"/>
            <a:chOff x="132774" y="1445425"/>
            <a:chExt cx="6291701" cy="601731"/>
          </a:xfrm>
        </p:grpSpPr>
        <p:sp>
          <p:nvSpPr>
            <p:cNvPr id="37" name="Oval 36"/>
            <p:cNvSpPr/>
            <p:nvPr/>
          </p:nvSpPr>
          <p:spPr>
            <a:xfrm>
              <a:off x="132774" y="1491630"/>
              <a:ext cx="521772" cy="5555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0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7355" y="1445425"/>
              <a:ext cx="5787120" cy="40011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Tìm những quả bóng ghi phép tính có kết quả bằng 10.</a:t>
              </a:r>
              <a:r>
                <a:rPr lang="en-US" b="1" smtClean="0">
                  <a:latin typeface="Schoolnet Sans Serif" pitchFamily="34" charset="0"/>
                  <a:cs typeface="Schoolnet Sans Serif" pitchFamily="34" charset="0"/>
                </a:rPr>
                <a:t> </a:t>
              </a:r>
              <a:endParaRPr lang="en-US" b="1">
                <a:latin typeface="Schoolnet Sans Serif" pitchFamily="34" charset="0"/>
                <a:cs typeface="Schoolnet Sans Serif" pitchFamily="34" charset="0"/>
              </a:endParaRPr>
            </a:p>
          </p:txBody>
        </p:sp>
      </p:grpSp>
      <p:pic>
        <p:nvPicPr>
          <p:cNvPr id="1028" name="Picture 4" descr="E:\GA ĐT TOAN\XONG\Tranh bai 10\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4" y="1553005"/>
            <a:ext cx="111601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XONG\Tranh bai 10\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22898"/>
            <a:ext cx="1243013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GA ĐT TOAN\XONG\Tranh bai 10\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03" y="2005707"/>
            <a:ext cx="14509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7872E-6 L 0.04723 0.4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0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06848E-7 L 0.01823 0.43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2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76249E-6 L -0.00139 0.468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3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808" y="25667"/>
            <a:ext cx="1615872" cy="559335"/>
            <a:chOff x="735079" y="896181"/>
            <a:chExt cx="1615872" cy="559335"/>
          </a:xfrm>
        </p:grpSpPr>
        <p:grpSp>
          <p:nvGrpSpPr>
            <p:cNvPr id="6" name="Group 5"/>
            <p:cNvGrpSpPr/>
            <p:nvPr/>
          </p:nvGrpSpPr>
          <p:grpSpPr>
            <a:xfrm>
              <a:off x="735079" y="896181"/>
              <a:ext cx="1202075" cy="555526"/>
              <a:chOff x="132774" y="1491630"/>
              <a:chExt cx="1132137" cy="55552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32774" y="1491630"/>
                <a:ext cx="521772" cy="55552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5</a:t>
                </a:r>
                <a:endParaRPr lang="en-US" sz="60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6469" y="1523936"/>
                <a:ext cx="548442" cy="523220"/>
              </a:xfrm>
              <a:prstGeom prst="rect">
                <a:avLst/>
              </a:prstGeom>
              <a:solidFill>
                <a:srgbClr val="FFC000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smtClean="0">
                    <a:latin typeface="Schoolnet Sans Serif" pitchFamily="34" charset="0"/>
                    <a:cs typeface="Schoolnet Sans Serif" pitchFamily="34" charset="0"/>
                  </a:rPr>
                  <a:t> </a:t>
                </a:r>
                <a:endParaRPr lang="en-US" sz="2400" b="1">
                  <a:latin typeface="Schoolnet Sans Serif" pitchFamily="34" charset="0"/>
                  <a:cs typeface="Schoolnet Sans Serif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65146" y="932296"/>
              <a:ext cx="485805" cy="52322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E:\GA ĐT TOAN\XONG\Tranh bai 10\th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19622"/>
            <a:ext cx="63615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GA ĐT TOAN\XONG\Tranh bai 10\rob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10" y="2139702"/>
            <a:ext cx="27525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XONG\Tranh bai 10\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57" y="-21530"/>
            <a:ext cx="3431707" cy="19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80" y="0"/>
            <a:ext cx="2286591" cy="8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27622" y="3520048"/>
            <a:ext cx="892847" cy="707886"/>
            <a:chOff x="3927622" y="3520048"/>
            <a:chExt cx="892847" cy="707886"/>
          </a:xfrm>
        </p:grpSpPr>
        <p:pic>
          <p:nvPicPr>
            <p:cNvPr id="2053" name="Picture 5" descr="E:\GA ĐT TOAN\XONG\Tranh bai 10\c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622" y="3630603"/>
              <a:ext cx="892847" cy="47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79844" y="3520048"/>
              <a:ext cx="588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7105" y="2943984"/>
            <a:ext cx="892847" cy="707886"/>
            <a:chOff x="3927622" y="3520048"/>
            <a:chExt cx="892847" cy="707886"/>
          </a:xfrm>
        </p:grpSpPr>
        <p:pic>
          <p:nvPicPr>
            <p:cNvPr id="17" name="Picture 5" descr="E:\GA ĐT TOAN\XONG\Tranh bai 10\c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622" y="3630603"/>
              <a:ext cx="892847" cy="47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79844" y="3520048"/>
              <a:ext cx="5884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83768" y="2283718"/>
            <a:ext cx="1065744" cy="707886"/>
            <a:chOff x="3927622" y="3520048"/>
            <a:chExt cx="1065744" cy="707886"/>
          </a:xfrm>
        </p:grpSpPr>
        <p:pic>
          <p:nvPicPr>
            <p:cNvPr id="20" name="Picture 5" descr="E:\GA ĐT TOAN\XONG\Tranh bai 10\c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622" y="3630603"/>
              <a:ext cx="892847" cy="47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079844" y="3520048"/>
              <a:ext cx="913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5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249</Words>
  <Application>Microsoft Office PowerPoint</Application>
  <PresentationFormat>On-screen Show (16:9)</PresentationFormat>
  <Paragraphs>106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ismail - [2010]</cp:lastModifiedBy>
  <cp:revision>171</cp:revision>
  <dcterms:created xsi:type="dcterms:W3CDTF">2014-04-01T16:27:38Z</dcterms:created>
  <dcterms:modified xsi:type="dcterms:W3CDTF">2023-11-12T13:14:51Z</dcterms:modified>
</cp:coreProperties>
</file>