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5" r:id="rId2"/>
    <p:sldId id="287" r:id="rId3"/>
    <p:sldId id="291" r:id="rId4"/>
    <p:sldId id="296" r:id="rId5"/>
    <p:sldId id="294" r:id="rId6"/>
    <p:sldId id="274" r:id="rId7"/>
    <p:sldId id="289" r:id="rId8"/>
    <p:sldId id="288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292" r:id="rId21"/>
    <p:sldId id="279" r:id="rId22"/>
    <p:sldId id="280" r:id="rId23"/>
    <p:sldId id="283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E1637"/>
    <a:srgbClr val="6AA818"/>
    <a:srgbClr val="AC14AC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>
        <p:scale>
          <a:sx n="77" d="100"/>
          <a:sy n="77" d="100"/>
        </p:scale>
        <p:origin x="-109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9E604-B425-4280-86A0-C058168C906A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13FA7-D5D6-4B2C-979A-694C7D8C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9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2/ GV DẪN</a:t>
            </a:r>
            <a:r>
              <a:rPr lang="en-US" b="1" baseline="0" dirty="0" smtClean="0"/>
              <a:t> GIẢI VÀ HỎI: </a:t>
            </a:r>
            <a:r>
              <a:rPr lang="en-US" baseline="0" dirty="0" smtClean="0"/>
              <a:t> </a:t>
            </a:r>
          </a:p>
          <a:p>
            <a:r>
              <a:rPr lang="en-US" i="1" baseline="0" dirty="0" smtClean="0"/>
              <a:t>  </a:t>
            </a:r>
            <a:r>
              <a:rPr lang="en-US" i="0" baseline="0" dirty="0" smtClean="0"/>
              <a:t>- </a:t>
            </a:r>
            <a:r>
              <a:rPr lang="en-US" i="0" baseline="0" dirty="0" err="1" smtClean="0"/>
              <a:t>Các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em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hãy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quan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sát</a:t>
            </a:r>
            <a:r>
              <a:rPr lang="en-US" i="0" baseline="0" dirty="0" smtClean="0"/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tức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sánh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CÓ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THỂ GỢI Ý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nằm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nằm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baseline="0" dirty="0" smtClean="0"/>
          </a:p>
          <a:p>
            <a:r>
              <a:rPr lang="en-US" baseline="0" dirty="0" smtClean="0"/>
              <a:t>  - </a:t>
            </a:r>
            <a:r>
              <a:rPr lang="en-US" b="1" baseline="0" dirty="0" smtClean="0"/>
              <a:t>GV HỎI: </a:t>
            </a:r>
            <a:r>
              <a:rPr lang="en-US" baseline="0" dirty="0" smtClean="0"/>
              <a:t>“</a:t>
            </a:r>
            <a:r>
              <a:rPr lang="en-US" b="1" baseline="0" dirty="0" err="1" smtClean="0"/>
              <a:t>Bạn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nào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nhận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xét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bạn</a:t>
            </a:r>
            <a:r>
              <a:rPr lang="en-US" b="1" baseline="0" dirty="0" smtClean="0"/>
              <a:t>?” 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GV </a:t>
            </a:r>
            <a:r>
              <a:rPr lang="en-US" b="1" baseline="0" dirty="0" err="1" smtClean="0"/>
              <a:t>chốt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lại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HS: </a:t>
            </a:r>
            <a:r>
              <a:rPr lang="en-US" b="1" baseline="0" dirty="0" err="1" smtClean="0"/>
              <a:t>Như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vậy</a:t>
            </a:r>
            <a:r>
              <a:rPr lang="en-US" b="1" baseline="0" dirty="0" smtClean="0"/>
              <a:t>, </a:t>
            </a:r>
          </a:p>
          <a:p>
            <a:pPr marL="0" indent="0">
              <a:buFontTx/>
              <a:buNone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nằm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b="1" i="1" baseline="0" dirty="0" smtClean="0"/>
              <a:t>- GV </a:t>
            </a:r>
            <a:r>
              <a:rPr lang="en-US" b="1" i="1" baseline="0" dirty="0" err="1" smtClean="0"/>
              <a:t>hỏi</a:t>
            </a:r>
            <a:r>
              <a:rPr lang="en-US" b="1" i="1" baseline="0" dirty="0" smtClean="0"/>
              <a:t>:  “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dễ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    </a:t>
            </a:r>
            <a:endParaRPr lang="en-US" b="0" i="1" baseline="0" dirty="0" smtClean="0"/>
          </a:p>
          <a:p>
            <a:r>
              <a:rPr lang="en-US" b="1" baseline="0" dirty="0" smtClean="0"/>
              <a:t>  - GV </a:t>
            </a:r>
            <a:r>
              <a:rPr lang="en-US" b="1" baseline="0" dirty="0" err="1" smtClean="0"/>
              <a:t>kết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luận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Như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vậy</a:t>
            </a:r>
            <a:r>
              <a:rPr lang="en-US" b="1" baseline="0" dirty="0" smtClean="0"/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“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vở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6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5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HS: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SGK)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giữ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phím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phím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 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HĐ2.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bước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ãy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SGK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(ta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chọn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thẻ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 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mẫu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trước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mẫu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BT1.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chỗ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trống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(…) ở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bên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b="1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nút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trắc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</a:p>
          <a:p>
            <a:r>
              <a:rPr lang="en-US" b="1" i="1" dirty="0" smtClean="0"/>
              <a:t>BÀI</a:t>
            </a:r>
            <a:r>
              <a:rPr lang="en-US" b="1" i="1" baseline="0" dirty="0" smtClean="0"/>
              <a:t> TẬP </a:t>
            </a:r>
            <a:r>
              <a:rPr lang="en-US" b="1" i="1" dirty="0" smtClean="0"/>
              <a:t>1:</a:t>
            </a:r>
            <a:r>
              <a:rPr lang="en-US" i="1" dirty="0" smtClean="0"/>
              <a:t> </a:t>
            </a:r>
            <a:r>
              <a:rPr lang="en-US" i="1" dirty="0" err="1" smtClean="0"/>
              <a:t>Hãy</a:t>
            </a:r>
            <a:r>
              <a:rPr lang="en-US" i="1" dirty="0" smtClean="0"/>
              <a:t> </a:t>
            </a:r>
            <a:r>
              <a:rPr lang="en-US" i="1" dirty="0" err="1" smtClean="0"/>
              <a:t>điền</a:t>
            </a:r>
            <a:r>
              <a:rPr lang="en-US" i="1" dirty="0" smtClean="0"/>
              <a:t> </a:t>
            </a:r>
            <a:r>
              <a:rPr lang="en-US" i="1" dirty="0" err="1" smtClean="0"/>
              <a:t>các</a:t>
            </a:r>
            <a:r>
              <a:rPr lang="en-US" i="1" dirty="0" smtClean="0"/>
              <a:t> </a:t>
            </a:r>
            <a:r>
              <a:rPr lang="en-US" i="1" dirty="0" err="1" smtClean="0"/>
              <a:t>nút</a:t>
            </a:r>
            <a:r>
              <a:rPr lang="en-US" i="1" dirty="0" smtClean="0"/>
              <a:t> </a:t>
            </a:r>
            <a:r>
              <a:rPr lang="en-US" i="1" dirty="0" err="1" smtClean="0"/>
              <a:t>lệnh</a:t>
            </a:r>
            <a:r>
              <a:rPr lang="en-US" i="1" dirty="0" smtClean="0"/>
              <a:t> </a:t>
            </a:r>
            <a:r>
              <a:rPr lang="en-US" i="1" dirty="0" err="1" smtClean="0"/>
              <a:t>thích</a:t>
            </a:r>
            <a:r>
              <a:rPr lang="en-US" i="1" dirty="0" smtClean="0"/>
              <a:t> </a:t>
            </a:r>
            <a:r>
              <a:rPr lang="en-US" i="1" dirty="0" err="1" smtClean="0"/>
              <a:t>hợp</a:t>
            </a:r>
            <a:r>
              <a:rPr lang="en-US" i="1" dirty="0" smtClean="0"/>
              <a:t> </a:t>
            </a:r>
            <a:r>
              <a:rPr lang="en-US" i="1" dirty="0" err="1" smtClean="0"/>
              <a:t>đã</a:t>
            </a:r>
            <a:r>
              <a:rPr lang="en-US" i="1" dirty="0" smtClean="0"/>
              <a:t> </a:t>
            </a:r>
            <a:r>
              <a:rPr lang="en-US" i="1" dirty="0" err="1" smtClean="0"/>
              <a:t>được</a:t>
            </a:r>
            <a:r>
              <a:rPr lang="en-US" i="1" dirty="0" smtClean="0"/>
              <a:t> </a:t>
            </a:r>
            <a:r>
              <a:rPr lang="en-US" i="1" dirty="0" err="1" smtClean="0"/>
              <a:t>đánh</a:t>
            </a:r>
            <a:r>
              <a:rPr lang="en-US" i="1" dirty="0" smtClean="0"/>
              <a:t> </a:t>
            </a:r>
            <a:r>
              <a:rPr lang="en-US" i="1" dirty="0" err="1" smtClean="0"/>
              <a:t>số</a:t>
            </a:r>
            <a:r>
              <a:rPr lang="en-US" i="1" dirty="0" smtClean="0"/>
              <a:t> </a:t>
            </a:r>
            <a:r>
              <a:rPr lang="en-US" i="1" dirty="0" err="1" smtClean="0"/>
              <a:t>dưới</a:t>
            </a:r>
            <a:r>
              <a:rPr lang="en-US" i="1" dirty="0" smtClean="0"/>
              <a:t> </a:t>
            </a:r>
            <a:r>
              <a:rPr lang="en-US" i="1" dirty="0" err="1" smtClean="0"/>
              <a:t>đây</a:t>
            </a:r>
            <a:r>
              <a:rPr lang="en-US" i="1" dirty="0" smtClean="0"/>
              <a:t> </a:t>
            </a:r>
            <a:r>
              <a:rPr lang="en-US" i="1" dirty="0" err="1" smtClean="0"/>
              <a:t>vào</a:t>
            </a:r>
            <a:r>
              <a:rPr lang="en-US" i="1" dirty="0" smtClean="0"/>
              <a:t> </a:t>
            </a:r>
            <a:r>
              <a:rPr lang="en-US" i="1" dirty="0" err="1" smtClean="0"/>
              <a:t>chỗ</a:t>
            </a:r>
            <a:r>
              <a:rPr lang="en-US" i="1" dirty="0" smtClean="0"/>
              <a:t> </a:t>
            </a:r>
            <a:r>
              <a:rPr lang="en-US" i="1" dirty="0" err="1" smtClean="0"/>
              <a:t>trống</a:t>
            </a:r>
            <a:r>
              <a:rPr lang="en-US" i="1" dirty="0" smtClean="0"/>
              <a:t> (…) ở </a:t>
            </a:r>
            <a:r>
              <a:rPr lang="en-US" i="1" dirty="0" err="1" smtClean="0"/>
              <a:t>các</a:t>
            </a:r>
            <a:r>
              <a:rPr lang="en-US" i="1" dirty="0" smtClean="0"/>
              <a:t> </a:t>
            </a:r>
            <a:r>
              <a:rPr lang="en-US" i="1" dirty="0" err="1" smtClean="0"/>
              <a:t>dòng</a:t>
            </a:r>
            <a:r>
              <a:rPr lang="en-US" i="1" dirty="0" smtClean="0"/>
              <a:t> </a:t>
            </a:r>
            <a:r>
              <a:rPr lang="en-US" i="1" dirty="0" err="1" smtClean="0"/>
              <a:t>bên</a:t>
            </a:r>
            <a:r>
              <a:rPr lang="en-US" i="1" dirty="0" smtClean="0"/>
              <a:t> </a:t>
            </a:r>
            <a:r>
              <a:rPr lang="en-US" i="1" dirty="0" err="1" smtClean="0"/>
              <a:t>dưới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Cột</a:t>
            </a:r>
            <a:endParaRPr lang="en-US" dirty="0" smtClean="0"/>
          </a:p>
          <a:p>
            <a:r>
              <a:rPr lang="en-US" dirty="0" err="1" smtClean="0"/>
              <a:t>hàng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68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44D829-CAED-4192-9035-87819003E64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2250C5E2-5145-4F20-ABCD-210D2DBC297E}" type="slidenum">
              <a:rPr lang="en-US" sz="1200">
                <a:latin typeface="+mn-lt"/>
              </a:rPr>
              <a:pPr>
                <a:defRPr/>
              </a:pPr>
              <a:t>23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80EF-B06E-4C70-ACF5-0E651995210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AN2011-2012\quyen3\tambiet%20-%20Copy.wav" TargetMode="Externa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79376" y="-76200"/>
            <a:ext cx="9302751" cy="693420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27295" eaLnBrk="1" hangingPunct="1"/>
              <a:endParaRPr lang="vi-VN" altLang="en-US" sz="19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0" y="4516967"/>
            <a:ext cx="112395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90" y="4677833"/>
            <a:ext cx="120015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091213" y="5728835"/>
            <a:ext cx="6824727" cy="5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069" tIns="57038" rIns="114069" bIns="57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27295" eaLnBrk="1" hangingPunct="1"/>
            <a:r>
              <a:rPr lang="en-US" altLang="en-US" sz="29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9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9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9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Bùi</a:t>
            </a:r>
            <a:r>
              <a:rPr lang="en-US" altLang="en-US" sz="29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9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Hiếu</a:t>
            </a:r>
            <a:endParaRPr lang="en-US" altLang="en-US" sz="29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11" y="5164637"/>
            <a:ext cx="3106737" cy="15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"/>
            <a:ext cx="1828800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10897" y="5374505"/>
            <a:ext cx="127846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64458" y="5547786"/>
            <a:ext cx="1703387" cy="12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41462" y="1841500"/>
            <a:ext cx="6218112" cy="3422493"/>
          </a:xfrm>
          <a:prstGeom prst="rect">
            <a:avLst/>
          </a:prstGeom>
          <a:noFill/>
        </p:spPr>
        <p:txBody>
          <a:bodyPr spcFirstLastPara="1" wrap="none" lIns="72730" tIns="36365" rIns="72730" bIns="36365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27295">
              <a:defRPr/>
            </a:pPr>
            <a:r>
              <a:rPr lang="en-US" sz="44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MỪNG CÁC EM ĐẾN VỚI TIẾT HỌC</a:t>
            </a: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40" y="2889252"/>
            <a:ext cx="515541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13" y="2825750"/>
            <a:ext cx="515541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06" y="2765425"/>
            <a:ext cx="515541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66" y="2744797"/>
            <a:ext cx="51554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06" y="2730500"/>
            <a:ext cx="515541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10" y="2786072"/>
            <a:ext cx="51554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42449" y="3746500"/>
            <a:ext cx="2119090" cy="923330"/>
          </a:xfrm>
          <a:prstGeom prst="rect">
            <a:avLst/>
          </a:prstGeom>
          <a:noFill/>
        </p:spPr>
        <p:txBody>
          <a:bodyPr wrap="none" lIns="72731" tIns="36366" rIns="72731" bIns="36366">
            <a:prstTxWarp prst="textCanUp">
              <a:avLst/>
            </a:prstTxWarp>
            <a:spAutoFit/>
          </a:bodyPr>
          <a:lstStyle/>
          <a:p>
            <a:pPr algn="ctr" defTabSz="727295"/>
            <a:r>
              <a:rPr lang="en-US" sz="43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5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2" y="3404380"/>
            <a:ext cx="1143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66" y="3299324"/>
            <a:ext cx="14287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1828800" y="385213"/>
            <a:ext cx="6025662" cy="5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346" tIns="24173" rIns="48346" bIns="2417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</a:rPr>
              <a:t>ƯỜ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NG TIỂU HỌC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HỨA TẠO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" name="Minus 32"/>
          <p:cNvSpPr/>
          <p:nvPr/>
        </p:nvSpPr>
        <p:spPr>
          <a:xfrm>
            <a:off x="3336054" y="786691"/>
            <a:ext cx="3185327" cy="102309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346" tIns="24173" rIns="48346" bIns="2417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6324599" cy="40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77000" y="1749425"/>
            <a:ext cx="2521585" cy="181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47524" y="2133769"/>
            <a:ext cx="5232041" cy="1710612"/>
            <a:chOff x="1524000" y="1600200"/>
            <a:chExt cx="5152768" cy="190500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276601" y="1600200"/>
              <a:ext cx="3400167" cy="6858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524000" y="1600200"/>
              <a:ext cx="1676400" cy="1905000"/>
            </a:xfrm>
            <a:prstGeom prst="rect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77000" y="3604558"/>
            <a:ext cx="2514600" cy="26765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Preview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335" y="3233420"/>
            <a:ext cx="1511935" cy="171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3783330" y="2750185"/>
            <a:ext cx="2788920" cy="2863850"/>
            <a:chOff x="3962400" y="2362200"/>
            <a:chExt cx="2743200" cy="2667000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5562602" y="3886201"/>
              <a:ext cx="1142998" cy="11429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62400" y="2362200"/>
              <a:ext cx="1676400" cy="1524000"/>
            </a:xfrm>
            <a:prstGeom prst="rect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76078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a. Tạo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đường viền cho trang văn bản</a:t>
            </a:r>
          </a:p>
        </p:txBody>
      </p:sp>
      <p:sp>
        <p:nvSpPr>
          <p:cNvPr id="17" name="Content Placeholder 2"/>
          <p:cNvSpPr txBox="1"/>
          <p:nvPr/>
        </p:nvSpPr>
        <p:spPr>
          <a:xfrm>
            <a:off x="152400" y="609600"/>
            <a:ext cx="8838565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1: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Chọn thẻ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Page Layou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t, chọn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Page Borders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xuất hiện hộp thoại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Borders and Shading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8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 bldLvl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9280"/>
            <a:ext cx="4800600" cy="620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4242174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76200"/>
            <a:ext cx="2242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66" y="76141"/>
            <a:ext cx="7070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Thay đổi màu nền cho trang văn bản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4828679" cy="19517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2470210"/>
            <a:ext cx="3657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276600" y="2362200"/>
            <a:ext cx="2362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8800" y="4419600"/>
            <a:ext cx="3276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177" y="3886200"/>
            <a:ext cx="2958511" cy="1600200"/>
            <a:chOff x="542702" y="2819400"/>
            <a:chExt cx="2958511" cy="160020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42702" y="2819400"/>
              <a:ext cx="2958511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1752600" y="2895600"/>
              <a:ext cx="8382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rot="10800000" flipV="1">
            <a:off x="2514600" y="4641563"/>
            <a:ext cx="3124200" cy="2219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/>
          <p:nvPr/>
        </p:nvSpPr>
        <p:spPr>
          <a:xfrm>
            <a:off x="280670" y="661035"/>
            <a:ext cx="8368030" cy="735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Page Layout /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Page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Color.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ldLvl="0" animBg="1"/>
      <p:bldP spid="12" grpId="0" bldLvl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9" y="1181501"/>
            <a:ext cx="3848691" cy="4030724"/>
          </a:xfrm>
        </p:spPr>
      </p:pic>
      <p:sp>
        <p:nvSpPr>
          <p:cNvPr id="13" name="TextBox 12"/>
          <p:cNvSpPr txBox="1"/>
          <p:nvPr/>
        </p:nvSpPr>
        <p:spPr>
          <a:xfrm>
            <a:off x="4343400" y="2187613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352800" y="2590800"/>
            <a:ext cx="1143000" cy="10517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3888786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 định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nền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trang hiển thị là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trắng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23766" y="4164977"/>
            <a:ext cx="2129134" cy="260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671637"/>
            <a:ext cx="4828594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53000" y="1671637"/>
            <a:ext cx="3886200" cy="4905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33386" y="609600"/>
            <a:ext cx="2242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76189"/>
            <a:ext cx="5255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Thay đổi hướng trang giấy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02" y="2216887"/>
            <a:ext cx="4828679" cy="19517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43600" y="2690495"/>
            <a:ext cx="307213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 Chọn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0060" y="4798060"/>
            <a:ext cx="3620770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B2. Chọn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7901" y="4510350"/>
            <a:ext cx="4828679" cy="2042850"/>
            <a:chOff x="542702" y="2895598"/>
            <a:chExt cx="3337177" cy="1116829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42702" y="2895600"/>
              <a:ext cx="3337177" cy="1116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tangle 18"/>
            <p:cNvSpPr/>
            <p:nvPr/>
          </p:nvSpPr>
          <p:spPr>
            <a:xfrm>
              <a:off x="1039886" y="2895598"/>
              <a:ext cx="757332" cy="9143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10800000">
            <a:off x="3429000" y="2830831"/>
            <a:ext cx="2514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790699" y="5089984"/>
            <a:ext cx="3733800" cy="2981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/>
          <p:cNvSpPr txBox="1"/>
          <p:nvPr/>
        </p:nvSpPr>
        <p:spPr>
          <a:xfrm>
            <a:off x="280670" y="661035"/>
            <a:ext cx="8368030" cy="735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Page Layout 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Orientation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1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ldLvl="0" animBg="1"/>
      <p:bldP spid="16" grpId="0" bldLvl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228600"/>
            <a:ext cx="5205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Thay đổi hướng trang giấy</a:t>
            </a: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83017"/>
            <a:ext cx="2286000" cy="116998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3" y="1295435"/>
            <a:ext cx="2590800" cy="1157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511" y="3543375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458" y="3428821"/>
            <a:ext cx="354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209547" y="2453005"/>
            <a:ext cx="71284" cy="1257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77000" y="2453005"/>
            <a:ext cx="223684" cy="952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088" y="2286000"/>
            <a:ext cx="591794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124200"/>
            <a:ext cx="2677160" cy="2514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9375" y="990600"/>
            <a:ext cx="2242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5206" y="762000"/>
            <a:ext cx="5430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Thay đổi kích cỡ trang giấy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63" y="2819400"/>
            <a:ext cx="2903537" cy="3733800"/>
          </a:xfrm>
        </p:spPr>
      </p:pic>
      <p:sp>
        <p:nvSpPr>
          <p:cNvPr id="12" name="TextBox 11"/>
          <p:cNvSpPr txBox="1"/>
          <p:nvPr/>
        </p:nvSpPr>
        <p:spPr>
          <a:xfrm>
            <a:off x="152400" y="3799562"/>
            <a:ext cx="54864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khổ giấy thường được chọn khi soạn thảo văn bản là: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giấy Letter và cỡ giấy A4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562600" y="3354705"/>
            <a:ext cx="685800" cy="6838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62600" y="5410200"/>
            <a:ext cx="878205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/>
          <p:cNvSpPr txBox="1"/>
          <p:nvPr/>
        </p:nvSpPr>
        <p:spPr>
          <a:xfrm>
            <a:off x="152400" y="1524000"/>
            <a:ext cx="8368030" cy="735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Page Layout 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Size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2312" y="228600"/>
            <a:ext cx="51950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" y="4724400"/>
            <a:ext cx="13890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Dauho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3" y="4368403"/>
            <a:ext cx="1628775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152400" y="936486"/>
            <a:ext cx="4952999" cy="3135662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Khi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nào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em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cần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đánh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số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trang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?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Đánh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số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trang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văn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bản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để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làm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gì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?</a:t>
            </a:r>
            <a:endParaRPr lang="en-US" sz="3200" i="1" dirty="0">
              <a:solidFill>
                <a:schemeClr val="bg1"/>
              </a:solidFill>
              <a:latin typeface="time new roman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4343400" y="1066800"/>
            <a:ext cx="4572000" cy="47244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nhiều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hơn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cần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đánh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bản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tiện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dõi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kiếm</a:t>
            </a:r>
            <a:endParaRPr lang="en-US" sz="3600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646373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l="5990" t="21585" r="65312" b="8470"/>
          <a:stretch/>
        </p:blipFill>
        <p:spPr bwMode="auto">
          <a:xfrm>
            <a:off x="0" y="1295400"/>
            <a:ext cx="3962400" cy="44196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22272" t="22405" r="21970" b="7650"/>
          <a:stretch/>
        </p:blipFill>
        <p:spPr bwMode="auto">
          <a:xfrm>
            <a:off x="3962400" y="1295400"/>
            <a:ext cx="5099137" cy="4419600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818216"/>
            <a:ext cx="33527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 new roman"/>
              </a:rPr>
              <a:t>VĂN BẢN 1</a:t>
            </a:r>
            <a:endParaRPr lang="en-US" sz="28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1332" y="5828654"/>
            <a:ext cx="31242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 new roman"/>
              </a:rPr>
              <a:t>VĂN BẢN 2</a:t>
            </a:r>
            <a:endParaRPr lang="en-US" sz="2800" dirty="0">
              <a:latin typeface="time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33527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+mj-lt"/>
              </a:rPr>
              <a:t>I. Khởi động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609600"/>
            <a:ext cx="6934200" cy="59574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bg1"/>
                </a:solidFill>
                <a:latin typeface="time new roman"/>
              </a:rPr>
              <a:t>Quan</a:t>
            </a:r>
            <a:r>
              <a:rPr lang="en-US" sz="3600" b="1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 new roman"/>
              </a:rPr>
              <a:t>sát</a:t>
            </a:r>
            <a:r>
              <a:rPr lang="en-US" sz="3600" b="1" i="1" dirty="0" smtClean="0">
                <a:solidFill>
                  <a:schemeClr val="bg1"/>
                </a:solidFill>
                <a:latin typeface="time new roman"/>
              </a:rPr>
              <a:t> 2 </a:t>
            </a:r>
            <a:r>
              <a:rPr lang="en-US" sz="3600" b="1" i="1" dirty="0" err="1" smtClean="0">
                <a:solidFill>
                  <a:schemeClr val="bg1"/>
                </a:solidFill>
                <a:latin typeface="time new roman"/>
              </a:rPr>
              <a:t>văn</a:t>
            </a:r>
            <a:r>
              <a:rPr lang="en-US" sz="3600" b="1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 new roman"/>
              </a:rPr>
              <a:t>bản</a:t>
            </a:r>
            <a:endParaRPr lang="en-US" sz="3600" b="1" i="1" dirty="0">
              <a:solidFill>
                <a:schemeClr val="bg1"/>
              </a:solidFill>
              <a:latin typeface="time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50565" y="4964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1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830580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 new roman"/>
              </a:rPr>
              <a:t>Để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đánh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số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trang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văn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bản</a:t>
            </a:r>
            <a:r>
              <a:rPr lang="en-US" sz="3200" dirty="0" smtClean="0">
                <a:latin typeface="time new roman"/>
              </a:rPr>
              <a:t> ta </a:t>
            </a:r>
            <a:r>
              <a:rPr lang="en-US" sz="3200" dirty="0" err="1" smtClean="0">
                <a:latin typeface="time new roman"/>
              </a:rPr>
              <a:t>thực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hiện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những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thao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tác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nào</a:t>
            </a:r>
            <a:r>
              <a:rPr lang="en-US" sz="3200" dirty="0" smtClean="0">
                <a:latin typeface="time new roman"/>
              </a:rPr>
              <a:t>? </a:t>
            </a:r>
            <a:r>
              <a:rPr lang="en-US" sz="3200" dirty="0" err="1" smtClean="0">
                <a:latin typeface="time new roman"/>
              </a:rPr>
              <a:t>Hãy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sắp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xếp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thứ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tự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các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thao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tác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sau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cho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đúng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trình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tự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thực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hiện</a:t>
            </a:r>
            <a:r>
              <a:rPr lang="en-US" sz="3200" dirty="0" smtClean="0">
                <a:latin typeface="time new roman"/>
              </a:rPr>
              <a:t>.</a:t>
            </a:r>
            <a:endParaRPr lang="en-US" sz="3200" dirty="0">
              <a:latin typeface="time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312" y="228600"/>
            <a:ext cx="51950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250515"/>
            <a:ext cx="1044970" cy="1181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833" y="2971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1.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Insert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833" y="3513458"/>
            <a:ext cx="7176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2.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vị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trí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số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trong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hộp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thoại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Simple                 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để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vị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trí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số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ở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dưới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của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13" y="4011109"/>
            <a:ext cx="168314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115" y="5486400"/>
            <a:ext cx="793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3.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Page Number      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Bottom of Page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75561"/>
            <a:ext cx="74295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1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312" y="228600"/>
            <a:ext cx="51950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3058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 new roman"/>
              </a:rPr>
              <a:t>Để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đánh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số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trang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văn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bản</a:t>
            </a:r>
            <a:r>
              <a:rPr lang="en-US" sz="3200" dirty="0" smtClean="0">
                <a:latin typeface="time new roman"/>
              </a:rPr>
              <a:t> ta </a:t>
            </a:r>
            <a:r>
              <a:rPr lang="en-US" sz="3200" dirty="0" err="1" smtClean="0">
                <a:latin typeface="time new roman"/>
              </a:rPr>
              <a:t>thực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hiện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như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sau</a:t>
            </a:r>
            <a:r>
              <a:rPr lang="en-US" sz="3200" dirty="0" smtClean="0">
                <a:latin typeface="time new roman"/>
              </a:rPr>
              <a:t>: </a:t>
            </a:r>
            <a:endParaRPr lang="en-US" sz="3200" dirty="0"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266" y="2432020"/>
            <a:ext cx="668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1.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Insert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266" y="4353818"/>
            <a:ext cx="7204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3.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vị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trí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số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trong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hộp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thoại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Simple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                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để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vị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trí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số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ở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dưới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của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266" y="3276600"/>
            <a:ext cx="8030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2.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Page Number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      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Bottom of Page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11" y="4953000"/>
            <a:ext cx="168314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171" y="3303740"/>
            <a:ext cx="74295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29230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 new roman"/>
              </a:rPr>
              <a:t>III. </a:t>
            </a:r>
            <a:r>
              <a:rPr lang="en-US" sz="4000" dirty="0" smtClean="0">
                <a:solidFill>
                  <a:srgbClr val="FF0000"/>
                </a:solidFill>
                <a:latin typeface="time new roman"/>
              </a:rPr>
              <a:t>HOẠT </a:t>
            </a:r>
            <a:r>
              <a:rPr lang="en-US" sz="4000" smtClean="0">
                <a:solidFill>
                  <a:srgbClr val="FF0000"/>
                </a:solidFill>
                <a:latin typeface="time new roman"/>
              </a:rPr>
              <a:t>ĐỘNG LUYỆN TẬP</a:t>
            </a:r>
            <a:endParaRPr lang="en-US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1066800"/>
            <a:ext cx="891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4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 new roman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ngang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 new roman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muốn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 new roman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chèn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(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dạng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 new roman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1966" y="0"/>
            <a:ext cx="43597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IV. Vận dụng</a:t>
            </a:r>
            <a:endParaRPr lang="en-US" sz="54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mbiet - Cop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12954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-Về nhà tập tạo đường viền cho trang, tạo bảng, chèn hình ảnh, đánh số trang và tạo tiêu đề đầu, cuối trang.</a:t>
            </a: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858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time new roman"/>
              </a:rPr>
              <a:t>CỦNG </a:t>
            </a:r>
            <a:r>
              <a:rPr lang="en-US" sz="4400" dirty="0" smtClean="0">
                <a:solidFill>
                  <a:srgbClr val="FF0000"/>
                </a:solidFill>
                <a:latin typeface="time new roman"/>
              </a:rPr>
              <a:t>CỐ, DẶN DÒ</a:t>
            </a:r>
            <a:endParaRPr lang="en-US" sz="44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680" y="2326245"/>
            <a:ext cx="67313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548" y="3962400"/>
            <a:ext cx="764392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dạng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V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ăn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bản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giống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V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ăn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bản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2 ở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đầu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học</a:t>
            </a:r>
            <a:endParaRPr lang="en-US" sz="3600" dirty="0" smtClean="0">
              <a:solidFill>
                <a:srgbClr val="FF0000"/>
              </a:solidFill>
              <a:latin typeface="time new roman"/>
            </a:endParaRPr>
          </a:p>
          <a:p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Đọc trước Bài 4: </a:t>
            </a:r>
            <a:r>
              <a:rPr lang="en-US" sz="3600" dirty="0" err="1" smtClean="0">
                <a:solidFill>
                  <a:srgbClr val="FF0000"/>
                </a:solidFill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dạng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trang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văn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bản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đánh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trang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văn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bản</a:t>
            </a:r>
            <a:r>
              <a:rPr lang="en-US" sz="3600" dirty="0" smtClean="0">
                <a:solidFill>
                  <a:srgbClr val="FF0000"/>
                </a:solidFill>
              </a:rPr>
              <a:t>(T2)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endParaRPr lang="en-US" sz="3600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55912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1"/>
            <a:ext cx="7239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888"/>
            <a:ext cx="1219200" cy="128587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3000" y="5100962"/>
            <a:ext cx="7545496" cy="144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Văn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bản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2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đã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được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định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dạng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trang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văn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bản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nên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đẹp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hơn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dễ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nhìn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hơn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4317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231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152400" y="1772920"/>
            <a:ext cx="8991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TIN HỌC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4: </a:t>
            </a:r>
            <a:r>
              <a:rPr lang="nl-NL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ĐẠNG TRANG VĂN BẢN, ĐÁNH SỐ TRANG TRONG VĂN BẢN(TIẾT 1)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10820400" cy="806635"/>
          </a:xfrm>
          <a:prstGeom prst="rect">
            <a:avLst/>
          </a:prstGeom>
          <a:noFill/>
        </p:spPr>
        <p:txBody>
          <a:bodyPr wrap="square" lIns="128276" tIns="64137" rIns="128276" bIns="64137" rtlCol="0">
            <a:spAutoFit/>
          </a:bodyPr>
          <a:lstStyle/>
          <a:p>
            <a:r>
              <a:rPr lang="vi-VN" sz="4400" i="1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4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4400" i="1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i="1" dirty="0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vi-VN" sz="4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i="1" dirty="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vi-VN" sz="4400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15240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Picture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2795587" y="3252787"/>
            <a:ext cx="6097587" cy="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Picture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81000" y="6477000"/>
            <a:ext cx="856456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Picture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845969" y="3374231"/>
            <a:ext cx="6188075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50187" y="1588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685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time new roman"/>
              </a:rPr>
              <a:t>II.HOẠT ĐỘNG CƠ BẢN</a:t>
            </a:r>
            <a:endParaRPr lang="en-US" sz="2400" dirty="0">
              <a:solidFill>
                <a:srgbClr val="00B0F0"/>
              </a:solidFill>
              <a:latin typeface="time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371600"/>
            <a:ext cx="838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1. Tạo một văn bản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mới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với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nhiều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trang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văn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bản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trắng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819400"/>
            <a:ext cx="788828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Để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tạo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được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nhiều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trắng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liên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tiếp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em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giữ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phím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Ctrl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và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 new roman"/>
              </a:rPr>
              <a:t>nhấn</a:t>
            </a:r>
            <a:r>
              <a:rPr lang="en-US" sz="3600" dirty="0" smtClean="0">
                <a:solidFill>
                  <a:srgbClr val="FFFF00"/>
                </a:solidFill>
                <a:latin typeface="time new roman"/>
              </a:rPr>
              <a:t> Enter</a:t>
            </a:r>
            <a:endParaRPr lang="en-US" sz="3600" dirty="0">
              <a:solidFill>
                <a:srgbClr val="FFFF00"/>
              </a:solidFill>
              <a:latin typeface="time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7110413" cy="2286000"/>
          </a:xfrm>
        </p:spPr>
      </p:pic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7239000" cy="707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</a:rPr>
              <a:t>2. Định dạng trang văn bản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5562600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Page Layout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048000" y="3276600"/>
            <a:ext cx="1509245" cy="2072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1371599"/>
            <a:ext cx="82296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Để định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dạng trang văn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bản ta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( ta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thẻ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) ?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4" name="Picture 1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41132"/>
            <a:ext cx="685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04800"/>
            <a:ext cx="43434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 new roman"/>
              </a:rPr>
              <a:t>BÀI TẬP TRẮC NGHIỆM</a:t>
            </a:r>
            <a:endParaRPr lang="en-US" sz="2800" dirty="0">
              <a:latin typeface="time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4343400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 new roman"/>
              </a:rPr>
              <a:t>BT1. </a:t>
            </a:r>
            <a:r>
              <a:rPr lang="en-US" dirty="0" err="1" smtClean="0">
                <a:latin typeface="time new roman"/>
              </a:rPr>
              <a:t>Hãy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điền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thích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hợp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đã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được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đánh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số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dưới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đây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vào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chỗ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trống</a:t>
            </a:r>
            <a:r>
              <a:rPr lang="en-US" dirty="0" smtClean="0">
                <a:latin typeface="time new roman"/>
              </a:rPr>
              <a:t> (…) ở </a:t>
            </a:r>
            <a:r>
              <a:rPr lang="en-US" dirty="0" err="1" smtClean="0">
                <a:latin typeface="time new roman"/>
              </a:rPr>
              <a:t>dòng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dòng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bên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dưới</a:t>
            </a:r>
            <a:r>
              <a:rPr lang="en-US" dirty="0" smtClean="0">
                <a:latin typeface="time new roman"/>
              </a:rPr>
              <a:t>: </a:t>
            </a:r>
          </a:p>
          <a:p>
            <a:r>
              <a:rPr lang="en-US" dirty="0" smtClean="0">
                <a:latin typeface="time new roman"/>
              </a:rPr>
              <a:t>                                                          </a:t>
            </a:r>
          </a:p>
          <a:p>
            <a:r>
              <a:rPr lang="en-US" dirty="0" smtClean="0">
                <a:latin typeface="time new roman"/>
              </a:rPr>
              <a:t>            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</a:t>
            </a:r>
            <a:r>
              <a:rPr lang="en-US" b="1" dirty="0" smtClean="0">
                <a:latin typeface="time new roman"/>
              </a:rPr>
              <a:t>1            2             3                4</a:t>
            </a:r>
          </a:p>
          <a:p>
            <a:endParaRPr lang="en-US" b="1" dirty="0" smtClean="0">
              <a:latin typeface="time new roman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tạo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đường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viền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………………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tạo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………………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 …………….. </a:t>
            </a:r>
            <a:r>
              <a:rPr lang="en-US" dirty="0" err="1" smtClean="0">
                <a:latin typeface="time new roman"/>
              </a:rPr>
              <a:t>dùng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 new roman"/>
              </a:rPr>
              <a:t>Ta </a:t>
            </a:r>
            <a:r>
              <a:rPr lang="en-US" dirty="0" err="1" smtClean="0">
                <a:latin typeface="time new roman"/>
              </a:rPr>
              <a:t>có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thêt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kích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cỡ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bằng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sử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dụng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….........</a:t>
            </a:r>
          </a:p>
          <a:p>
            <a:pPr marL="342900" indent="-342900">
              <a:buAutoNum type="arabicPeriod"/>
            </a:pPr>
            <a:endParaRPr lang="en-US" dirty="0">
              <a:latin typeface="time new roman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01266"/>
            <a:ext cx="4810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35" y="2514103"/>
            <a:ext cx="369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2565040"/>
            <a:ext cx="600075" cy="58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561591"/>
            <a:ext cx="5095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4627" y="1706671"/>
            <a:ext cx="4448429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 new roman"/>
              </a:rPr>
              <a:t>BT2. </a:t>
            </a:r>
            <a:r>
              <a:rPr lang="en-US" dirty="0" err="1" smtClean="0">
                <a:latin typeface="time new roman"/>
              </a:rPr>
              <a:t>Hãy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đáp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trong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câu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sau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 smtClean="0">
                <a:latin typeface="time new roman"/>
              </a:rPr>
              <a:t>1.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mặc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định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nằm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ngang</a:t>
            </a:r>
            <a:r>
              <a:rPr lang="en-US" dirty="0" smtClean="0">
                <a:latin typeface="time new roman"/>
              </a:rPr>
              <a:t>.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A.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                        B. </a:t>
            </a:r>
            <a:r>
              <a:rPr lang="en-US" dirty="0" err="1" smtClean="0">
                <a:latin typeface="time new roman"/>
              </a:rPr>
              <a:t>Sai</a:t>
            </a:r>
            <a:endParaRPr lang="en-US" dirty="0" smtClean="0">
              <a:latin typeface="time new roman"/>
            </a:endParaRPr>
          </a:p>
          <a:p>
            <a:pPr marL="342900" indent="-342900">
              <a:buAutoNum type="arabicPeriod" startAt="2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nằm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ngang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  A.                                  B. </a:t>
            </a:r>
          </a:p>
          <a:p>
            <a:r>
              <a:rPr lang="en-US" dirty="0" smtClean="0">
                <a:latin typeface="time new roman"/>
              </a:rPr>
              <a:t>3. </a:t>
            </a:r>
            <a:r>
              <a:rPr lang="en-US" dirty="0" err="1" smtClean="0">
                <a:latin typeface="time new roman"/>
              </a:rPr>
              <a:t>Khổ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thường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được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khi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soạn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thảo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  A. Letter        B. A4       C. </a:t>
            </a:r>
            <a:r>
              <a:rPr lang="en-US" dirty="0" err="1" smtClean="0">
                <a:latin typeface="time new roman"/>
              </a:rPr>
              <a:t>Cả</a:t>
            </a:r>
            <a:r>
              <a:rPr lang="en-US" dirty="0" smtClean="0">
                <a:latin typeface="time new roman"/>
              </a:rPr>
              <a:t> A </a:t>
            </a:r>
            <a:r>
              <a:rPr lang="en-US" dirty="0" err="1" smtClean="0">
                <a:latin typeface="time new roman"/>
              </a:rPr>
              <a:t>và</a:t>
            </a:r>
            <a:r>
              <a:rPr lang="en-US" dirty="0" smtClean="0">
                <a:latin typeface="time new roman"/>
              </a:rPr>
              <a:t> B</a:t>
            </a:r>
          </a:p>
          <a:p>
            <a:r>
              <a:rPr lang="en-US" dirty="0" smtClean="0">
                <a:latin typeface="time new roman"/>
              </a:rPr>
              <a:t>4.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mặc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định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trắng</a:t>
            </a:r>
            <a:r>
              <a:rPr lang="en-US" dirty="0" smtClean="0">
                <a:latin typeface="time new roman"/>
              </a:rPr>
              <a:t>.</a:t>
            </a:r>
          </a:p>
          <a:p>
            <a:r>
              <a:rPr lang="en-US" dirty="0" smtClean="0">
                <a:latin typeface="time new roman"/>
              </a:rPr>
              <a:t>           A.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                         B. </a:t>
            </a:r>
            <a:r>
              <a:rPr lang="en-US" dirty="0" err="1" smtClean="0">
                <a:latin typeface="time new roman"/>
              </a:rPr>
              <a:t>Sai</a:t>
            </a:r>
            <a:endParaRPr lang="en-US" dirty="0">
              <a:latin typeface="time new roman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67" y="3800869"/>
            <a:ext cx="11112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43" y="3806833"/>
            <a:ext cx="1141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43434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 new roman"/>
              </a:rPr>
              <a:t>BÀI TẬP TRẮC NGHIỆM</a:t>
            </a:r>
            <a:endParaRPr lang="en-US" sz="2800" dirty="0">
              <a:latin typeface="time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752599"/>
            <a:ext cx="4343400" cy="4924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 new roman"/>
              </a:rPr>
              <a:t>BT1. </a:t>
            </a:r>
            <a:r>
              <a:rPr lang="en-US" dirty="0" err="1" smtClean="0">
                <a:latin typeface="time new roman"/>
              </a:rPr>
              <a:t>Hãy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điền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thích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hợp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đã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được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đánh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số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dưới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đây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vào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chỗ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trống</a:t>
            </a:r>
            <a:r>
              <a:rPr lang="en-US" dirty="0" smtClean="0">
                <a:latin typeface="time new roman"/>
              </a:rPr>
              <a:t> (…) ở </a:t>
            </a:r>
            <a:r>
              <a:rPr lang="en-US" dirty="0" err="1" smtClean="0">
                <a:latin typeface="time new roman"/>
              </a:rPr>
              <a:t>dòng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dòng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bên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dưới</a:t>
            </a:r>
            <a:r>
              <a:rPr lang="en-US" dirty="0" smtClean="0">
                <a:latin typeface="time new roman"/>
              </a:rPr>
              <a:t>: </a:t>
            </a:r>
          </a:p>
          <a:p>
            <a:r>
              <a:rPr lang="en-US" dirty="0" smtClean="0">
                <a:latin typeface="time new roman"/>
              </a:rPr>
              <a:t>                                                          </a:t>
            </a:r>
          </a:p>
          <a:p>
            <a:r>
              <a:rPr lang="en-US" dirty="0" smtClean="0">
                <a:latin typeface="time new roman"/>
              </a:rPr>
              <a:t>                                                  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</a:t>
            </a:r>
            <a:r>
              <a:rPr lang="en-US" b="1" dirty="0" smtClean="0">
                <a:latin typeface="time new roman"/>
              </a:rPr>
              <a:t>1            2             3                4</a:t>
            </a:r>
          </a:p>
          <a:p>
            <a:endParaRPr lang="en-US" b="1" dirty="0" smtClean="0">
              <a:latin typeface="time new roman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tạo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đường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viền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4</a:t>
            </a:r>
            <a:r>
              <a:rPr lang="en-US" sz="2400" dirty="0" smtClean="0">
                <a:latin typeface="time new roman"/>
              </a:rPr>
              <a:t>…</a:t>
            </a:r>
            <a:r>
              <a:rPr lang="en-US" dirty="0" smtClean="0">
                <a:latin typeface="time new roman"/>
              </a:rPr>
              <a:t>…………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tạo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……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1</a:t>
            </a:r>
            <a:r>
              <a:rPr lang="en-US" sz="2400" dirty="0" smtClean="0">
                <a:latin typeface="time new roman"/>
              </a:rPr>
              <a:t>…</a:t>
            </a:r>
            <a:r>
              <a:rPr lang="en-US" dirty="0" smtClean="0">
                <a:latin typeface="time new roman"/>
              </a:rPr>
              <a:t>………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 …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3</a:t>
            </a:r>
            <a:r>
              <a:rPr lang="en-US" b="1" dirty="0" smtClean="0">
                <a:latin typeface="time new roman"/>
              </a:rPr>
              <a:t>…</a:t>
            </a:r>
            <a:r>
              <a:rPr lang="en-US" dirty="0" smtClean="0">
                <a:latin typeface="time new roman"/>
              </a:rPr>
              <a:t>……….. </a:t>
            </a:r>
            <a:r>
              <a:rPr lang="en-US" dirty="0" err="1" smtClean="0">
                <a:latin typeface="time new roman"/>
              </a:rPr>
              <a:t>dùng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 new roman"/>
              </a:rPr>
              <a:t>Ta </a:t>
            </a:r>
            <a:r>
              <a:rPr lang="en-US" dirty="0" err="1" smtClean="0">
                <a:latin typeface="time new roman"/>
              </a:rPr>
              <a:t>có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thêt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kích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cỡ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bằng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sử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dụng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2</a:t>
            </a:r>
            <a:r>
              <a:rPr lang="en-US" sz="2400" b="1" dirty="0" smtClean="0">
                <a:latin typeface="time new roman"/>
              </a:rPr>
              <a:t>.</a:t>
            </a:r>
            <a:r>
              <a:rPr lang="en-US" sz="2400" dirty="0" smtClean="0">
                <a:latin typeface="time new roman"/>
              </a:rPr>
              <a:t>........</a:t>
            </a:r>
            <a:endParaRPr lang="en-US" sz="2400" dirty="0">
              <a:latin typeface="time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0" y="2602932"/>
            <a:ext cx="481013" cy="54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75" y="2743200"/>
            <a:ext cx="369887" cy="40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19" y="2612465"/>
            <a:ext cx="600075" cy="58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09" y="2612465"/>
            <a:ext cx="5095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53391" y="1779981"/>
            <a:ext cx="4448429" cy="49244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 new roman"/>
              </a:rPr>
              <a:t>BT2. </a:t>
            </a:r>
            <a:r>
              <a:rPr lang="en-US" dirty="0" err="1" smtClean="0">
                <a:latin typeface="time new roman"/>
              </a:rPr>
              <a:t>Hãy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đáp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trong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câu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sau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 smtClean="0">
                <a:latin typeface="time new roman"/>
              </a:rPr>
              <a:t>1.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mặc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định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nằm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ngang</a:t>
            </a:r>
            <a:r>
              <a:rPr lang="en-US" dirty="0" smtClean="0">
                <a:latin typeface="time new roman"/>
              </a:rPr>
              <a:t>.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A.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B. </a:t>
            </a:r>
            <a:r>
              <a:rPr lang="en-US" sz="2000" b="1" dirty="0" err="1" smtClean="0">
                <a:solidFill>
                  <a:srgbClr val="FF0000"/>
                </a:solidFill>
                <a:latin typeface="time new roman"/>
              </a:rPr>
              <a:t>Sai</a:t>
            </a:r>
            <a:endParaRPr lang="en-US" sz="2000" b="1" dirty="0" smtClean="0">
              <a:solidFill>
                <a:srgbClr val="FF0000"/>
              </a:solidFill>
              <a:latin typeface="time new roman"/>
            </a:endParaRPr>
          </a:p>
          <a:p>
            <a:pPr marL="342900" indent="-342900">
              <a:buAutoNum type="arabicPeriod" startAt="2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nằm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ngang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A</a:t>
            </a:r>
            <a:r>
              <a:rPr lang="en-US" dirty="0" smtClean="0">
                <a:solidFill>
                  <a:srgbClr val="FF0000"/>
                </a:solidFill>
                <a:latin typeface="time new roman"/>
              </a:rPr>
              <a:t>.     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B. </a:t>
            </a:r>
          </a:p>
          <a:p>
            <a:r>
              <a:rPr lang="en-US" dirty="0" smtClean="0">
                <a:latin typeface="time new roman"/>
              </a:rPr>
              <a:t>3. </a:t>
            </a:r>
            <a:r>
              <a:rPr lang="en-US" dirty="0" err="1" smtClean="0">
                <a:latin typeface="time new roman"/>
              </a:rPr>
              <a:t>Khổ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thường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được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khi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soạn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thảo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A. Letter        B. A4      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C. </a:t>
            </a:r>
            <a:r>
              <a:rPr lang="en-US" sz="2000" b="1" dirty="0" err="1" smtClean="0">
                <a:solidFill>
                  <a:srgbClr val="FF0000"/>
                </a:solidFill>
                <a:latin typeface="time new roman"/>
              </a:rPr>
              <a:t>Cả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A </a:t>
            </a:r>
            <a:r>
              <a:rPr lang="en-US" sz="2000" b="1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B</a:t>
            </a:r>
          </a:p>
          <a:p>
            <a:r>
              <a:rPr lang="en-US" dirty="0" smtClean="0">
                <a:latin typeface="time new roman"/>
              </a:rPr>
              <a:t>4.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mặc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định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trắng</a:t>
            </a:r>
            <a:r>
              <a:rPr lang="en-US" dirty="0" smtClean="0">
                <a:latin typeface="time new roman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          A. </a:t>
            </a:r>
            <a:r>
              <a:rPr lang="en-US" sz="2000" b="1" dirty="0" err="1" smtClean="0">
                <a:solidFill>
                  <a:srgbClr val="FF0000"/>
                </a:solidFill>
                <a:latin typeface="time new roman"/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                         </a:t>
            </a:r>
            <a:r>
              <a:rPr lang="en-US" dirty="0" smtClean="0">
                <a:latin typeface="time new roman"/>
              </a:rPr>
              <a:t>B. </a:t>
            </a:r>
            <a:r>
              <a:rPr lang="en-US" dirty="0" err="1" smtClean="0">
                <a:latin typeface="time new roman"/>
              </a:rPr>
              <a:t>Sai</a:t>
            </a:r>
            <a:endParaRPr lang="en-US" dirty="0" smtClean="0">
              <a:latin typeface="time new roman"/>
            </a:endParaRPr>
          </a:p>
          <a:p>
            <a:endParaRPr lang="en-US" dirty="0" smtClean="0">
              <a:latin typeface="time new roman"/>
            </a:endParaRPr>
          </a:p>
          <a:p>
            <a:endParaRPr lang="en-US" dirty="0">
              <a:latin typeface="time new roman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67" y="3800869"/>
            <a:ext cx="11112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04" y="3998912"/>
            <a:ext cx="1141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936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142" y="27057"/>
            <a:ext cx="7239000" cy="707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</a:rPr>
              <a:t>2. Định dạng trang văn bản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034430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a. Tạo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đường viền cho trang văn bản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228600" y="1622562"/>
            <a:ext cx="8838565" cy="61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Page Layout / Page Borders</a:t>
            </a:r>
          </a:p>
        </p:txBody>
      </p:sp>
    </p:spTree>
    <p:extLst>
      <p:ext uri="{BB962C8B-B14F-4D97-AF65-F5344CB8AC3E}">
        <p14:creationId xmlns:p14="http://schemas.microsoft.com/office/powerpoint/2010/main" val="27180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1793</Words>
  <Application>Microsoft Office PowerPoint</Application>
  <PresentationFormat>On-screen Show (4:3)</PresentationFormat>
  <Paragraphs>156</Paragraphs>
  <Slides>24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nguyenthao</dc:creator>
  <cp:lastModifiedBy>Windows User</cp:lastModifiedBy>
  <cp:revision>191</cp:revision>
  <dcterms:created xsi:type="dcterms:W3CDTF">2018-10-03T13:53:52Z</dcterms:created>
  <dcterms:modified xsi:type="dcterms:W3CDTF">2023-10-30T05:11:56Z</dcterms:modified>
</cp:coreProperties>
</file>