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activeX/activeX3.xml" ContentType="application/vnd.ms-office.activeX+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 id="2147483704" r:id="rId4"/>
  </p:sldMasterIdLst>
  <p:notesMasterIdLst>
    <p:notesMasterId r:id="rId44"/>
  </p:notesMasterIdLst>
  <p:sldIdLst>
    <p:sldId id="257" r:id="rId5"/>
    <p:sldId id="258" r:id="rId6"/>
    <p:sldId id="259" r:id="rId7"/>
    <p:sldId id="260" r:id="rId8"/>
    <p:sldId id="261" r:id="rId9"/>
    <p:sldId id="262" r:id="rId10"/>
    <p:sldId id="263" r:id="rId11"/>
    <p:sldId id="264" r:id="rId12"/>
    <p:sldId id="265" r:id="rId13"/>
    <p:sldId id="282" r:id="rId14"/>
    <p:sldId id="283" r:id="rId15"/>
    <p:sldId id="266" r:id="rId16"/>
    <p:sldId id="284" r:id="rId17"/>
    <p:sldId id="291" r:id="rId18"/>
    <p:sldId id="292" r:id="rId19"/>
    <p:sldId id="293" r:id="rId20"/>
    <p:sldId id="294" r:id="rId21"/>
    <p:sldId id="295" r:id="rId22"/>
    <p:sldId id="285" r:id="rId23"/>
    <p:sldId id="286" r:id="rId24"/>
    <p:sldId id="287" r:id="rId25"/>
    <p:sldId id="288" r:id="rId26"/>
    <p:sldId id="289" r:id="rId27"/>
    <p:sldId id="290" r:id="rId28"/>
    <p:sldId id="272" r:id="rId29"/>
    <p:sldId id="273" r:id="rId30"/>
    <p:sldId id="275" r:id="rId31"/>
    <p:sldId id="296" r:id="rId32"/>
    <p:sldId id="297" r:id="rId33"/>
    <p:sldId id="298" r:id="rId34"/>
    <p:sldId id="299" r:id="rId35"/>
    <p:sldId id="276" r:id="rId36"/>
    <p:sldId id="277" r:id="rId37"/>
    <p:sldId id="300" r:id="rId38"/>
    <p:sldId id="301" r:id="rId39"/>
    <p:sldId id="302" r:id="rId40"/>
    <p:sldId id="361" r:id="rId41"/>
    <p:sldId id="279"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688" autoAdjust="0"/>
  </p:normalViewPr>
  <p:slideViewPr>
    <p:cSldViewPr snapToGrid="0">
      <p:cViewPr varScale="1">
        <p:scale>
          <a:sx n="72" d="100"/>
          <a:sy n="72" d="100"/>
        </p:scale>
        <p:origin x="5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5F795BCF-714C-4EB1-9AAF-156172AECBF0}" type="slidenum">
              <a:rPr lang="en-US" smtClean="0"/>
              <a:t>14</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96077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12589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59131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54540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16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627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7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1980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37420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85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1795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73652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1"/>
            <a:ext cx="719454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1"/>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91701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6613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1401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73195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3681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3732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46481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1758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0626842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079887"/>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980706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0557662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1227907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5399790"/>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19932238"/>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5465035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5790700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1875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7542035"/>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651316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91975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3092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4859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30492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5793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108410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4282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45426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38454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91196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73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1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485968087"/>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01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916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5.jpeg"/><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970243C-F511-AFAD-248B-FAEEC2271B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74524" y="218411"/>
            <a:ext cx="1248883" cy="1248883"/>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2FCE0D24-A927-C382-FEAD-259EF7B248E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 id="2147483673" r:id="rId9"/>
    <p:sldLayoutId id="2147483674" r:id="rId10"/>
    <p:sldLayoutId id="2147483676" r:id="rId11"/>
    <p:sldLayoutId id="2147483677" r:id="rId12"/>
    <p:sldLayoutId id="2147483678" r:id="rId13"/>
    <p:sldLayoutId id="2147483679" r:id="rId14"/>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91E5F-9BD5-49A2-BB11-37556073DA36}" type="datetimeFigureOut">
              <a:rPr lang="en-US" smtClean="0">
                <a:solidFill>
                  <a:prstClr val="black">
                    <a:tint val="75000"/>
                  </a:prstClr>
                </a:solidFill>
                <a:cs typeface="Arial"/>
                <a:sym typeface="Arial"/>
              </a:rPr>
              <a:pPr defTabSz="914377"/>
              <a:t>11/29/2023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pic>
        <p:nvPicPr>
          <p:cNvPr id="7" name="Picture 6">
            <a:extLst>
              <a:ext uri="{FF2B5EF4-FFF2-40B4-BE49-F238E27FC236}">
                <a16:creationId xmlns:a16="http://schemas.microsoft.com/office/drawing/2014/main" id="{A78332E4-9962-4AE1-996E-623E93BD2A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89224" y="-3836353"/>
            <a:ext cx="1802776" cy="3065652"/>
          </a:xfrm>
          <a:prstGeom prst="rect">
            <a:avLst/>
          </a:prstGeom>
        </p:spPr>
      </p:pic>
      <p:pic>
        <p:nvPicPr>
          <p:cNvPr id="8" name="Picture 7">
            <a:extLst>
              <a:ext uri="{FF2B5EF4-FFF2-40B4-BE49-F238E27FC236}">
                <a16:creationId xmlns:a16="http://schemas.microsoft.com/office/drawing/2014/main" id="{FB077EF0-2AE1-42BE-AE22-EA00565D9E1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4643" y="6676157"/>
            <a:ext cx="1152128" cy="1959214"/>
          </a:xfrm>
          <a:prstGeom prst="rect">
            <a:avLst/>
          </a:prstGeom>
        </p:spPr>
      </p:pic>
      <p:sp>
        <p:nvSpPr>
          <p:cNvPr id="9" name="TextBox 3">
            <a:extLst>
              <a:ext uri="{FF2B5EF4-FFF2-40B4-BE49-F238E27FC236}">
                <a16:creationId xmlns:a16="http://schemas.microsoft.com/office/drawing/2014/main" id="{208F7898-72EA-4B3A-9000-6014AF015719}"/>
              </a:ext>
            </a:extLst>
          </p:cNvPr>
          <p:cNvSpPr txBox="1"/>
          <p:nvPr userDrawn="1"/>
        </p:nvSpPr>
        <p:spPr>
          <a:xfrm>
            <a:off x="2981908" y="7712041"/>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627EFBE-DE7A-433F-ACD4-88DFFF1D14B9}"/>
              </a:ext>
            </a:extLst>
          </p:cNvPr>
          <p:cNvSpPr txBox="1">
            <a:spLocks/>
          </p:cNvSpPr>
          <p:nvPr userDrawn="1"/>
        </p:nvSpPr>
        <p:spPr>
          <a:xfrm>
            <a:off x="10021849" y="-1035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4953129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5235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5732837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49.jpeg"/><Relationship Id="rId5" Type="http://schemas.openxmlformats.org/officeDocument/2006/relationships/image" Target="../media/image45.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58.wmf"/><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59.wmf"/><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60.wmf"/><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61.wmf"/><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sv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wmf"/><Relationship Id="rId3" Type="http://schemas.openxmlformats.org/officeDocument/2006/relationships/control" Target="../activeX/activeX7.xml"/><Relationship Id="rId7" Type="http://schemas.openxmlformats.org/officeDocument/2006/relationships/image" Target="../media/image84.png"/><Relationship Id="rId12" Type="http://schemas.openxmlformats.org/officeDocument/2006/relationships/image" Target="../media/image89.wmf"/><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notesSlide" Target="../notesSlides/notesSlide33.xml"/><Relationship Id="rId11" Type="http://schemas.openxmlformats.org/officeDocument/2006/relationships/image" Target="../media/image88.png"/><Relationship Id="rId5" Type="http://schemas.openxmlformats.org/officeDocument/2006/relationships/slideLayout" Target="../slideLayouts/slideLayout32.xml"/><Relationship Id="rId15" Type="http://schemas.openxmlformats.org/officeDocument/2006/relationships/image" Target="../media/image92.wmf"/><Relationship Id="rId10" Type="http://schemas.openxmlformats.org/officeDocument/2006/relationships/image" Target="../media/image87.png"/><Relationship Id="rId4" Type="http://schemas.openxmlformats.org/officeDocument/2006/relationships/control" Target="../activeX/activeX8.xml"/><Relationship Id="rId9" Type="http://schemas.openxmlformats.org/officeDocument/2006/relationships/image" Target="../media/image86.png"/><Relationship Id="rId14" Type="http://schemas.openxmlformats.org/officeDocument/2006/relationships/image" Target="../media/image91.wmf"/></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5.png"/><Relationship Id="rId1" Type="http://schemas.openxmlformats.org/officeDocument/2006/relationships/slideLayout" Target="../slideLayouts/slideLayout38.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slide" Target="slide24.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6.jp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7.jpg"/><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pic>
        <p:nvPicPr>
          <p:cNvPr id="2" name="Picture 1">
            <a:extLst>
              <a:ext uri="{FF2B5EF4-FFF2-40B4-BE49-F238E27FC236}">
                <a16:creationId xmlns:a16="http://schemas.microsoft.com/office/drawing/2014/main" id="{C93E75F7-7902-B303-E493-E5B71A02866A}"/>
              </a:ext>
            </a:extLst>
          </p:cNvPr>
          <p:cNvPicPr>
            <a:picLocks noChangeAspect="1"/>
          </p:cNvPicPr>
          <p:nvPr/>
        </p:nvPicPr>
        <p:blipFill>
          <a:blip r:embed="rId5"/>
          <a:stretch>
            <a:fillRect/>
          </a:stretch>
        </p:blipFill>
        <p:spPr>
          <a:xfrm>
            <a:off x="-266699" y="-76201"/>
            <a:ext cx="3333750" cy="2254979"/>
          </a:xfrm>
          <a:prstGeom prst="rect">
            <a:avLst/>
          </a:prstGeom>
        </p:spPr>
      </p:pic>
      <p:sp>
        <p:nvSpPr>
          <p:cNvPr id="10" name="Rectangle: Rounded Corners 9">
            <a:extLst>
              <a:ext uri="{FF2B5EF4-FFF2-40B4-BE49-F238E27FC236}">
                <a16:creationId xmlns:a16="http://schemas.microsoft.com/office/drawing/2014/main" id="{64D31E85-FE87-3F32-EEC6-50C2CA8C558C}"/>
              </a:ext>
            </a:extLst>
          </p:cNvPr>
          <p:cNvSpPr/>
          <p:nvPr/>
        </p:nvSpPr>
        <p:spPr>
          <a:xfrm>
            <a:off x="1123950" y="1400174"/>
            <a:ext cx="9829800" cy="3333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F654E6B4-02DA-493F-CC7F-7B0871521035}"/>
              </a:ext>
            </a:extLst>
          </p:cNvPr>
          <p:cNvPicPr>
            <a:picLocks noChangeAspect="1"/>
          </p:cNvPicPr>
          <p:nvPr/>
        </p:nvPicPr>
        <p:blipFill rotWithShape="1">
          <a:blip r:embed="rId6">
            <a:extLst>
              <a:ext uri="{28A0092B-C50C-407E-A947-70E740481C1C}">
                <a14:useLocalDpi xmlns:a14="http://schemas.microsoft.com/office/drawing/2010/main" val="0"/>
              </a:ext>
            </a:extLst>
          </a:blip>
          <a:srcRect l="43980" t="-20957" r="-2" b="55186"/>
          <a:stretch/>
        </p:blipFill>
        <p:spPr>
          <a:xfrm>
            <a:off x="0" y="3534062"/>
            <a:ext cx="2902651" cy="3407756"/>
          </a:xfrm>
          <a:prstGeom prst="rect">
            <a:avLst/>
          </a:prstGeom>
        </p:spPr>
      </p:pic>
      <p:pic>
        <p:nvPicPr>
          <p:cNvPr id="12" name="Picture 11" descr="A yellow moon in the sky&#10;&#10;Description automatically generated">
            <a:extLst>
              <a:ext uri="{FF2B5EF4-FFF2-40B4-BE49-F238E27FC236}">
                <a16:creationId xmlns:a16="http://schemas.microsoft.com/office/drawing/2014/main" id="{16D88AD4-7C9D-F5B2-CF65-9956520CD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1150" y="-219075"/>
            <a:ext cx="3600459" cy="2400306"/>
          </a:xfrm>
          <a:prstGeom prst="rect">
            <a:avLst/>
          </a:prstGeom>
        </p:spPr>
      </p:pic>
      <p:pic>
        <p:nvPicPr>
          <p:cNvPr id="14" name="Picture 13" descr="A close up of a person&#10;&#10;Description automatically generated">
            <a:extLst>
              <a:ext uri="{FF2B5EF4-FFF2-40B4-BE49-F238E27FC236}">
                <a16:creationId xmlns:a16="http://schemas.microsoft.com/office/drawing/2014/main" id="{428E6B4E-D121-E8BA-2FE3-F3B41D50E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225" y="3479393"/>
            <a:ext cx="3771899" cy="3771899"/>
          </a:xfrm>
          <a:prstGeom prst="rect">
            <a:avLst/>
          </a:prstGeom>
        </p:spPr>
      </p:pic>
      <p:pic>
        <p:nvPicPr>
          <p:cNvPr id="16" name="Picture 15">
            <a:extLst>
              <a:ext uri="{FF2B5EF4-FFF2-40B4-BE49-F238E27FC236}">
                <a16:creationId xmlns:a16="http://schemas.microsoft.com/office/drawing/2014/main" id="{2C4D2D97-37E6-543B-0AC3-C2C65C401D12}"/>
              </a:ext>
            </a:extLst>
          </p:cNvPr>
          <p:cNvPicPr>
            <a:picLocks noChangeAspect="1"/>
          </p:cNvPicPr>
          <p:nvPr/>
        </p:nvPicPr>
        <p:blipFill>
          <a:blip r:embed="rId9"/>
          <a:stretch>
            <a:fillRect/>
          </a:stretch>
        </p:blipFill>
        <p:spPr>
          <a:xfrm>
            <a:off x="1194784" y="1448435"/>
            <a:ext cx="9516681" cy="2932430"/>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par>
                                <p:cTn id="8" presetID="4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lvl="0" algn="just"/>
            <a:r>
              <a:rPr lang="vi-VN" sz="2700" dirty="0">
                <a:solidFill>
                  <a:srgbClr val="000000"/>
                </a:solidFill>
                <a:latin typeface="Calibri" panose="020F0502020204030204" pitchFamily="34" charset="0"/>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Bản xô-nát </a:t>
            </a:r>
            <a:r>
              <a:rPr lang="vi-VN" sz="2700" i="1" dirty="0">
                <a:solidFill>
                  <a:srgbClr val="000000"/>
                </a:solidFill>
                <a:latin typeface="Calibri" panose="020F0502020204030204" pitchFamily="34" charset="0"/>
                <a:cs typeface="Calibri" panose="020F0502020204030204" pitchFamily="34" charset="0"/>
              </a:rPr>
              <a:t>Ánh trăng </a:t>
            </a:r>
            <a:r>
              <a:rPr lang="vi-VN" sz="2700" dirty="0">
                <a:solidFill>
                  <a:srgbClr val="000000"/>
                </a:solidFill>
                <a:latin typeface="Calibri" panose="020F0502020204030204" pitchFamily="34" charset="0"/>
                <a:cs typeface="Calibri" panose="020F0502020204030204" pitchFamily="34" charset="0"/>
              </a:rPr>
              <a:t>ra đời từ đó.</a:t>
            </a:r>
          </a:p>
          <a:p>
            <a:pPr lvl="0" algn="r"/>
            <a:r>
              <a:rPr lang="vi-VN" sz="2700" dirty="0">
                <a:solidFill>
                  <a:srgbClr val="000000"/>
                </a:solidFill>
                <a:latin typeface="Calibri" panose="020F0502020204030204" pitchFamily="34" charset="0"/>
                <a:cs typeface="Calibri" panose="020F0502020204030204" pitchFamily="34" charset="0"/>
              </a:rPr>
              <a:t>(Theo Bét-tô-ven – </a:t>
            </a:r>
            <a:r>
              <a:rPr lang="vi-VN" sz="2700" i="1" dirty="0">
                <a:solidFill>
                  <a:srgbClr val="000000"/>
                </a:solidFill>
                <a:latin typeface="Calibri" panose="020F0502020204030204" pitchFamily="34" charset="0"/>
                <a:cs typeface="Calibri" panose="020F0502020204030204" pitchFamily="34" charset="0"/>
              </a:rPr>
              <a:t>Nhà soạn nhạc cổ điển vĩ đại thế giới</a:t>
            </a:r>
            <a:r>
              <a:rPr lang="vi-VN" sz="2700" dirty="0">
                <a:solidFill>
                  <a:srgbClr val="000000"/>
                </a:solidFill>
                <a:latin typeface="Calibri" panose="020F0502020204030204" pitchFamily="34" charset="0"/>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0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D24DA31-5857-0176-FA5D-B11F5537B8CB}"/>
              </a:ext>
            </a:extLst>
          </p:cNvPr>
          <p:cNvPicPr>
            <a:picLocks noChangeAspect="1"/>
          </p:cNvPicPr>
          <p:nvPr/>
        </p:nvPicPr>
        <p:blipFill>
          <a:blip r:embed="rId3"/>
          <a:stretch>
            <a:fillRect/>
          </a:stretch>
        </p:blipFill>
        <p:spPr>
          <a:xfrm>
            <a:off x="1514475" y="1149453"/>
            <a:ext cx="3302074" cy="4850633"/>
          </a:xfrm>
          <a:prstGeom prst="rect">
            <a:avLst/>
          </a:prstGeom>
        </p:spPr>
      </p:pic>
    </p:spTree>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97DDA94-DE74-582C-50E4-D3F9C57D49FD}"/>
              </a:ext>
            </a:extLst>
          </p:cNvPr>
          <p:cNvPicPr>
            <a:picLocks noChangeAspect="1"/>
          </p:cNvPicPr>
          <p:nvPr/>
        </p:nvPicPr>
        <p:blipFill>
          <a:blip r:embed="rId5"/>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id="{6738AF38-B420-730B-88CF-70B906C88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ADCC6EF-D630-009D-CC5A-E52929DBBBE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Đa-nuýt</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id="{161E6B70-77F2-CCF7-9154-011BF2345B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53A2D77-3347-EB6C-A702-477EC59AA7D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id="{FAEBE6D0-3855-EDD7-F17C-D15BACE1C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9DBC01F-BB86-3BD1-A2A1-0FDF6E7D3D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id="{2BA475E7-7EE5-9CEA-562C-C73FC9DFB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84F65E73-C40D-EB11-01D3-AB218E0740F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a:solidFill>
                    <a:srgbClr val="7663A3"/>
                  </a:solidFill>
                  <a:latin typeface="Arial" panose="020B0604020202020204" pitchFamily="34" charset="0"/>
                  <a:ea typeface="微软雅黑" pitchFamily="34" charset="-122"/>
                  <a:cs typeface="Arial" panose="020B0604020202020204" pitchFamily="34" charset="0"/>
                </a:rPr>
                <a:t>Đa-nuýt</a:t>
              </a:r>
            </a:p>
          </p:txBody>
        </p:sp>
      </p:grpSp>
      <p:sp>
        <p:nvSpPr>
          <p:cNvPr id="25" name="TextBox 24">
            <a:extLst>
              <a:ext uri="{FF2B5EF4-FFF2-40B4-BE49-F238E27FC236}">
                <a16:creationId xmlns:a16="http://schemas.microsoft.com/office/drawing/2014/main"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id="{22474AA8-BF93-1E9B-C9B2-EF5EE6118C67}"/>
              </a:ext>
            </a:extLst>
          </p:cNvPr>
          <p:cNvPicPr>
            <a:picLocks noChangeAspect="1"/>
          </p:cNvPicPr>
          <p:nvPr/>
        </p:nvPicPr>
        <p:blipFill>
          <a:blip r:embed="rId12"/>
          <a:stretch>
            <a:fillRect/>
          </a:stretch>
        </p:blipFill>
        <p:spPr>
          <a:xfrm>
            <a:off x="1336753" y="0"/>
            <a:ext cx="9156986" cy="2395936"/>
          </a:xfrm>
          <a:prstGeom prst="rect">
            <a:avLst/>
          </a:prstGeom>
        </p:spPr>
      </p:pic>
    </p:spTree>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76D8568-F73E-A647-6A03-9A4C68F5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id="{C52BEBCD-2185-47FB-9004-783CA697B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id="{D8DF83BF-6B53-B70E-38F8-FD1602C8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id="{F38A49E1-E1D1-7992-2B9A-170B9973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id="{82795136-2621-F608-6988-4D907300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6159" y="1316566"/>
            <a:ext cx="10558733" cy="4788960"/>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a:off x="856467" y="1330368"/>
            <a:ext cx="10557000" cy="4605748"/>
          </a:xfrm>
          <a:prstGeom prst="rect">
            <a:avLst/>
          </a:prstGeom>
        </p:spPr>
        <p:txBody>
          <a:bodyPr wrap="square">
            <a:spAutoFit/>
          </a:bodyPr>
          <a:lstStyle/>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Đọc đúng từ ngữ, câu, đoạn và toàn bộ câu chuyện Bét-tô-ven và bản xô - nát “Ánh trăng”.</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Biết đọc diễn cảm với giọng kể ca ngợi, khâm phục tài năng và lòng nhân ái của nhà soạn nhạc cổ điển vĩ đại Bét-tô-ven. Biết đọc diễn cảm lời người dẫn chuyện.</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Hiểu điều tác giả muốn nói qua câu chuyện: 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p>
        </p:txBody>
      </p:sp>
      <p:pic>
        <p:nvPicPr>
          <p:cNvPr id="3" name="Picture 2">
            <a:extLst>
              <a:ext uri="{FF2B5EF4-FFF2-40B4-BE49-F238E27FC236}">
                <a16:creationId xmlns:a16="http://schemas.microsoft.com/office/drawing/2014/main" id="{B42287C9-BB87-978B-7EA8-FCDC033B4AEF}"/>
              </a:ext>
            </a:extLst>
          </p:cNvPr>
          <p:cNvPicPr>
            <a:picLocks noChangeAspect="1"/>
          </p:cNvPicPr>
          <p:nvPr/>
        </p:nvPicPr>
        <p:blipFill>
          <a:blip r:embed="rId4"/>
          <a:stretch>
            <a:fillRect/>
          </a:stretch>
        </p:blipFill>
        <p:spPr>
          <a:xfrm>
            <a:off x="3423601" y="0"/>
            <a:ext cx="10278747" cy="1591194"/>
          </a:xfrm>
          <a:prstGeom prst="rect">
            <a:avLst/>
          </a:prstGeom>
        </p:spPr>
      </p:pic>
    </p:spTree>
    <p:extLst>
      <p:ext uri="{BB962C8B-B14F-4D97-AF65-F5344CB8AC3E}">
        <p14:creationId xmlns:p14="http://schemas.microsoft.com/office/powerpoint/2010/main" val="77365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756E6B4E-E935-F57F-37A8-563A15AE9563}"/>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id="{4DAED18E-E605-BC09-CD73-B0758FDDC57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id="{CE295BF6-7573-06A4-2805-2C70C8F713BA}"/>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id="{24E276BB-A3AB-7EBA-458E-8EEC5097A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id="{F24A4467-89EF-609F-69E0-AAE91AA63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B258983E-B871-B721-7B80-0B2400C8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id="{F6E965F4-CE33-BF60-1073-247D11CE6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6F8565C-6FED-87DC-7CE0-21AC1552D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9DAA27A8-FECD-ECE2-41E8-BCC5A999D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id="{F5796659-DF7B-2EBC-969F-00256F642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7914B2CB-4A7A-A81A-10F1-B23823032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C385390-B963-21A3-A63F-57F68C9D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813394A6-87D2-DFCF-2630-D752AA912F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F86CB294-6736-74B6-D2B5-35B580FE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16C491CF-CD69-79D8-745F-60A5906E2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BE4615F0-644E-777A-3452-71CA3645D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C6208A0C-76A3-872F-A558-7737E53C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708B6941-0EE5-DA10-F179-8DAE91FAD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A258C71F-328E-789B-0798-017E4598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18422379-BF61-B727-223E-0728E4523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AFD87A66-2378-5620-A674-C11310AAE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36177270-A306-15EF-D3DF-1F5E2BB1F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D6D7DC03-C574-5354-AD9F-3C4C8131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F55F4DA9-A7B1-2CD8-C41A-8FDCE313571F}"/>
              </a:ext>
            </a:extLst>
          </p:cNvPr>
          <p:cNvPicPr>
            <a:picLocks noChangeAspect="1"/>
          </p:cNvPicPr>
          <p:nvPr/>
        </p:nvPicPr>
        <p:blipFill>
          <a:blip r:embed="rId5"/>
          <a:stretch>
            <a:fillRect/>
          </a:stretch>
        </p:blipFill>
        <p:spPr>
          <a:xfrm>
            <a:off x="5605886" y="212651"/>
            <a:ext cx="5637287" cy="6858000"/>
          </a:xfrm>
          <a:prstGeom prst="rect">
            <a:avLst/>
          </a:prstGeom>
        </p:spPr>
      </p:pic>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3974F1DC-0169-B750-6249-E6AD13C5FB0E}"/>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1040C3CA-D80D-AEA5-35E7-64C3191CDE12}"/>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C7A43DF6-879B-E8AE-46E0-AC0514D34298}"/>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id="{2DCA0074-4816-ED5B-BE81-A51958EA57B0}"/>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id="{A452BAF6-5F75-74E4-B0B1-AD2832B45C87}"/>
                </a:ext>
              </a:extLst>
            </p:cNvPr>
            <p:cNvPicPr>
              <a:picLocks noChangeAspect="1"/>
            </p:cNvPicPr>
            <p:nvPr/>
          </p:nvPicPr>
          <p:blipFill>
            <a:blip r:embed="rId7">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28B9C67E-679F-C37F-0F32-1C67386BAE00}"/>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DAE41372-3A69-7BA2-2C4C-56932801B96C}"/>
              </a:ext>
            </a:extLst>
          </p:cNvPr>
          <p:cNvPicPr>
            <a:picLocks noChangeAspect="1"/>
          </p:cNvPicPr>
          <p:nvPr/>
        </p:nvPicPr>
        <p:blipFill>
          <a:blip r:embed="rId4"/>
          <a:stretch>
            <a:fillRect/>
          </a:stretch>
        </p:blipFill>
        <p:spPr>
          <a:xfrm>
            <a:off x="5269371" y="171450"/>
            <a:ext cx="6206207" cy="6858000"/>
          </a:xfrm>
          <a:prstGeom prst="rect">
            <a:avLst/>
          </a:prstGeom>
        </p:spPr>
      </p:pic>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56334AA4-5FF6-AFF3-7285-A715CF74E0AF}"/>
              </a:ext>
            </a:extLst>
          </p:cNvPr>
          <p:cNvPicPr>
            <a:picLocks noChangeAspect="1"/>
          </p:cNvPicPr>
          <p:nvPr/>
        </p:nvPicPr>
        <p:blipFill>
          <a:blip r:embed="rId5"/>
          <a:stretch>
            <a:fillRect/>
          </a:stretch>
        </p:blipFill>
        <p:spPr>
          <a:xfrm>
            <a:off x="6244982" y="646695"/>
            <a:ext cx="5273497" cy="6011177"/>
          </a:xfrm>
          <a:prstGeom prst="rect">
            <a:avLst/>
          </a:prstGeom>
        </p:spPr>
      </p:pic>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id="{AB6F4C00-ABE7-85A4-DFEC-560ABFB09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75C67A92-1AE2-6BBA-DC76-6B24AEADF2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id="{FE3C616E-97CF-AB4C-F60C-081A7897785B}"/>
              </a:ext>
            </a:extLst>
          </p:cNvPr>
          <p:cNvPicPr>
            <a:picLocks noChangeAspect="1"/>
          </p:cNvPicPr>
          <p:nvPr/>
        </p:nvPicPr>
        <p:blipFill>
          <a:blip r:embed="rId5"/>
          <a:stretch>
            <a:fillRect/>
          </a:stretch>
        </p:blipFill>
        <p:spPr>
          <a:xfrm>
            <a:off x="5657369" y="0"/>
            <a:ext cx="3086429" cy="1047830"/>
          </a:xfrm>
          <a:prstGeom prst="rect">
            <a:avLst/>
          </a:prstGeom>
        </p:spPr>
      </p:pic>
    </p:spTree>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57790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5925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id="{B62E0A72-A196-9462-1B50-B92325AD9472}"/>
              </a:ext>
            </a:extLst>
          </p:cNvPr>
          <p:cNvPicPr>
            <a:picLocks noChangeAspect="1"/>
          </p:cNvPicPr>
          <p:nvPr/>
        </p:nvPicPr>
        <p:blipFill>
          <a:blip r:embed="rId5"/>
          <a:stretch>
            <a:fillRect/>
          </a:stretch>
        </p:blipFill>
        <p:spPr>
          <a:xfrm>
            <a:off x="943779" y="2179099"/>
            <a:ext cx="10687214" cy="3456732"/>
          </a:xfrm>
          <a:prstGeom prst="rect">
            <a:avLst/>
          </a:prstGeom>
        </p:spPr>
      </p:pic>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28719" y="3370944"/>
            <a:ext cx="2602005" cy="3487056"/>
          </a:xfrm>
          <a:prstGeom prst="rect">
            <a:avLst/>
          </a:prstGeom>
        </p:spPr>
      </p:pic>
      <p:pic>
        <p:nvPicPr>
          <p:cNvPr id="8" name="Picture 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5611" t="34311" r="33897" b="38635"/>
          <a:stretch/>
        </p:blipFill>
        <p:spPr>
          <a:xfrm>
            <a:off x="9797921" y="-556144"/>
            <a:ext cx="2540000" cy="2322287"/>
          </a:xfrm>
          <a:prstGeom prst="rect">
            <a:avLst/>
          </a:prstGeom>
        </p:spPr>
      </p:pic>
      <p:pic>
        <p:nvPicPr>
          <p:cNvPr id="9"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406A5BE-B47B-2906-D88A-E042B398F203}"/>
              </a:ext>
            </a:extLst>
          </p:cNvPr>
          <p:cNvPicPr>
            <a:picLocks noChangeAspect="1"/>
          </p:cNvPicPr>
          <p:nvPr/>
        </p:nvPicPr>
        <p:blipFill>
          <a:blip r:embed="rId11"/>
          <a:stretch>
            <a:fillRect/>
          </a:stretch>
        </p:blipFill>
        <p:spPr>
          <a:xfrm>
            <a:off x="2194989" y="858665"/>
            <a:ext cx="7687722" cy="2511770"/>
          </a:xfrm>
          <a:prstGeom prst="rect">
            <a:avLst/>
          </a:prstGeom>
        </p:spPr>
      </p:pic>
    </p:spTree>
    <p:extLst>
      <p:ext uri="{BB962C8B-B14F-4D97-AF65-F5344CB8AC3E}">
        <p14:creationId xmlns:p14="http://schemas.microsoft.com/office/powerpoint/2010/main" val="1696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0" fill="hold"/>
                                        <p:tgtEl>
                                          <p:spTgt spid="7"/>
                                        </p:tgtEl>
                                        <p:attrNameLst>
                                          <p:attrName>ppt_w</p:attrName>
                                        </p:attrNameLst>
                                      </p:cBhvr>
                                      <p:tavLst>
                                        <p:tav tm="0">
                                          <p:val>
                                            <p:fltVal val="0"/>
                                          </p:val>
                                        </p:tav>
                                        <p:tav tm="100000">
                                          <p:val>
                                            <p:strVal val="#ppt_w"/>
                                          </p:val>
                                        </p:tav>
                                      </p:tavLst>
                                    </p:anim>
                                    <p:anim calcmode="lin" valueType="num">
                                      <p:cBhvr>
                                        <p:cTn id="8" dur="4000" fill="hold"/>
                                        <p:tgtEl>
                                          <p:spTgt spid="7"/>
                                        </p:tgtEl>
                                        <p:attrNameLst>
                                          <p:attrName>ppt_h</p:attrName>
                                        </p:attrNameLst>
                                      </p:cBhvr>
                                      <p:tavLst>
                                        <p:tav tm="0">
                                          <p:val>
                                            <p:fltVal val="0"/>
                                          </p:val>
                                        </p:tav>
                                        <p:tav tm="100000">
                                          <p:val>
                                            <p:strVal val="#ppt_h"/>
                                          </p:val>
                                        </p:tav>
                                      </p:tavLst>
                                    </p:anim>
                                    <p:anim calcmode="lin" valueType="num">
                                      <p:cBhvr>
                                        <p:cTn id="9"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4000" fill="hold"/>
                                        <p:tgtEl>
                                          <p:spTgt spid="5"/>
                                        </p:tgtEl>
                                        <p:attrNameLst>
                                          <p:attrName>ppt_w</p:attrName>
                                        </p:attrNameLst>
                                      </p:cBhvr>
                                      <p:tavLst>
                                        <p:tav tm="0">
                                          <p:val>
                                            <p:fltVal val="0"/>
                                          </p:val>
                                        </p:tav>
                                        <p:tav tm="100000">
                                          <p:val>
                                            <p:strVal val="#ppt_w"/>
                                          </p:val>
                                        </p:tav>
                                      </p:tavLst>
                                    </p:anim>
                                    <p:anim calcmode="lin" valueType="num">
                                      <p:cBhvr>
                                        <p:cTn id="14" dur="4000" fill="hold"/>
                                        <p:tgtEl>
                                          <p:spTgt spid="5"/>
                                        </p:tgtEl>
                                        <p:attrNameLst>
                                          <p:attrName>ppt_h</p:attrName>
                                        </p:attrNameLst>
                                      </p:cBhvr>
                                      <p:tavLst>
                                        <p:tav tm="0">
                                          <p:val>
                                            <p:fltVal val="0"/>
                                          </p:val>
                                        </p:tav>
                                        <p:tav tm="100000">
                                          <p:val>
                                            <p:strVal val="#ppt_h"/>
                                          </p:val>
                                        </p:tav>
                                      </p:tavLst>
                                    </p:anim>
                                    <p:anim calcmode="lin" valueType="num">
                                      <p:cBhvr>
                                        <p:cTn id="15"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40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4000" fill="hold"/>
                                        <p:tgtEl>
                                          <p:spTgt spid="8"/>
                                        </p:tgtEl>
                                        <p:attrNameLst>
                                          <p:attrName>ppt_w</p:attrName>
                                        </p:attrNameLst>
                                      </p:cBhvr>
                                      <p:tavLst>
                                        <p:tav tm="0">
                                          <p:val>
                                            <p:fltVal val="0"/>
                                          </p:val>
                                        </p:tav>
                                        <p:tav tm="100000">
                                          <p:val>
                                            <p:strVal val="#ppt_w"/>
                                          </p:val>
                                        </p:tav>
                                      </p:tavLst>
                                    </p:anim>
                                    <p:anim calcmode="lin" valueType="num">
                                      <p:cBhvr>
                                        <p:cTn id="21" dur="4000" fill="hold"/>
                                        <p:tgtEl>
                                          <p:spTgt spid="8"/>
                                        </p:tgtEl>
                                        <p:attrNameLst>
                                          <p:attrName>ppt_h</p:attrName>
                                        </p:attrNameLst>
                                      </p:cBhvr>
                                      <p:tavLst>
                                        <p:tav tm="0">
                                          <p:val>
                                            <p:fltVal val="0"/>
                                          </p:val>
                                        </p:tav>
                                        <p:tav tm="100000">
                                          <p:val>
                                            <p:strVal val="#ppt_h"/>
                                          </p:val>
                                        </p:tav>
                                      </p:tavLst>
                                    </p:anim>
                                    <p:anim calcmode="lin" valueType="num">
                                      <p:cBhvr>
                                        <p:cTn id="22"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4000" fill="hold"/>
                                        <p:tgtEl>
                                          <p:spTgt spid="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3000" fill="hold"/>
                                        <p:tgtEl>
                                          <p:spTgt spid="9"/>
                                        </p:tgtEl>
                                        <p:attrNameLst>
                                          <p:attrName>ppt_w</p:attrName>
                                        </p:attrNameLst>
                                      </p:cBhvr>
                                      <p:tavLst>
                                        <p:tav tm="0">
                                          <p:val>
                                            <p:fltVal val="0"/>
                                          </p:val>
                                        </p:tav>
                                        <p:tav tm="100000">
                                          <p:val>
                                            <p:strVal val="#ppt_w"/>
                                          </p:val>
                                        </p:tav>
                                      </p:tavLst>
                                    </p:anim>
                                    <p:anim calcmode="lin" valueType="num">
                                      <p:cBhvr>
                                        <p:cTn id="27" dur="3000" fill="hold"/>
                                        <p:tgtEl>
                                          <p:spTgt spid="9"/>
                                        </p:tgtEl>
                                        <p:attrNameLst>
                                          <p:attrName>ppt_h</p:attrName>
                                        </p:attrNameLst>
                                      </p:cBhvr>
                                      <p:tavLst>
                                        <p:tav tm="0">
                                          <p:val>
                                            <p:fltVal val="0"/>
                                          </p:val>
                                        </p:tav>
                                        <p:tav tm="100000">
                                          <p:val>
                                            <p:strVal val="#ppt_h"/>
                                          </p:val>
                                        </p:tav>
                                      </p:tavLst>
                                    </p:anim>
                                    <p:anim calcmode="lin" valueType="num">
                                      <p:cBhvr>
                                        <p:cTn id="28"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9"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5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Em hãy đọc bài đọc </a:t>
            </a:r>
            <a:r>
              <a:rPr kumimoji="0" lang="nl-NL" sz="5867"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Bức tường có nhiều phép lạ</a:t>
            </a:r>
            <a:endParaRPr kumimoji="0" lang="en-US" sz="221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4825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1" u="none" strike="noStrike" kern="0" cap="none" spc="0" normalizeH="0" baseline="0" noProof="0" dirty="0">
                <a:ln>
                  <a:noFill/>
                </a:ln>
                <a:solidFill>
                  <a:prstClr val="black"/>
                </a:solidFill>
                <a:effectLst>
                  <a:glow rad="139700">
                    <a:srgbClr val="9BBB59">
                      <a:satMod val="175000"/>
                      <a:alpha val="40000"/>
                    </a:srgbClr>
                  </a:glow>
                </a:effectLst>
                <a:uLnTx/>
                <a:uFillTx/>
                <a:latin typeface="Cambria" panose="02040503050406030204" pitchFamily="18" charset="0"/>
                <a:ea typeface="Cambria" panose="02040503050406030204" pitchFamily="18" charset="0"/>
                <a:cs typeface="+mn-cs"/>
                <a:sym typeface="Arial"/>
              </a:rPr>
              <a:t>Điều gì khiến Quy nghĩ bức tường vôi xanh có phép lạ?</a:t>
            </a:r>
          </a:p>
        </p:txBody>
      </p:sp>
      <p:sp>
        <p:nvSpPr>
          <p:cNvPr id="22" name="Rectangle 21"/>
          <p:cNvSpPr/>
          <p:nvPr/>
        </p:nvSpPr>
        <p:spPr>
          <a:xfrm>
            <a:off x="1600201" y="3616890"/>
            <a:ext cx="942974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000" i="1" kern="0" dirty="0">
                <a:solidFill>
                  <a:prstClr val="black"/>
                </a:solidFill>
                <a:latin typeface="Cambria" panose="02040503050406030204" pitchFamily="18" charset="0"/>
                <a:ea typeface="Cambria" panose="02040503050406030204" pitchFamily="18" charset="0"/>
                <a:sym typeface="Arial"/>
              </a:rPr>
              <a:t>Vì Quy quan sát thấy bố thường tì cằm lên tay, nhìn vào bức tường một hồi rồi cầm bút viết lia lịa, nên Quy nghĩ bức tường có phép lạ, có thể gợi ý cho bố cách viết văn.</a:t>
            </a:r>
          </a:p>
        </p:txBody>
      </p:sp>
    </p:spTree>
    <p:extLst>
      <p:ext uri="{BB962C8B-B14F-4D97-AF65-F5344CB8AC3E}">
        <p14:creationId xmlns:p14="http://schemas.microsoft.com/office/powerpoint/2010/main" val="40838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0239905" y="1"/>
            <a:ext cx="1951504" cy="2615292"/>
          </a:xfrm>
          <a:prstGeom prst="rect">
            <a:avLst/>
          </a:prstGeom>
        </p:spPr>
      </p:pic>
      <p:sp>
        <p:nvSpPr>
          <p:cNvPr id="17" name="Rectangle 16"/>
          <p:cNvSpPr/>
          <p:nvPr/>
        </p:nvSpPr>
        <p:spPr>
          <a:xfrm>
            <a:off x="2276476" y="533400"/>
            <a:ext cx="7258050" cy="192405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6000" b="0" i="1"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Em hãy nêu nội dung chính câu chuyện?</a:t>
            </a:r>
            <a:endParaRPr kumimoji="0" lang="en-US" sz="22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
        <p:nvSpPr>
          <p:cNvPr id="18" name="Rectangle 17"/>
          <p:cNvSpPr/>
          <p:nvPr/>
        </p:nvSpPr>
        <p:spPr>
          <a:xfrm>
            <a:off x="1577237" y="2924175"/>
            <a:ext cx="8443119" cy="3248025"/>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4000" i="1" kern="0" dirty="0">
                <a:solidFill>
                  <a:sysClr val="windowText" lastClr="000000"/>
                </a:solidFill>
                <a:latin typeface="Cambria" panose="02040503050406030204" pitchFamily="18" charset="0"/>
                <a:ea typeface="Cambria" panose="02040503050406030204" pitchFamily="18" charset="0"/>
                <a:sym typeface="Arial"/>
              </a:rPr>
              <a:t>Quy hiểu rằng để làm được một bài văn tả cảnh cơn mưa cần dựa vào những gì mình quan sát và ghi nhớ, kết hợp với trí tưởng tượng phong phú.</a:t>
            </a:r>
            <a:endParaRPr kumimoji="0" lang="en-US" sz="107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932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E6B1338D-4C89-5F54-7CA0-32ACAFB31285}"/>
              </a:ext>
            </a:extLst>
          </p:cNvPr>
          <p:cNvPicPr>
            <a:picLocks noChangeAspect="1"/>
          </p:cNvPicPr>
          <p:nvPr/>
        </p:nvPicPr>
        <p:blipFill>
          <a:blip r:embed="rId4"/>
          <a:stretch>
            <a:fillRect/>
          </a:stretch>
        </p:blipFill>
        <p:spPr>
          <a:xfrm>
            <a:off x="5050207" y="389907"/>
            <a:ext cx="7577985" cy="5468586"/>
          </a:xfrm>
          <a:prstGeom prst="rect">
            <a:avLst/>
          </a:prstGeom>
        </p:spPr>
      </p:pic>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Bét-tô-ven là nhà soạn nhạc cổ điển vĩ đại trên thế giới. Ông đã sáng tác nhiều bản nhạc nổi tiếng, trong số đó có Bản xô-nát Ánh trăng.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Tương truyền, vào một đêm trăng sáng, Bét-tô ven đến cây cầu bắc qua</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2590</Words>
  <Application>Microsoft Office PowerPoint</Application>
  <PresentationFormat>Widescreen</PresentationFormat>
  <Paragraphs>106</Paragraphs>
  <Slides>39</Slides>
  <Notes>34</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39</vt:i4>
      </vt:variant>
    </vt:vector>
  </HeadingPairs>
  <TitlesOfParts>
    <vt:vector size="57" baseType="lpstr">
      <vt:lpstr>#9Slide07 HoneyCream</vt:lpstr>
      <vt:lpstr>Arial</vt:lpstr>
      <vt:lpstr>Calibri</vt:lpstr>
      <vt:lpstr>Calibri Light</vt:lpstr>
      <vt:lpstr>Cambria</vt:lpstr>
      <vt:lpstr>Englebert</vt:lpstr>
      <vt:lpstr>Fira Sans Extra Condensed Medium</vt:lpstr>
      <vt:lpstr>Livvic</vt:lpstr>
      <vt:lpstr>Oswald Regular</vt:lpstr>
      <vt:lpstr>Roboto Condensed Light</vt:lpstr>
      <vt:lpstr>SVN-Newton</vt:lpstr>
      <vt:lpstr>Times New Roman</vt:lpstr>
      <vt:lpstr>UTM Mabella</vt:lpstr>
      <vt:lpstr>Zilla Slab Light</vt:lpstr>
      <vt:lpstr>Back to School Social Media XL by Slidesgo</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creator>Thao Tran</dc:creator>
  <cp:lastModifiedBy>PC</cp:lastModifiedBy>
  <cp:revision>70</cp:revision>
  <dcterms:created xsi:type="dcterms:W3CDTF">2023-09-25T01:32:15Z</dcterms:created>
  <dcterms:modified xsi:type="dcterms:W3CDTF">2023-11-29T08:24:09Z</dcterms:modified>
</cp:coreProperties>
</file>