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380" r:id="rId3"/>
    <p:sldId id="258" r:id="rId4"/>
    <p:sldId id="381" r:id="rId5"/>
    <p:sldId id="382" r:id="rId6"/>
    <p:sldId id="260" r:id="rId7"/>
    <p:sldId id="330" r:id="rId8"/>
    <p:sldId id="331" r:id="rId9"/>
    <p:sldId id="350" r:id="rId10"/>
    <p:sldId id="354" r:id="rId11"/>
    <p:sldId id="356" r:id="rId12"/>
    <p:sldId id="374" r:id="rId13"/>
    <p:sldId id="329" r:id="rId14"/>
    <p:sldId id="343" r:id="rId15"/>
    <p:sldId id="344" r:id="rId16"/>
    <p:sldId id="345" r:id="rId17"/>
    <p:sldId id="383" r:id="rId18"/>
    <p:sldId id="357" r:id="rId19"/>
    <p:sldId id="366" r:id="rId20"/>
    <p:sldId id="375" r:id="rId21"/>
    <p:sldId id="359" r:id="rId22"/>
    <p:sldId id="361" r:id="rId23"/>
    <p:sldId id="3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29C2B-2FD0-B066-F974-D31DEF838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D31D4-5555-FA64-2855-CE77B48EF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0021F-C30D-0C09-CC46-6018360B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AB25C-2395-C3E9-9C46-D7CB27B7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7963A-3951-1C52-E45B-0B395593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8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A615-F18E-F3F8-427B-1CBE374C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6F064-A8D6-2928-3A34-4AF4AC3CC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3794A-10E8-D8AD-35D3-886985918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05B1A-DAE6-045F-68AA-FE38C219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84047-02F8-EC80-4E59-03C94A6D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67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4FA6F7-AD10-07E7-2D69-F1D1115F5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967F6-F9D9-AB1D-9D61-6F0D8F63C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82929-CA1C-A01F-5EF6-5BF9A9316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ED844-C400-5A38-3A8B-DB543AFA3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6FFDC-7EDA-6FBB-E425-6BA03592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69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70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77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69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6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36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18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24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9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B47E-6B26-E3AF-D74C-E360AE912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2E0C6-A5A0-8074-2375-B7426B92C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A5894-D9B3-54D4-06E9-DE589CB26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083FD-9389-797D-17B1-DDF3270D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7544C-907A-624C-5BF8-DAE58C03E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90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39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14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3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F1ABD-C643-3992-8118-4460049F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CA950-30CC-F5E3-8653-30D5C552C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15DC7-636F-38DB-39D4-AE60BBA7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A8384-4663-E7D6-D594-BE4C45416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3CA8B-6747-CB00-4733-16BC83E9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5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9F720-6F5F-60F2-9F51-F63FEAE0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FE942-7B9B-A29D-D75E-E3E9DA2EC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C8A34-03A6-FBAE-4B13-A54AA945B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D6AFD-E52E-802B-CDAB-ED4A7EC4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B8AA6-B601-4188-5C45-7FA2870D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B920B-4C9E-BA9B-C45E-69EF9CFA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46B9-9B11-9D9F-4F46-EC363D40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A604B-7D7A-C2D9-096A-0DAB69119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6D46-7313-E611-2252-B0440B69F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7AE1E9-060A-1EB7-2CE4-18BB396D8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9392C-CD73-6A8C-0A08-D5B8FEE481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3D3752-BC37-85FE-D4E7-63E15842B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05CD1E-9E94-CB14-7EE4-9F589D21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E8B0EB-FE60-8458-05C4-DA47CC00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64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FEEF-9377-D687-C32E-8DFE3407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7AA324-8491-FE16-B7A4-D682CC71E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1F071E-476B-35E0-A964-E349BFB7E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E3DF9-78FE-6AF1-E344-0EF48B419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52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91237-3F17-D341-4274-AD00C1FA3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535EE2-3331-EF6D-E976-ECAF3E74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5CD8E-007D-D02D-2729-1F38D5AD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1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D06E-47D8-2636-3589-22170907E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0332F-C18B-783B-FF6B-1E70ABB79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DE08E-92A0-C254-7AAE-EB754DA3C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912EC-BD5A-5335-7029-2B2843A3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0597A-A4BA-4499-BB5E-C5DE4C74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EDF69-BA55-429E-6CBB-36545578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6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B0C-72D3-D5DA-8B03-4E0797EEA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7DDF1E-0F83-0E4E-6FF6-214C4E2E3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28828-A62A-DFD2-AD73-EEDC5DB3D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2E569-F081-9ED0-10D0-82E7B351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52C75-1DD6-32D6-0B33-E083CFEE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166AE-6AF7-BF17-AEF0-CAC7FD020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6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A9652A-1A57-4F29-4C11-ECD82BC55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4D711-A20A-A3F1-0327-5780FFE95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C788D-904B-E39C-9B8A-447E7A0AC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890EB-4BB1-4D0E-8883-BB9B8B3E4584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CD0D6-A4C1-10F5-9080-A8BF9D595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AF487-D6B6-473D-A30E-618DDD67D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2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2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2.png"/><Relationship Id="rId9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0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58.svg"/><Relationship Id="rId12" Type="http://schemas.openxmlformats.org/officeDocument/2006/relationships/image" Target="../media/image5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56.svg"/><Relationship Id="rId10" Type="http://schemas.openxmlformats.org/officeDocument/2006/relationships/image" Target="../media/image61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6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8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2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2402" y="985017"/>
            <a:ext cx="9567197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786802" y="3351201"/>
            <a:ext cx="2185593" cy="53904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16967" y="3184833"/>
            <a:ext cx="1955368" cy="59747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  <p:sp>
        <p:nvSpPr>
          <p:cNvPr id="6" name="矩形 26">
            <a:extLst>
              <a:ext uri="{FF2B5EF4-FFF2-40B4-BE49-F238E27FC236}">
                <a16:creationId xmlns:a16="http://schemas.microsoft.com/office/drawing/2014/main" id="{6BAA678F-5574-F71A-5A9C-74A3BAD85BF1}"/>
              </a:ext>
            </a:extLst>
          </p:cNvPr>
          <p:cNvSpPr/>
          <p:nvPr/>
        </p:nvSpPr>
        <p:spPr>
          <a:xfrm>
            <a:off x="1225778" y="1506390"/>
            <a:ext cx="9740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u="sng" dirty="0" err="1" smtClean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Tiếng</a:t>
            </a:r>
            <a:r>
              <a:rPr lang="en-US" altLang="zh-CN" sz="2800" b="1" u="sng" dirty="0" smtClean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u="sng" dirty="0" err="1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Việt</a:t>
            </a:r>
            <a:endParaRPr lang="zh-CN" altLang="en-US" sz="2800" b="1" u="sng" dirty="0">
              <a:solidFill>
                <a:schemeClr val="bg1"/>
              </a:solidFill>
              <a:latin typeface="Nunito Black" pitchFamily="2" charset="0"/>
              <a:cs typeface="Open Sans" panose="020B0606030504020204" pitchFamily="34" charset="0"/>
              <a:sym typeface="+mn-lt"/>
            </a:endParaRPr>
          </a:p>
        </p:txBody>
      </p:sp>
      <p:sp>
        <p:nvSpPr>
          <p:cNvPr id="7" name="矩形 26">
            <a:extLst>
              <a:ext uri="{FF2B5EF4-FFF2-40B4-BE49-F238E27FC236}">
                <a16:creationId xmlns:a16="http://schemas.microsoft.com/office/drawing/2014/main" id="{B4EECCCC-5343-77D0-3F91-9AFA51D5A1E8}"/>
              </a:ext>
            </a:extLst>
          </p:cNvPr>
          <p:cNvSpPr/>
          <p:nvPr/>
        </p:nvSpPr>
        <p:spPr>
          <a:xfrm>
            <a:off x="1225778" y="2549897"/>
            <a:ext cx="97404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Bài</a:t>
            </a:r>
            <a:r>
              <a:rPr lang="en-US" altLang="zh-CN" sz="4000" b="1" dirty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13: </a:t>
            </a:r>
            <a:r>
              <a:rPr lang="en-US" altLang="zh-CN" sz="4000" b="1" dirty="0" err="1" smtClean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BÀN</a:t>
            </a:r>
            <a:r>
              <a:rPr lang="en-US" altLang="zh-CN" sz="4000" b="1" dirty="0" smtClean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TAY</a:t>
            </a:r>
            <a:r>
              <a:rPr lang="en-US" altLang="zh-CN" sz="4000" b="1" dirty="0" smtClean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CÔ</a:t>
            </a:r>
            <a:r>
              <a:rPr lang="en-US" altLang="zh-CN" sz="4000" b="1" dirty="0" smtClean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GIÁO</a:t>
            </a:r>
            <a:endParaRPr lang="zh-CN" altLang="en-US" sz="4000" b="1" dirty="0">
              <a:solidFill>
                <a:schemeClr val="bg1"/>
              </a:solidFill>
              <a:latin typeface="Nunito Black" pitchFamily="2" charset="0"/>
              <a:cs typeface="Open Sans" panose="020B0606030504020204" pitchFamily="34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67" y="3004457"/>
            <a:ext cx="7891401" cy="3853542"/>
          </a:xfrm>
          <a:prstGeom prst="rect">
            <a:avLst/>
          </a:prstGeom>
          <a:blipFill dpi="0" rotWithShape="1">
            <a:blip r:embed="rId3"/>
            <a:srcRect/>
            <a:tile tx="6350" ty="0" sx="100000" sy="99000" flip="none" algn="tl"/>
          </a:blip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055127"/>
              </p:ext>
            </p:extLst>
          </p:nvPr>
        </p:nvGraphicFramePr>
        <p:xfrm>
          <a:off x="2638054" y="698928"/>
          <a:ext cx="9340586" cy="5638489"/>
        </p:xfrm>
        <a:graphic>
          <a:graphicData uri="http://schemas.openxmlformats.org/drawingml/2006/table">
            <a:tbl>
              <a:tblPr/>
              <a:tblGrid>
                <a:gridCol w="4598106">
                  <a:extLst>
                    <a:ext uri="{9D8B030D-6E8A-4147-A177-3AD203B41FA5}">
                      <a16:colId xmlns:a16="http://schemas.microsoft.com/office/drawing/2014/main" val="2954022573"/>
                    </a:ext>
                  </a:extLst>
                </a:gridCol>
                <a:gridCol w="4742480">
                  <a:extLst>
                    <a:ext uri="{9D8B030D-6E8A-4147-A177-3AD203B41FA5}">
                      <a16:colId xmlns:a16="http://schemas.microsoft.com/office/drawing/2014/main" val="793779562"/>
                    </a:ext>
                  </a:extLst>
                </a:gridCol>
              </a:tblGrid>
              <a:tr h="227369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Một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tờ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giấy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trắng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Cô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gấp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cong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cong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Thoắt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cái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đã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xong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Chiếc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thuyền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xinh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quá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!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Một tờ giấy đỏ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Mềm mại tay cô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Mặt trời đã phô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Nhiều tia nắng tỏa.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21385"/>
                  </a:ext>
                </a:extLst>
              </a:tr>
              <a:tr h="3175253">
                <a:tc>
                  <a:txBody>
                    <a:bodyPr/>
                    <a:lstStyle/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Thêm tờ xanh nữa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Cô cắt rất nhanh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Mặt nước dập dềnh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Quanh thuyền sóng lượn.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 Như phép mầu nhiệm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Hiện trước mắt em: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Biển biếc bình minh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Rì rào sóng vỗ…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Biết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bao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điều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lạ</a:t>
                      </a:r>
                      <a:endParaRPr lang="en-US" sz="2700" b="1" baseline="0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Từ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bàn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tay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cô</a:t>
                      </a:r>
                      <a:endParaRPr lang="en-US" sz="2700" b="1" baseline="0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           </a:t>
                      </a:r>
                      <a:r>
                        <a:rPr lang="en-US" sz="2000" b="1" baseline="0" dirty="0">
                          <a:effectLst/>
                          <a:latin typeface="Nunito Black" pitchFamily="2" charset="0"/>
                        </a:rPr>
                        <a:t>(</a:t>
                      </a:r>
                      <a:r>
                        <a:rPr lang="en-US" sz="2000" b="1" baseline="0" dirty="0" err="1">
                          <a:effectLst/>
                          <a:latin typeface="Nunito Black" pitchFamily="2" charset="0"/>
                        </a:rPr>
                        <a:t>Nguyễn</a:t>
                      </a:r>
                      <a:r>
                        <a:rPr lang="en-US" sz="20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Nunito Black" pitchFamily="2" charset="0"/>
                        </a:rPr>
                        <a:t>Trọng</a:t>
                      </a:r>
                      <a:r>
                        <a:rPr lang="en-US" sz="20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Nunito Black" pitchFamily="2" charset="0"/>
                        </a:rPr>
                        <a:t>Hoàn</a:t>
                      </a:r>
                      <a:r>
                        <a:rPr lang="en-US" sz="2000" b="1" baseline="0" dirty="0">
                          <a:effectLst/>
                          <a:latin typeface="Nunito Black" pitchFamily="2" charset="0"/>
                        </a:rPr>
                        <a:t>)</a:t>
                      </a:r>
                      <a:endParaRPr lang="vi-VN" sz="2000" b="1" dirty="0">
                        <a:effectLst/>
                        <a:latin typeface="Nunito Black" pitchFamily="2" charset="0"/>
                      </a:endParaRP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0064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954926" y="106681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Nunito Black" pitchFamily="2" charset="0"/>
              </a:rPr>
              <a:t>Bàn tay cô giáo</a:t>
            </a:r>
            <a:endParaRPr lang="en-US" sz="3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4F093-8EF5-FFBE-9B5C-4F6FEFDB5181}"/>
              </a:ext>
            </a:extLst>
          </p:cNvPr>
          <p:cNvSpPr txBox="1"/>
          <p:nvPr/>
        </p:nvSpPr>
        <p:spPr>
          <a:xfrm>
            <a:off x="131214" y="925223"/>
            <a:ext cx="1707250" cy="1907024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233576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862BC-1BBA-41AF-A871-6AFE8FF551E6}"/>
              </a:ext>
            </a:extLst>
          </p:cNvPr>
          <p:cNvSpPr txBox="1"/>
          <p:nvPr/>
        </p:nvSpPr>
        <p:spPr>
          <a:xfrm>
            <a:off x="3277270" y="2254323"/>
            <a:ext cx="655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Trả</a:t>
            </a:r>
            <a:r>
              <a:rPr lang="en-US" sz="5000" b="1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lời</a:t>
            </a:r>
            <a:r>
              <a:rPr lang="en-US" sz="5000" b="1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câu</a:t>
            </a:r>
            <a:r>
              <a:rPr lang="en-US" sz="5000" b="1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hỏi</a:t>
            </a:r>
            <a:endParaRPr lang="en-US" sz="5000" b="1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0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id="{05BCBFE8-D6B3-85BD-567D-2264F0A74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947721" y="1302423"/>
            <a:ext cx="7315200" cy="1501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63790-68FE-32CA-6AFA-0C82DF8E3878}"/>
              </a:ext>
            </a:extLst>
          </p:cNvPr>
          <p:cNvSpPr txBox="1"/>
          <p:nvPr/>
        </p:nvSpPr>
        <p:spPr>
          <a:xfrm>
            <a:off x="444897" y="210557"/>
            <a:ext cx="10426302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2888E1"/>
                </a:solidFill>
                <a:effectLst/>
                <a:latin typeface="Nunito Black" pitchFamily="2" charset="0"/>
              </a:rPr>
              <a:t>Câu 1</a:t>
            </a:r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: </a:t>
            </a:r>
            <a:r>
              <a:rPr lang="vi-VN" sz="2800" b="1">
                <a:latin typeface="Nunito Black" pitchFamily="2" charset="0"/>
              </a:rPr>
              <a:t>Chọn lời giải thích phù hợp với mỗi từ dưới đây:</a:t>
            </a:r>
            <a:endParaRPr lang="vi-VN" sz="2800">
              <a:latin typeface="Nunito Black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76685" y="1576306"/>
            <a:ext cx="6190355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a. Mặt nước chuyển động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lên xuống nhịp nhàng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32" y="1302423"/>
            <a:ext cx="2590383" cy="1501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10" y="2903652"/>
            <a:ext cx="3002975" cy="1610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32" y="4768710"/>
            <a:ext cx="2818414" cy="1573733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cxnSpLocks/>
            <a:endCxn id="12" idx="1"/>
          </p:cNvCxnSpPr>
          <p:nvPr/>
        </p:nvCxnSpPr>
        <p:spPr>
          <a:xfrm>
            <a:off x="3120571" y="2089290"/>
            <a:ext cx="3106711" cy="361608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3325671" y="2203922"/>
            <a:ext cx="1622050" cy="150187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9" idx="3"/>
            <a:endCxn id="23" idx="1"/>
          </p:cNvCxnSpPr>
          <p:nvPr/>
        </p:nvCxnSpPr>
        <p:spPr>
          <a:xfrm flipV="1">
            <a:off x="3560946" y="3897331"/>
            <a:ext cx="2056085" cy="165824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>
            <a:extLst>
              <a:ext uri="{FF2B5EF4-FFF2-40B4-BE49-F238E27FC236}">
                <a16:creationId xmlns:a16="http://schemas.microsoft.com/office/drawing/2014/main" id="{1D6789F7-5EAF-9E23-EF5C-2FF32A8C8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617031" y="3146395"/>
            <a:ext cx="6691335" cy="15018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83930" y="3510034"/>
            <a:ext cx="6190356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b. Tiếng sóng vỗ nhỏ, êm nhẹ, phát ra đều đều liên tiếp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1BEAF9EA-3D34-AFBC-665C-9F135261B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837792" y="4990367"/>
            <a:ext cx="4060951" cy="15018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27282" y="5443763"/>
            <a:ext cx="5747004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c. Để lộ ra, bày ra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92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21" r="70088" b="8305"/>
          <a:stretch/>
        </p:blipFill>
        <p:spPr>
          <a:xfrm>
            <a:off x="754743" y="1644713"/>
            <a:ext cx="2942046" cy="28256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63790-68FE-32CA-6AFA-0C82DF8E3878}"/>
              </a:ext>
            </a:extLst>
          </p:cNvPr>
          <p:cNvSpPr txBox="1"/>
          <p:nvPr/>
        </p:nvSpPr>
        <p:spPr>
          <a:xfrm>
            <a:off x="857965" y="134390"/>
            <a:ext cx="9183017" cy="1055608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B0F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 2</a:t>
            </a:r>
            <a:r>
              <a:rPr lang="en-US" sz="2800" b="1">
                <a:solidFill>
                  <a:srgbClr val="00B0F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</a:t>
            </a:r>
            <a:r>
              <a:rPr lang="en-US" sz="2800" b="1">
                <a:latin typeface="Nunito Black" pitchFamily="2" charset="0"/>
              </a:rPr>
              <a:t>Từ các tờ giấy, cô giáo đã làm ra những gì? </a:t>
            </a:r>
          </a:p>
          <a:p>
            <a:r>
              <a:rPr lang="en-US" sz="2800" b="1">
                <a:latin typeface="Nunito Black" pitchFamily="2" charset="0"/>
              </a:rPr>
              <a:t>(ghép từ ngữ ở cột A với từ ngữ phù hợp ở cột B)</a:t>
            </a:r>
            <a:endParaRPr lang="vi-VN" sz="2800" b="1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96789" y="2599509"/>
            <a:ext cx="2377440" cy="1293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657600" y="2612572"/>
            <a:ext cx="2377440" cy="7707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644537" y="3304903"/>
            <a:ext cx="2403566" cy="757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6361C0E-7985-050B-C831-76FFFEE6E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97" r="8619"/>
          <a:stretch/>
        </p:blipFill>
        <p:spPr>
          <a:xfrm>
            <a:off x="6087292" y="1647707"/>
            <a:ext cx="4252686" cy="282269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BDD35CB-3B50-E3F1-C695-B39CB7811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63988" y="4424392"/>
            <a:ext cx="3328012" cy="2433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23ED2-3405-155E-88D6-C23FDE69E6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894338"/>
            <a:ext cx="1949851" cy="20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6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7949" y="294537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a. Cô có phép màu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b. Cô rất khéo tay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c. Nêu ý kiến khác của em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CC59E1CB-EBF3-FDD6-7C4B-10F7BA5E5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4015" y="2227048"/>
            <a:ext cx="5571308" cy="2821646"/>
          </a:xfrm>
          <a:prstGeom prst="rect">
            <a:avLst/>
          </a:prstGeom>
        </p:spPr>
      </p:pic>
      <p:sp>
        <p:nvSpPr>
          <p:cNvPr id="4" name="Flowchart: Connector 3"/>
          <p:cNvSpPr/>
          <p:nvPr/>
        </p:nvSpPr>
        <p:spPr>
          <a:xfrm>
            <a:off x="1417949" y="3396209"/>
            <a:ext cx="413658" cy="48332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91A6D3D-C08F-0499-5B1B-B826F81EF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390" y="-34272"/>
            <a:ext cx="11912238" cy="1542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63790-68FE-32CA-6AFA-0C82DF8E3878}"/>
              </a:ext>
            </a:extLst>
          </p:cNvPr>
          <p:cNvSpPr txBox="1"/>
          <p:nvPr/>
        </p:nvSpPr>
        <p:spPr>
          <a:xfrm>
            <a:off x="463444" y="254750"/>
            <a:ext cx="11654075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Theo em, 2 dòng thơ "Biết bao điều lạ/Từ bàn tay cô" muốn nói điều gì? Chọn câu trả lời hoặc nên ý kiến khác của em.</a:t>
            </a:r>
            <a:endParaRPr lang="vi-VN" sz="2800">
              <a:solidFill>
                <a:schemeClr val="tx1">
                  <a:lumMod val="85000"/>
                  <a:lumOff val="15000"/>
                </a:schemeClr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5B9F1-23B1-12A2-F173-733ABFC45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239" y="1618675"/>
            <a:ext cx="2904389" cy="51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4963A5B1-8E89-737C-738B-B865B6615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390" y="-34272"/>
            <a:ext cx="11912238" cy="1542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DA9B89-A731-203F-1497-338B8F95796E}"/>
              </a:ext>
            </a:extLst>
          </p:cNvPr>
          <p:cNvSpPr txBox="1"/>
          <p:nvPr/>
        </p:nvSpPr>
        <p:spPr>
          <a:xfrm>
            <a:off x="604911" y="304603"/>
            <a:ext cx="108743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 </a:t>
            </a:r>
            <a:r>
              <a:rPr lang="en-US" sz="2800" b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 : </a:t>
            </a:r>
            <a:r>
              <a:rPr lang="vi-VN" sz="2800" b="1">
                <a:latin typeface="Nunito Black" pitchFamily="2" charset="0"/>
              </a:rPr>
              <a:t>Tìm những câu thơ nói về sự khéo léo của cô giáo khi hướng dẫn học sinh làm thủ công.</a:t>
            </a:r>
            <a:endParaRPr lang="vi-VN" sz="2800" b="1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9AC3B118-D732-B9ED-ED36-15EE7EE901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1200" y="1437102"/>
            <a:ext cx="9985829" cy="5420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9C7461-5DB4-74E9-B3D5-A6AD0882DE90}"/>
              </a:ext>
            </a:extLst>
          </p:cNvPr>
          <p:cNvSpPr txBox="1"/>
          <p:nvPr/>
        </p:nvSpPr>
        <p:spPr>
          <a:xfrm>
            <a:off x="3950497" y="2325703"/>
            <a:ext cx="3851524" cy="1055608"/>
          </a:xfrm>
          <a:prstGeom prst="flowChartAlternateProcess">
            <a:avLst/>
          </a:prstGeom>
          <a:noFill/>
          <a:ln w="28575">
            <a:noFill/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Nunito Black" pitchFamily="2" charset="0"/>
              </a:rPr>
              <a:t>- Cô gấp cong cong</a:t>
            </a:r>
          </a:p>
          <a:p>
            <a:r>
              <a:rPr lang="en-US" sz="2800">
                <a:solidFill>
                  <a:schemeClr val="bg1"/>
                </a:solidFill>
                <a:latin typeface="Nunito Black" pitchFamily="2" charset="0"/>
              </a:rPr>
              <a:t> Thoắt cái đã xong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A38E4-705C-7B90-47F4-A9EBBF2D6210}"/>
              </a:ext>
            </a:extLst>
          </p:cNvPr>
          <p:cNvSpPr txBox="1"/>
          <p:nvPr/>
        </p:nvSpPr>
        <p:spPr>
          <a:xfrm>
            <a:off x="3950497" y="3168587"/>
            <a:ext cx="3833403" cy="578882"/>
          </a:xfrm>
          <a:prstGeom prst="flowChartAlternateProcess">
            <a:avLst/>
          </a:prstGeom>
          <a:noFill/>
          <a:ln w="28575">
            <a:noFill/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Nunito Black" pitchFamily="2" charset="0"/>
              </a:rPr>
              <a:t>- Mềm mại tay cô</a:t>
            </a:r>
            <a:endParaRPr lang="en-US" sz="4000">
              <a:solidFill>
                <a:schemeClr val="bg1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C03CB3-389D-379B-4D55-FAE8CB9196C1}"/>
              </a:ext>
            </a:extLst>
          </p:cNvPr>
          <p:cNvSpPr txBox="1"/>
          <p:nvPr/>
        </p:nvSpPr>
        <p:spPr>
          <a:xfrm>
            <a:off x="3950497" y="3590380"/>
            <a:ext cx="3851524" cy="578882"/>
          </a:xfrm>
          <a:prstGeom prst="flowChartAlternateProcess">
            <a:avLst/>
          </a:prstGeom>
          <a:noFill/>
          <a:ln w="28575">
            <a:noFill/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Nunito Black" pitchFamily="2" charset="0"/>
              </a:rPr>
              <a:t>- Cô cắt rất nhanh</a:t>
            </a:r>
            <a:endParaRPr lang="en-US" sz="4000">
              <a:solidFill>
                <a:schemeClr val="bg1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4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64722" y="4626717"/>
            <a:ext cx="7637473" cy="2060823"/>
            <a:chOff x="0" y="180975"/>
            <a:chExt cx="15274946" cy="4121645"/>
          </a:xfrm>
        </p:grpSpPr>
        <p:sp>
          <p:nvSpPr>
            <p:cNvPr id="3" name="TextBox 3"/>
            <p:cNvSpPr txBox="1"/>
            <p:nvPr/>
          </p:nvSpPr>
          <p:spPr>
            <a:xfrm>
              <a:off x="0" y="180975"/>
              <a:ext cx="15274946" cy="1350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61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157066" y="2963200"/>
              <a:ext cx="4960814" cy="1339420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784786">
            <a:off x="-553573" y="-893137"/>
            <a:ext cx="3727869" cy="37419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795326" y="4301250"/>
            <a:ext cx="3727869" cy="3741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7064" y="3944340"/>
            <a:ext cx="2814851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547" y="57743"/>
            <a:ext cx="1637714" cy="15722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5692" y="1124885"/>
            <a:ext cx="2692000" cy="12988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761222" y="5040744"/>
            <a:ext cx="1582457" cy="113145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ED64A31-CBCA-78C9-7C4F-E34D701A88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009348" y="57743"/>
            <a:ext cx="9334331" cy="12988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6221FB-7D60-9E68-98F3-D7DA800B4D37}"/>
              </a:ext>
            </a:extLst>
          </p:cNvPr>
          <p:cNvSpPr txBox="1"/>
          <p:nvPr/>
        </p:nvSpPr>
        <p:spPr>
          <a:xfrm>
            <a:off x="3494997" y="208745"/>
            <a:ext cx="83630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 </a:t>
            </a:r>
            <a:r>
              <a:rPr lang="en-US" sz="2800" b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en-US" sz="280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2800" b="1">
                <a:latin typeface="Nunito Black" pitchFamily="2" charset="0"/>
              </a:rPr>
              <a:t>Dựa vào bài thơ, em hãy giới thiệu bức tranh mà cô giáo đã tạo ra.</a:t>
            </a:r>
            <a:endParaRPr lang="vi-VN" sz="2800" b="1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B5B14A45-F543-FC90-E11E-F059A3A099D0}"/>
              </a:ext>
            </a:extLst>
          </p:cNvPr>
          <p:cNvGrpSpPr/>
          <p:nvPr/>
        </p:nvGrpSpPr>
        <p:grpSpPr>
          <a:xfrm>
            <a:off x="2389805" y="1325682"/>
            <a:ext cx="7949949" cy="4294927"/>
            <a:chOff x="30529" y="111036"/>
            <a:chExt cx="6820832" cy="197804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D05764EB-39D8-7F13-E5D9-80AF86F34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112479">
              <a:off x="30529" y="111036"/>
              <a:ext cx="6820832" cy="1978041"/>
            </a:xfrm>
            <a:prstGeom prst="rect">
              <a:avLst/>
            </a:prstGeom>
          </p:spPr>
        </p:pic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B1912054-7F2C-FE03-8D4F-724ABD100BB3}"/>
                </a:ext>
              </a:extLst>
            </p:cNvPr>
            <p:cNvSpPr txBox="1"/>
            <p:nvPr/>
          </p:nvSpPr>
          <p:spPr>
            <a:xfrm>
              <a:off x="1284577" y="670162"/>
              <a:ext cx="4312735" cy="678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endParaRPr lang="en-US" sz="3200">
                <a:solidFill>
                  <a:srgbClr val="FFFEFE"/>
                </a:solidFill>
                <a:latin typeface="ไอติม Bold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353487E-617D-6D85-6858-894ED0F00FDD}"/>
              </a:ext>
            </a:extLst>
          </p:cNvPr>
          <p:cNvSpPr txBox="1"/>
          <p:nvPr/>
        </p:nvSpPr>
        <p:spPr>
          <a:xfrm>
            <a:off x="2548058" y="2104257"/>
            <a:ext cx="76334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	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tờ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giấy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đang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tỏa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tia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nắng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trắng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trôi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dập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dềnh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sóng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180818"/>
              </p:ext>
            </p:extLst>
          </p:nvPr>
        </p:nvGraphicFramePr>
        <p:xfrm>
          <a:off x="2342320" y="1100471"/>
          <a:ext cx="10058400" cy="5638489"/>
        </p:xfrm>
        <a:graphic>
          <a:graphicData uri="http://schemas.openxmlformats.org/drawingml/2006/table">
            <a:tbl>
              <a:tblPr/>
              <a:tblGrid>
                <a:gridCol w="4951466">
                  <a:extLst>
                    <a:ext uri="{9D8B030D-6E8A-4147-A177-3AD203B41FA5}">
                      <a16:colId xmlns:a16="http://schemas.microsoft.com/office/drawing/2014/main" val="2954022573"/>
                    </a:ext>
                  </a:extLst>
                </a:gridCol>
                <a:gridCol w="5106934">
                  <a:extLst>
                    <a:ext uri="{9D8B030D-6E8A-4147-A177-3AD203B41FA5}">
                      <a16:colId xmlns:a16="http://schemas.microsoft.com/office/drawing/2014/main" val="793779562"/>
                    </a:ext>
                  </a:extLst>
                </a:gridCol>
              </a:tblGrid>
              <a:tr h="227369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Một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tờ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giấy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trắng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Cô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gấp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cong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cong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Thoắt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cái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đã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xong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Chiếc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thuyền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xinh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quá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!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Một tờ giấy đỏ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Mềm mại tay cô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Mặt trời đã phô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Nhiều tia nắng tỏa.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21385"/>
                  </a:ext>
                </a:extLst>
              </a:tr>
              <a:tr h="3175253">
                <a:tc>
                  <a:txBody>
                    <a:bodyPr/>
                    <a:lstStyle/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Thêm tờ xanh nữa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Cô cắt rất nhanh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Mặt nước dập dềnh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Quanh thuyền sóng lượn.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 Như phép mầu nhiệm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Hiện trước mắt em: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Biển biếc bình minh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Rì rào sóng vỗ…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Biết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bao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điều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lạ</a:t>
                      </a:r>
                      <a:endParaRPr lang="en-US" sz="2700" b="1" baseline="0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Từ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bàn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tay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cô</a:t>
                      </a:r>
                      <a:endParaRPr lang="en-US" sz="2700" b="1" baseline="0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          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(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Nguyễn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Trọng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Hoàn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)</a:t>
                      </a:r>
                      <a:endParaRPr lang="vi-VN" sz="2000" b="1" dirty="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0064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602923" y="246686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giáo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4F093-8EF5-FFBE-9B5C-4F6FEFDB5181}"/>
              </a:ext>
            </a:extLst>
          </p:cNvPr>
          <p:cNvSpPr txBox="1"/>
          <p:nvPr/>
        </p:nvSpPr>
        <p:spPr>
          <a:xfrm>
            <a:off x="984838" y="106681"/>
            <a:ext cx="2714965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Luyện đọc lại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6956740A-F6E3-2375-38C2-0BCF3E905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170652"/>
            <a:ext cx="3360420" cy="1793624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86BFCD3E-EC75-4216-A64F-A27CA16345A6}"/>
              </a:ext>
            </a:extLst>
          </p:cNvPr>
          <p:cNvSpPr txBox="1"/>
          <p:nvPr/>
        </p:nvSpPr>
        <p:spPr>
          <a:xfrm>
            <a:off x="2164722" y="4626717"/>
            <a:ext cx="7637473" cy="67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1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29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491" r="20354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tile tx="6350" ty="0" sx="100000" sy="99000" flip="none" algn="tl"/>
          </a:blipFill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04B8856-E63A-5726-B954-73A401F82A65}"/>
              </a:ext>
            </a:extLst>
          </p:cNvPr>
          <p:cNvSpPr/>
          <p:nvPr/>
        </p:nvSpPr>
        <p:spPr>
          <a:xfrm>
            <a:off x="86377" y="320457"/>
            <a:ext cx="3601381" cy="353943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Nội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dung: </a:t>
            </a:r>
            <a:endParaRPr lang="en-US" sz="2800" b="1" dirty="0" smtClean="0">
              <a:solidFill>
                <a:srgbClr val="FFC000"/>
              </a:solidFill>
              <a:latin typeface="Nunito Black" pitchFamily="2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Nunito Black" pitchFamily="2" charset="0"/>
              </a:rPr>
              <a:t>   </a:t>
            </a:r>
            <a:r>
              <a:rPr lang="vi-VN" sz="2800" b="1" dirty="0" smtClean="0">
                <a:solidFill>
                  <a:schemeClr val="bg1"/>
                </a:solidFill>
                <a:latin typeface="Nunito Black" pitchFamily="2" charset="0"/>
              </a:rPr>
              <a:t>Bài </a:t>
            </a:r>
            <a:r>
              <a:rPr lang="vi-VN" sz="2800" b="1" dirty="0">
                <a:solidFill>
                  <a:schemeClr val="bg1"/>
                </a:solidFill>
                <a:latin typeface="Nunito Black" pitchFamily="2" charset="0"/>
              </a:rPr>
              <a:t>thơ ca ngợi bàn tay kì diệu của cô giáo. Cô đã tạo ra biết bao nhiêu điều lạ từ đôi bàn tay khéo léo của mình.</a:t>
            </a:r>
            <a:endParaRPr lang="en-US" sz="2800" b="1" dirty="0">
              <a:solidFill>
                <a:schemeClr val="bg1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3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D07352-190E-90B0-58F1-9788600A3D17}"/>
              </a:ext>
            </a:extLst>
          </p:cNvPr>
          <p:cNvSpPr txBox="1"/>
          <p:nvPr/>
        </p:nvSpPr>
        <p:spPr>
          <a:xfrm>
            <a:off x="3331029" y="2126957"/>
            <a:ext cx="58637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Nói</a:t>
            </a:r>
            <a:r>
              <a:rPr lang="en-US" sz="6600" b="1" dirty="0">
                <a:solidFill>
                  <a:srgbClr val="FF0000"/>
                </a:solidFill>
                <a:latin typeface="Sigmar One" panose="00000500000000000000" pitchFamily="2" charset="0"/>
              </a:rPr>
              <a:t> - </a:t>
            </a:r>
            <a:r>
              <a:rPr lang="en-US" sz="66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nghe</a:t>
            </a:r>
            <a:endParaRPr lang="en-US" sz="6600" b="1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72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4C7B8-7FA9-6F33-6B69-4BCF74C17164}"/>
              </a:ext>
            </a:extLst>
          </p:cNvPr>
          <p:cNvSpPr txBox="1"/>
          <p:nvPr/>
        </p:nvSpPr>
        <p:spPr>
          <a:xfrm>
            <a:off x="4898629" y="2512145"/>
            <a:ext cx="3258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Sigmar One" panose="00000500000000000000" pitchFamily="2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280305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8F806BF8-1F4B-AB43-BFE4-4A549FDD8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681" y="129770"/>
            <a:ext cx="8184393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Nunito Black" pitchFamily="2" charset="0"/>
              </a:rPr>
              <a:t>Một giờ học thú vị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48F25C-C0F4-284C-5ED2-5D4DD0662E87}"/>
              </a:ext>
            </a:extLst>
          </p:cNvPr>
          <p:cNvSpPr txBox="1"/>
          <p:nvPr/>
        </p:nvSpPr>
        <p:spPr>
          <a:xfrm>
            <a:off x="366304" y="660923"/>
            <a:ext cx="106790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1. 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Kể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về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một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giờ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học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em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thấy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thú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vị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Gợi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ý: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-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Đó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là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giờ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học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môn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nào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-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Trong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giờ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học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em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được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tham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gia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những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hoạt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động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nào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Nunito Black" pitchFamily="2" charset="0"/>
              </a:rPr>
              <a:t>?</a:t>
            </a: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12EA7889-8820-50E6-6C97-D235D5DF3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12479">
            <a:off x="415966" y="2909960"/>
            <a:ext cx="11733995" cy="32281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7C2386-0B8C-9539-18EA-82973808D1C3}"/>
              </a:ext>
            </a:extLst>
          </p:cNvPr>
          <p:cNvSpPr txBox="1"/>
          <p:nvPr/>
        </p:nvSpPr>
        <p:spPr>
          <a:xfrm>
            <a:off x="1027442" y="3573215"/>
            <a:ext cx="103460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Nunito Black" pitchFamily="2" charset="0"/>
              </a:rPr>
              <a:t>	</a:t>
            </a:r>
            <a:r>
              <a:rPr lang="vi-VN" sz="2800" b="1" dirty="0">
                <a:latin typeface="Nunito Black" pitchFamily="2" charset="0"/>
              </a:rPr>
              <a:t>Sáng nay</a:t>
            </a:r>
            <a:r>
              <a:rPr lang="en-US" sz="2800" b="1" dirty="0">
                <a:latin typeface="Nunito Black" pitchFamily="2" charset="0"/>
              </a:rPr>
              <a:t>, </a:t>
            </a:r>
            <a:r>
              <a:rPr lang="vi-VN" sz="2800" b="1" dirty="0">
                <a:latin typeface="Nunito Black" pitchFamily="2" charset="0"/>
              </a:rPr>
              <a:t> em vừa có một giờ học rất thú vị, đó là giờ học môn Tiếng Việt. Cô giáo cho cả lớp chia thành các nhóm, phân vai và diễn lại câu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vi-VN" sz="2800" b="1" dirty="0">
                <a:latin typeface="Nunito Black" pitchFamily="2" charset="0"/>
              </a:rPr>
              <a:t>chuyện thỏ và rùa. Em đã được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vi-VN" sz="2800" b="1" dirty="0">
                <a:latin typeface="Nunito Black" pitchFamily="2" charset="0"/>
              </a:rPr>
              <a:t>tham gia đóng vai chú rùa trong câu chuyện đó.</a:t>
            </a:r>
            <a:endParaRPr lang="en-US" sz="2800" b="1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9782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D1BC89-577E-9E2E-6242-3C98CE5CD5AB}"/>
              </a:ext>
            </a:extLst>
          </p:cNvPr>
          <p:cNvSpPr txBox="1"/>
          <p:nvPr/>
        </p:nvSpPr>
        <p:spPr>
          <a:xfrm>
            <a:off x="1750061" y="204061"/>
            <a:ext cx="9491736" cy="7887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2. 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Em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cảm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nhận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thế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nào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về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giờ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học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kumimoji="0" lang="en-US" altLang="en-US" sz="3800" b="1" i="0" u="none" strike="noStrike" kern="1200" cap="none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đó</a:t>
            </a:r>
            <a:r>
              <a:rPr kumimoji="0" lang="en-US" altLang="en-US" sz="3800" b="1" i="0" u="none" strike="noStrike" kern="1200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Nunito Black" pitchFamily="2" charset="0"/>
                <a:ea typeface="+mj-ea"/>
                <a:cs typeface="+mj-cs"/>
              </a:rPr>
              <a:t>?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5E71432-6AF8-7D52-3BDA-D18904EA8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2346" y="1354388"/>
            <a:ext cx="5666547" cy="414922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1838562-B5BF-909D-E80D-74F1AF865C29}"/>
              </a:ext>
            </a:extLst>
          </p:cNvPr>
          <p:cNvSpPr txBox="1"/>
          <p:nvPr/>
        </p:nvSpPr>
        <p:spPr>
          <a:xfrm>
            <a:off x="6008914" y="1354388"/>
            <a:ext cx="5969726" cy="4202514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	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Giờ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ấy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diễn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vô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cùng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vui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vẻ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thú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vị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thấy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rất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thích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thú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giờ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vậy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mong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cô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giáo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sẽ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chúng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tham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gia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vui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dễ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dàng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ghi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nhớ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itchFamily="2" charset="0"/>
              </a:rPr>
              <a:t>chuyện</a:t>
            </a:r>
            <a:r>
              <a:rPr lang="en-US" sz="3200" b="1" dirty="0">
                <a:solidFill>
                  <a:schemeClr val="bg1"/>
                </a:solidFill>
                <a:latin typeface="Nunito Black" pitchFamily="2" charset="0"/>
              </a:rPr>
              <a:t>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74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9BCA98-2B8F-FA67-E804-B06E6B98E858}"/>
              </a:ext>
            </a:extLst>
          </p:cNvPr>
          <p:cNvSpPr txBox="1"/>
          <p:nvPr/>
        </p:nvSpPr>
        <p:spPr>
          <a:xfrm>
            <a:off x="3324819" y="1631846"/>
            <a:ext cx="4916773" cy="14258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j-ea"/>
                <a:cs typeface="+mn-cs"/>
              </a:rPr>
              <a:t>Củng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j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j-ea"/>
                <a:cs typeface="+mn-cs"/>
              </a:rPr>
              <a:t>cố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j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j-ea"/>
                <a:cs typeface="+mn-cs"/>
              </a:rPr>
              <a:t>    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j-ea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j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j-ea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14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0509B-C71F-3B54-5442-8BAB0392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387" y="1070830"/>
            <a:ext cx="6515100" cy="359092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5F488A4-7C37-9016-FF1B-302C21ACA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0797" y="5499970"/>
            <a:ext cx="1769603" cy="122907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71EC008-F504-D0AD-D92C-DF6F10279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73041" y="4968766"/>
            <a:ext cx="9897604" cy="16368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98DEF1-E81A-A0A1-EC2A-9014ED23DFAF}"/>
              </a:ext>
            </a:extLst>
          </p:cNvPr>
          <p:cNvSpPr/>
          <p:nvPr/>
        </p:nvSpPr>
        <p:spPr>
          <a:xfrm>
            <a:off x="2235200" y="5332983"/>
            <a:ext cx="957328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Nunito Black" pitchFamily="2" charset="0"/>
              </a:rPr>
              <a:t>Gợi ý: Em nghĩ về những thầy cô giáo đã dạy mình và nêu ra những điều em nhớ nhất.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E9CDAD8-5159-AF51-C0C0-1DFC735F2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314504" y="-130629"/>
            <a:ext cx="5800903" cy="38793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F6BA09-A426-0022-9F9F-7A93577892CF}"/>
              </a:ext>
            </a:extLst>
          </p:cNvPr>
          <p:cNvSpPr txBox="1"/>
          <p:nvPr/>
        </p:nvSpPr>
        <p:spPr>
          <a:xfrm>
            <a:off x="833456" y="1242200"/>
            <a:ext cx="41449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Nunito Black" pitchFamily="2" charset="0"/>
              </a:rPr>
              <a:t>Nói với bạn những điều em nhớ nhất về thầy cô giáo cũ của mình.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87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AC910B-2C37-9EEB-5D3A-B14774979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2" y="1364566"/>
            <a:ext cx="7106638" cy="3916963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26CEBD8-F00A-98CF-CC98-98FD3B348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4765" y="5281530"/>
            <a:ext cx="7534814" cy="15764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A400CD-8E6E-F8E4-0BDA-7ED55B6AE9EA}"/>
              </a:ext>
            </a:extLst>
          </p:cNvPr>
          <p:cNvSpPr txBox="1"/>
          <p:nvPr/>
        </p:nvSpPr>
        <p:spPr>
          <a:xfrm>
            <a:off x="1028700" y="5654266"/>
            <a:ext cx="6328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Nunito Black" pitchFamily="2" charset="0"/>
              </a:rPr>
              <a:t>Nói với bạn những điều em nhớ nhất về thầy cô giáo cũ của mình.</a:t>
            </a:r>
            <a:endParaRPr lang="en-US" sz="24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737DC16-4344-D22A-8DCC-09C58A80DA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477853" y="802738"/>
            <a:ext cx="5714147" cy="34394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7AFA04-9A78-BA30-2119-C1E3B8A1D1B4}"/>
              </a:ext>
            </a:extLst>
          </p:cNvPr>
          <p:cNvSpPr txBox="1"/>
          <p:nvPr/>
        </p:nvSpPr>
        <p:spPr>
          <a:xfrm>
            <a:off x="7286128" y="1318175"/>
            <a:ext cx="452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-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Tớ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rất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quý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cô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–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cô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giáo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dạy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tớ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năm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lớp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Nunito Black" pitchFamily="2" charset="0"/>
              </a:rPr>
              <a:t>2.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Cô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rất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nhẹ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nhàng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với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học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sinh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cô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luôn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ân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cần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chỉ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dạy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chúng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tớ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35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3C76EF-0F62-D408-8AAC-DE7AC3E3D12A}"/>
              </a:ext>
            </a:extLst>
          </p:cNvPr>
          <p:cNvSpPr txBox="1"/>
          <p:nvPr/>
        </p:nvSpPr>
        <p:spPr>
          <a:xfrm>
            <a:off x="2532682" y="2739101"/>
            <a:ext cx="655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Sigmar One" panose="00000500000000000000"/>
              </a:rPr>
              <a:t>ĐỌC VĂN BẢN</a:t>
            </a:r>
          </a:p>
        </p:txBody>
      </p:sp>
    </p:spTree>
    <p:extLst>
      <p:ext uri="{BB962C8B-B14F-4D97-AF65-F5344CB8AC3E}">
        <p14:creationId xmlns:p14="http://schemas.microsoft.com/office/powerpoint/2010/main" val="15560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8457" y="-51584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giáo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9EF2C52-B0F6-BE96-7B74-F0055E5D2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639075"/>
              </p:ext>
            </p:extLst>
          </p:nvPr>
        </p:nvGraphicFramePr>
        <p:xfrm>
          <a:off x="1038873" y="527922"/>
          <a:ext cx="10743181" cy="6250423"/>
        </p:xfrm>
        <a:graphic>
          <a:graphicData uri="http://schemas.openxmlformats.org/drawingml/2006/table">
            <a:tbl>
              <a:tblPr/>
              <a:tblGrid>
                <a:gridCol w="5288564">
                  <a:extLst>
                    <a:ext uri="{9D8B030D-6E8A-4147-A177-3AD203B41FA5}">
                      <a16:colId xmlns:a16="http://schemas.microsoft.com/office/drawing/2014/main" val="2954022573"/>
                    </a:ext>
                  </a:extLst>
                </a:gridCol>
                <a:gridCol w="5454617">
                  <a:extLst>
                    <a:ext uri="{9D8B030D-6E8A-4147-A177-3AD203B41FA5}">
                      <a16:colId xmlns:a16="http://schemas.microsoft.com/office/drawing/2014/main" val="793779562"/>
                    </a:ext>
                  </a:extLst>
                </a:gridCol>
              </a:tblGrid>
              <a:tr h="227602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Một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tờ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giấy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trắng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cong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cong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Thoắt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đã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xong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Chiếc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thuyền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xinh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quá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!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Một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tờ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giấy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đỏ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Mềm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mại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tay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Mặt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trời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đã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phô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Nhiều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tia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nắng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tỏa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21385"/>
                  </a:ext>
                </a:extLst>
              </a:tr>
              <a:tr h="336825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Thêm tờ xanh nữa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 cắt rất nhanh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Mặt nước dập dềnh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Quanh thuyền sóng lượn.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 Như phép mầu nhiệm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Hiện trước mắt em: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Biển biếc bình minh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Rì rào sóng vỗ…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Biết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bao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điều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lạ</a:t>
                      </a:r>
                      <a:endParaRPr lang="en-US" sz="3200" b="1" baseline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Từ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bàn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tay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</a:t>
                      </a:r>
                      <a:endParaRPr lang="en-US" sz="3200" b="1" baseline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   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(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Nguyễn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Trọng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Hoàn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)</a:t>
                      </a:r>
                      <a:endParaRPr lang="vi-VN" sz="2800" b="1" dirty="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006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26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5188" t="4509" r="28428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4F093-8EF5-FFBE-9B5C-4F6FEFDB5181}"/>
              </a:ext>
            </a:extLst>
          </p:cNvPr>
          <p:cNvSpPr txBox="1"/>
          <p:nvPr/>
        </p:nvSpPr>
        <p:spPr>
          <a:xfrm>
            <a:off x="1325349" y="286512"/>
            <a:ext cx="2358377" cy="688914"/>
          </a:xfrm>
          <a:prstGeom prst="round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>
                <a:latin typeface="Nunito Black" pitchFamily="2" charset="0"/>
                <a:ea typeface="+mj-ea"/>
                <a:cs typeface="+mj-cs"/>
              </a:rPr>
              <a:t>Luyện</a:t>
            </a:r>
            <a:r>
              <a:rPr lang="en-US" sz="2800" b="1" dirty="0"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2800" b="1" dirty="0" err="1">
                <a:latin typeface="Nunito Black" pitchFamily="2" charset="0"/>
                <a:ea typeface="+mj-ea"/>
                <a:cs typeface="+mj-cs"/>
              </a:rPr>
              <a:t>đọc</a:t>
            </a:r>
            <a:r>
              <a:rPr lang="en-US" sz="2800" b="1" dirty="0"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2800" b="1" dirty="0" err="1">
                <a:latin typeface="Nunito Black" pitchFamily="2" charset="0"/>
                <a:ea typeface="+mj-ea"/>
                <a:cs typeface="+mj-cs"/>
              </a:rPr>
              <a:t>từ</a:t>
            </a:r>
            <a:r>
              <a:rPr lang="en-US" sz="2800" b="1" dirty="0"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2800" b="1" dirty="0" err="1">
                <a:latin typeface="Nunito Black" pitchFamily="2" charset="0"/>
                <a:ea typeface="+mj-ea"/>
                <a:cs typeface="+mj-cs"/>
              </a:rPr>
              <a:t>khó</a:t>
            </a:r>
            <a:endParaRPr lang="en-US" sz="2800" b="1" dirty="0">
              <a:latin typeface="Nunito Black" pitchFamily="2" charset="0"/>
              <a:ea typeface="+mj-ea"/>
              <a:cs typeface="+mj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D144C1-C057-1232-D6C1-B7F15E31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98" y="21336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D65F38-C0CD-3B7B-C55F-B763E70510F3}"/>
              </a:ext>
            </a:extLst>
          </p:cNvPr>
          <p:cNvSpPr txBox="1"/>
          <p:nvPr/>
        </p:nvSpPr>
        <p:spPr>
          <a:xfrm>
            <a:off x="1086839" y="1423095"/>
            <a:ext cx="2031700" cy="646986"/>
          </a:xfrm>
          <a:prstGeom prst="roundRect">
            <a:avLst/>
          </a:prstGeom>
          <a:noFill/>
          <a:ln w="28575">
            <a:noFill/>
            <a:prstDash val="sysDash"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nắng</a:t>
            </a:r>
            <a:r>
              <a:rPr lang="en-US" sz="3200" b="1" dirty="0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tỏa</a:t>
            </a:r>
            <a:endParaRPr lang="en-US" sz="3200" b="1" dirty="0">
              <a:solidFill>
                <a:srgbClr val="FFC000"/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828A6E-7DC9-D6FD-CDC5-6C5684CBAE74}"/>
              </a:ext>
            </a:extLst>
          </p:cNvPr>
          <p:cNvSpPr txBox="1"/>
          <p:nvPr/>
        </p:nvSpPr>
        <p:spPr>
          <a:xfrm>
            <a:off x="986409" y="3144391"/>
            <a:ext cx="2031700" cy="646986"/>
          </a:xfrm>
          <a:prstGeom prst="roundRect">
            <a:avLst/>
          </a:prstGeom>
          <a:noFill/>
          <a:ln w="28575">
            <a:noFill/>
            <a:prstDash val="sysDash"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sóng</a:t>
            </a:r>
            <a:r>
              <a:rPr lang="en-US" sz="3200" b="1" dirty="0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vỗ</a:t>
            </a:r>
            <a:endParaRPr lang="en-US" sz="3200" b="1" dirty="0">
              <a:solidFill>
                <a:srgbClr val="FFC000"/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6A05C-4BD8-14DF-5C04-9FFA611CFCD2}"/>
              </a:ext>
            </a:extLst>
          </p:cNvPr>
          <p:cNvSpPr txBox="1"/>
          <p:nvPr/>
        </p:nvSpPr>
        <p:spPr>
          <a:xfrm>
            <a:off x="1086839" y="2283743"/>
            <a:ext cx="2309504" cy="646986"/>
          </a:xfrm>
          <a:prstGeom prst="roundRect">
            <a:avLst/>
          </a:prstGeom>
          <a:noFill/>
          <a:ln w="28575">
            <a:noFill/>
            <a:prstDash val="sysDash"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sóng</a:t>
            </a:r>
            <a:r>
              <a:rPr lang="en-US" sz="3200" b="1" dirty="0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Nunito Black" pitchFamily="2" charset="0"/>
                <a:cs typeface="Baloo 2 SemiBold" pitchFamily="2" charset="0"/>
              </a:rPr>
              <a:t>lượn</a:t>
            </a:r>
            <a:endParaRPr lang="en-US" sz="3200" b="1" dirty="0">
              <a:solidFill>
                <a:srgbClr val="FFC000"/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00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ED3B52-3A5F-AB20-7F65-EC8B1F8A5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79AB46-40AB-EFE9-FFBC-2A477491E2C1}"/>
              </a:ext>
            </a:extLst>
          </p:cNvPr>
          <p:cNvSpPr txBox="1"/>
          <p:nvPr/>
        </p:nvSpPr>
        <p:spPr>
          <a:xfrm>
            <a:off x="1038873" y="147762"/>
            <a:ext cx="290901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Luyện đọc câu 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0984CCB-4F5E-3180-1E01-89E01FFCB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79821" y="777306"/>
            <a:ext cx="6578895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9D4795-BE78-C3EE-4DAF-F7D11F5C8FFB}"/>
              </a:ext>
            </a:extLst>
          </p:cNvPr>
          <p:cNvSpPr txBox="1"/>
          <p:nvPr/>
        </p:nvSpPr>
        <p:spPr>
          <a:xfrm>
            <a:off x="4159109" y="1781023"/>
            <a:ext cx="5681575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i="0" dirty="0" err="1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Mặt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i="0" dirty="0" err="1" smtClean="0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</a:t>
            </a:r>
            <a:r>
              <a:rPr lang="en-US" sz="3200" b="1" i="0" dirty="0" err="1" smtClean="0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dập</a:t>
            </a:r>
            <a:r>
              <a:rPr lang="en-US" sz="3200" b="1" i="0" dirty="0" smtClean="0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dềnh</a:t>
            </a:r>
            <a:endParaRPr lang="en-US" sz="3200" b="1" i="0" dirty="0">
              <a:solidFill>
                <a:srgbClr val="002060"/>
              </a:solidFill>
              <a:effectLst/>
              <a:latin typeface="Nunito Black" pitchFamily="2" charset="0"/>
              <a:cs typeface="Baloo 2 ExtraBold" pitchFamily="2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thuyền</a:t>
            </a:r>
            <a:r>
              <a:rPr lang="en-US" sz="3200" b="1" dirty="0" smtClean="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sóng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lượn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 </a:t>
            </a:r>
            <a:endParaRPr lang="en-US" sz="3200" b="1" dirty="0"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78572-1440-C574-F06B-8660857F8A07}"/>
              </a:ext>
            </a:extLst>
          </p:cNvPr>
          <p:cNvSpPr txBox="1"/>
          <p:nvPr/>
        </p:nvSpPr>
        <p:spPr>
          <a:xfrm>
            <a:off x="4159110" y="2963756"/>
            <a:ext cx="5681575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tờ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giấy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trắng</a:t>
            </a:r>
            <a:endParaRPr lang="en-US" sz="3200" b="1" dirty="0">
              <a:solidFill>
                <a:srgbClr val="002060"/>
              </a:solidFill>
              <a:latin typeface="Nunito Black" pitchFamily="2" charset="0"/>
              <a:cs typeface="Baloo 2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74590-1613-D7E7-2A73-94D66EB6BDF1}"/>
              </a:ext>
            </a:extLst>
          </p:cNvPr>
          <p:cNvSpPr txBox="1"/>
          <p:nvPr/>
        </p:nvSpPr>
        <p:spPr>
          <a:xfrm>
            <a:off x="4159110" y="3548531"/>
            <a:ext cx="568157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tờ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giấy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đỏ</a:t>
            </a:r>
            <a:endParaRPr lang="vi-VN" sz="3200" b="1" i="0" dirty="0">
              <a:solidFill>
                <a:srgbClr val="002060"/>
              </a:solidFill>
              <a:effectLst/>
              <a:latin typeface="Nunito Black" pitchFamily="2" charset="0"/>
              <a:cs typeface="Baloo 2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73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363888"/>
              </p:ext>
            </p:extLst>
          </p:nvPr>
        </p:nvGraphicFramePr>
        <p:xfrm>
          <a:off x="2638054" y="698928"/>
          <a:ext cx="10058400" cy="5638489"/>
        </p:xfrm>
        <a:graphic>
          <a:graphicData uri="http://schemas.openxmlformats.org/drawingml/2006/table">
            <a:tbl>
              <a:tblPr/>
              <a:tblGrid>
                <a:gridCol w="4951466">
                  <a:extLst>
                    <a:ext uri="{9D8B030D-6E8A-4147-A177-3AD203B41FA5}">
                      <a16:colId xmlns:a16="http://schemas.microsoft.com/office/drawing/2014/main" val="2954022573"/>
                    </a:ext>
                  </a:extLst>
                </a:gridCol>
                <a:gridCol w="5106934">
                  <a:extLst>
                    <a:ext uri="{9D8B030D-6E8A-4147-A177-3AD203B41FA5}">
                      <a16:colId xmlns:a16="http://schemas.microsoft.com/office/drawing/2014/main" val="793779562"/>
                    </a:ext>
                  </a:extLst>
                </a:gridCol>
              </a:tblGrid>
              <a:tr h="227369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Một tờ giấy trắng</a:t>
                      </a:r>
                    </a:p>
                    <a:p>
                      <a:pPr algn="just"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 gấp cong cong</a:t>
                      </a:r>
                    </a:p>
                    <a:p>
                      <a:pPr algn="just"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Thoắt cái đã xong</a:t>
                      </a:r>
                    </a:p>
                    <a:p>
                      <a:pPr algn="just"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Chiếc thuyền xinh quá!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Một tờ giấy đỏ</a:t>
                      </a:r>
                    </a:p>
                    <a:p>
                      <a:pPr algn="just"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Mềm mại tay cô</a:t>
                      </a:r>
                    </a:p>
                    <a:p>
                      <a:pPr algn="just"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Mặt trời đã phô</a:t>
                      </a:r>
                    </a:p>
                    <a:p>
                      <a:pPr algn="just"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Nhiều tia nắng tỏa.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21385"/>
                  </a:ext>
                </a:extLst>
              </a:tr>
              <a:tr h="3175253">
                <a:tc>
                  <a:txBody>
                    <a:bodyPr/>
                    <a:lstStyle/>
                    <a:p>
                      <a:pPr fontAlgn="t"/>
                      <a:r>
                        <a:rPr lang="vi-VN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Thêm tờ xanh nữa</a:t>
                      </a:r>
                    </a:p>
                    <a:p>
                      <a:pPr fontAlgn="t"/>
                      <a:r>
                        <a:rPr lang="vi-VN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 cắt rất nhanh</a:t>
                      </a:r>
                    </a:p>
                    <a:p>
                      <a:pPr fontAlgn="t"/>
                      <a:r>
                        <a:rPr lang="vi-VN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Mặt nước dập dềnh</a:t>
                      </a:r>
                    </a:p>
                    <a:p>
                      <a:pPr fontAlgn="t"/>
                      <a:r>
                        <a:rPr lang="vi-VN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Quanh thuyền sóng lượn.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 Như phép mầu nhiệm</a:t>
                      </a:r>
                    </a:p>
                    <a:p>
                      <a:pPr fontAlgn="t"/>
                      <a:r>
                        <a:rPr lang="vi-VN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Hiện trước mắt em:</a:t>
                      </a:r>
                    </a:p>
                    <a:p>
                      <a:pPr fontAlgn="t"/>
                      <a:r>
                        <a:rPr lang="vi-VN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Biển biếc bình minh</a:t>
                      </a:r>
                    </a:p>
                    <a:p>
                      <a:pPr fontAlgn="t"/>
                      <a:r>
                        <a:rPr lang="vi-VN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Rì rào sóng vỗ…</a:t>
                      </a:r>
                      <a:endParaRPr lang="en-US" sz="2700" b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2700" b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Biết</a:t>
                      </a:r>
                      <a:r>
                        <a:rPr lang="en-US" sz="2700" b="0" baseline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bao điều lạ</a:t>
                      </a:r>
                    </a:p>
                    <a:p>
                      <a:pPr fontAlgn="t"/>
                      <a:r>
                        <a:rPr lang="en-US" sz="2700" b="0" baseline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Từ bàn tay cô</a:t>
                      </a:r>
                    </a:p>
                    <a:p>
                      <a:pPr fontAlgn="t"/>
                      <a:r>
                        <a:rPr lang="en-US" sz="2700" b="0" baseline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           </a:t>
                      </a:r>
                      <a:r>
                        <a:rPr lang="en-US" sz="2000" b="0" baseline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(Nguyễn Trọng Hoàn)</a:t>
                      </a:r>
                      <a:endParaRPr lang="vi-VN" sz="2000" b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0064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954926" y="106681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Nunito Black" pitchFamily="2" charset="0"/>
              </a:rPr>
              <a:t>Bàn tay cô giáo</a:t>
            </a:r>
            <a:endParaRPr lang="en-US" sz="3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1979140" y="741596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1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6935734" y="2957795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4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1998297" y="2891246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2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6935734" y="698928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3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10528812" y="5030435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5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21677532-A6AE-65E2-8D4D-9172D8B85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61256" y="1528320"/>
            <a:ext cx="1711237" cy="36677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748260-9E7E-279C-CC95-FB4A0F6A77A4}"/>
              </a:ext>
            </a:extLst>
          </p:cNvPr>
          <p:cNvSpPr txBox="1"/>
          <p:nvPr/>
        </p:nvSpPr>
        <p:spPr>
          <a:xfrm>
            <a:off x="261256" y="1290236"/>
            <a:ext cx="1295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tiếp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2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612</Words>
  <Application>Microsoft Office PowerPoint</Application>
  <PresentationFormat>Widescreen</PresentationFormat>
  <Paragraphs>140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宋体</vt:lpstr>
      <vt:lpstr>Arial</vt:lpstr>
      <vt:lpstr>Baloo 2 ExtraBold</vt:lpstr>
      <vt:lpstr>Baloo 2 SemiBold</vt:lpstr>
      <vt:lpstr>Calibri</vt:lpstr>
      <vt:lpstr>Calibri Light</vt:lpstr>
      <vt:lpstr>Nunito Black</vt:lpstr>
      <vt:lpstr>Open Sans</vt:lpstr>
      <vt:lpstr>Sigmar One</vt:lpstr>
      <vt:lpstr>ไอติม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ADMIN</cp:lastModifiedBy>
  <cp:revision>14</cp:revision>
  <dcterms:created xsi:type="dcterms:W3CDTF">2022-07-23T09:44:17Z</dcterms:created>
  <dcterms:modified xsi:type="dcterms:W3CDTF">2023-11-29T02:42:58Z</dcterms:modified>
</cp:coreProperties>
</file>