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0" r:id="rId14"/>
    <p:sldId id="27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71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EB5B46-B35C-4A76-B0E9-01DA6647944B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3E9F04-10AD-4660-8155-D21DCA287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13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C7658-DD5F-497C-9395-5C29738E05F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16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C7658-DD5F-497C-9395-5C29738E05F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16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5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85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068F340-0E12-4D90-921F-B2D0B6FB462D}" type="slidenum">
              <a:rPr lang="en-US" altLang="en-US" smtClean="0"/>
              <a:pPr eaLnBrk="1" hangingPunct="1"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4635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175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316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32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414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503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472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291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584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966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121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800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AAB989-32C8-4B2E-8C4C-09366F252BE0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372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tags" Target="../tags/tag3.xml"/><Relationship Id="rId7" Type="http://schemas.openxmlformats.org/officeDocument/2006/relationships/image" Target="../media/image15.jpeg"/><Relationship Id="rId12" Type="http://schemas.openxmlformats.org/officeDocument/2006/relationships/audio" Target="NUL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1.wav"/><Relationship Id="rId11" Type="http://schemas.openxmlformats.org/officeDocument/2006/relationships/image" Target="../media/image19.gif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18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7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Line 2"/>
          <p:cNvSpPr>
            <a:spLocks noChangeShapeType="1"/>
          </p:cNvSpPr>
          <p:nvPr/>
        </p:nvSpPr>
        <p:spPr bwMode="auto">
          <a:xfrm>
            <a:off x="3752850" y="838200"/>
            <a:ext cx="63104" cy="518160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80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39" name="Line 3"/>
          <p:cNvSpPr>
            <a:spLocks noChangeShapeType="1"/>
          </p:cNvSpPr>
          <p:nvPr/>
        </p:nvSpPr>
        <p:spPr bwMode="auto">
          <a:xfrm flipV="1">
            <a:off x="3810000" y="5943600"/>
            <a:ext cx="4686300" cy="76200"/>
          </a:xfrm>
          <a:prstGeom prst="line">
            <a:avLst/>
          </a:prstGeom>
          <a:noFill/>
          <a:ln w="9525">
            <a:solidFill>
              <a:srgbClr val="CC99FF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 flipV="1">
            <a:off x="3752850" y="838200"/>
            <a:ext cx="4629150" cy="46038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33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>
            <a:off x="8418911" y="838200"/>
            <a:ext cx="34528" cy="5105400"/>
          </a:xfrm>
          <a:prstGeom prst="line">
            <a:avLst/>
          </a:prstGeom>
          <a:noFill/>
          <a:ln w="9525">
            <a:solidFill>
              <a:srgbClr val="FFCC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>
            <a:off x="3910013" y="2743200"/>
            <a:ext cx="34529" cy="3048000"/>
          </a:xfrm>
          <a:prstGeom prst="line">
            <a:avLst/>
          </a:prstGeom>
          <a:noFill/>
          <a:ln w="107950">
            <a:solidFill>
              <a:srgbClr val="006600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>
            <a:off x="3665937" y="5638800"/>
            <a:ext cx="1872853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 flipH="1">
            <a:off x="3810001" y="5715000"/>
            <a:ext cx="2028825" cy="46038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>
            <a:off x="4038601" y="2819400"/>
            <a:ext cx="34529" cy="2971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>
            <a:off x="3995738" y="2895600"/>
            <a:ext cx="100013" cy="28956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4467226" y="1447803"/>
            <a:ext cx="3128963" cy="27733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Tiết</a:t>
            </a:r>
            <a:r>
              <a:rPr lang="en-US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22142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D:\OneDrive\NAM HOC 2019- 2020\e TIN\Tap huan Elearning_2018\Minh hoa\Anh\001-6_500_01.png">
            <a:extLst>
              <a:ext uri="{FF2B5EF4-FFF2-40B4-BE49-F238E27FC236}">
                <a16:creationId xmlns="" xmlns:a16="http://schemas.microsoft.com/office/drawing/2014/main" id="{78ED9BA3-D843-4197-B16B-CB061D7D3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617" y="700090"/>
            <a:ext cx="5647135" cy="530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Box 3">
            <a:extLst>
              <a:ext uri="{FF2B5EF4-FFF2-40B4-BE49-F238E27FC236}">
                <a16:creationId xmlns="" xmlns:a16="http://schemas.microsoft.com/office/drawing/2014/main" id="{458FB854-7680-48DA-A765-071EFCB64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2586041"/>
            <a:ext cx="431839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 b="1" dirty="0"/>
              <a:t>GIẢI LAO</a:t>
            </a:r>
          </a:p>
        </p:txBody>
      </p:sp>
    </p:spTree>
    <p:extLst>
      <p:ext uri="{BB962C8B-B14F-4D97-AF65-F5344CB8AC3E}">
        <p14:creationId xmlns:p14="http://schemas.microsoft.com/office/powerpoint/2010/main" val="126438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7710"/>
            <a:ext cx="9164880" cy="6601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379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 descr="D:\lớp 1 năm 2020 -2021 knttvcs\ảnh tiếng việt\images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862304"/>
            <a:ext cx="4283592" cy="299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lớp 1 năm 2020 -2021 knttvcs\ảnh tiếng việt\tải xuống (6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64227"/>
            <a:ext cx="4283592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lớp 1 năm 2020 -2021 knttvcs\ảnh tiếng việt\tải xuống (7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856" y="3893477"/>
            <a:ext cx="3948545" cy="295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lớp 1 năm 2020 -2021 knttvcs\ảnh tiếng việt\images (3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276" y="1295400"/>
            <a:ext cx="4048125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80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>
            <a:extLst>
              <a:ext uri="{FF2B5EF4-FFF2-40B4-BE49-F238E27FC236}">
                <a16:creationId xmlns:a16="http://schemas.microsoft.com/office/drawing/2014/main" xmlns="" id="{5C94FE37-4B82-489C-A86D-FE45A8DF6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1"/>
            <a:ext cx="6826937" cy="6746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>
            <a:extLst>
              <a:ext uri="{FF2B5EF4-FFF2-40B4-BE49-F238E27FC236}">
                <a16:creationId xmlns:a16="http://schemas.microsoft.com/office/drawing/2014/main" xmlns="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4752" y="1882914"/>
            <a:ext cx="466724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TextBox 4">
            <a:extLst>
              <a:ext uri="{FF2B5EF4-FFF2-40B4-BE49-F238E27FC236}">
                <a16:creationId xmlns:a16="http://schemas.microsoft.com/office/drawing/2014/main" xmlns="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4751" y="2416315"/>
            <a:ext cx="466724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>
              <a:spcBef>
                <a:spcPct val="0"/>
              </a:spcBef>
              <a:buClrTx/>
              <a:buFontTx/>
              <a:buChar char="-"/>
            </a:pP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None/>
            </a:pP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82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850" y="0"/>
            <a:ext cx="6915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6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830116" y="1857378"/>
            <a:ext cx="6572250" cy="212407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29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các em chăm ngoan, học giỏi.</a:t>
            </a:r>
            <a:endParaRPr lang="en-US" sz="2900" b="1" kern="1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42340" name="WordArt 12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4749405" y="0"/>
            <a:ext cx="2530078" cy="1428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900" b="1" kern="10">
                <a:ln w="222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CHÀO TẠM BIỆT</a:t>
            </a:r>
            <a:endParaRPr lang="en-US" sz="2900" b="1" kern="10">
              <a:ln w="22225">
                <a:solidFill>
                  <a:srgbClr val="FF00FF"/>
                </a:solidFill>
                <a:round/>
                <a:headEnd/>
                <a:tailEnd/>
              </a:ln>
              <a:solidFill>
                <a:srgbClr val="0000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42342" name="Picture 54" descr="nature%20(6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269878"/>
            <a:ext cx="1657350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3" name="Picture 10" descr="1153132qsksesct1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3086100"/>
            <a:ext cx="5715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4" name="Picture 10" descr="1153132qsksesct1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850" y="-96838"/>
            <a:ext cx="571500" cy="266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5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722" y="3581403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6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0" y="3714753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7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119" y="244478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8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922" y="3579816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9" name="Picture 18" descr="2067166a35x1e8i0t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366" y="5210178"/>
            <a:ext cx="942976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068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60929">
        <p:sndAc>
          <p:stSnd>
            <p:snd r:embed="rId6" name="applause.wav"/>
          </p:stSnd>
        </p:sndAc>
      </p:transition>
    </mc:Choice>
    <mc:Fallback xmlns="">
      <p:transition spd="slow" advClick="0" advTm="360929">
        <p:sndAc>
          <p:stSnd>
            <p:snd r:embed="rId12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err="1" smtClean="0">
                <a:latin typeface=".VnAvant" pitchFamily="34" charset="0"/>
              </a:rPr>
              <a:t>KiÓm</a:t>
            </a:r>
            <a:r>
              <a:rPr lang="en-US" dirty="0" smtClean="0">
                <a:latin typeface=".VnAvant" pitchFamily="34" charset="0"/>
              </a:rPr>
              <a:t> </a:t>
            </a:r>
            <a:r>
              <a:rPr lang="en-US" dirty="0" err="1" smtClean="0">
                <a:latin typeface=".VnAvant" pitchFamily="34" charset="0"/>
              </a:rPr>
              <a:t>tra</a:t>
            </a:r>
            <a:r>
              <a:rPr lang="en-US" dirty="0" smtClean="0">
                <a:latin typeface=".VnAvant" pitchFamily="34" charset="0"/>
              </a:rPr>
              <a:t> </a:t>
            </a:r>
            <a:r>
              <a:rPr lang="en-US" dirty="0" err="1" smtClean="0">
                <a:latin typeface=".VnAvant" pitchFamily="34" charset="0"/>
              </a:rPr>
              <a:t>bµi</a:t>
            </a:r>
            <a:r>
              <a:rPr lang="en-US" dirty="0" smtClean="0">
                <a:latin typeface=".VnAvant" pitchFamily="34" charset="0"/>
              </a:rPr>
              <a:t> </a:t>
            </a:r>
            <a:r>
              <a:rPr lang="en-US" dirty="0" err="1" smtClean="0">
                <a:latin typeface=".VnAvant" pitchFamily="34" charset="0"/>
              </a:rPr>
              <a:t>cò</a:t>
            </a:r>
            <a:endParaRPr lang="en-US" dirty="0"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1752601"/>
            <a:ext cx="9601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u="sng" dirty="0">
                <a:latin typeface=".VnAvant" pitchFamily="34" charset="0"/>
              </a:rPr>
              <a:t>§</a:t>
            </a:r>
            <a:r>
              <a:rPr lang="en-US" sz="4400" b="1" u="sng" dirty="0" err="1">
                <a:latin typeface=".VnAvant" pitchFamily="34" charset="0"/>
              </a:rPr>
              <a:t>äc</a:t>
            </a:r>
            <a:r>
              <a:rPr lang="en-US" sz="4400" b="1" u="sng" dirty="0">
                <a:latin typeface=".VnAvant" pitchFamily="34" charset="0"/>
              </a:rPr>
              <a:t> </a:t>
            </a:r>
            <a:r>
              <a:rPr lang="en-US" sz="4400" b="1" u="sng" dirty="0" err="1">
                <a:latin typeface=".VnAvant" pitchFamily="34" charset="0"/>
              </a:rPr>
              <a:t>tõ</a:t>
            </a:r>
            <a:r>
              <a:rPr lang="en-US" sz="4400" b="1" u="sng" dirty="0">
                <a:latin typeface=".VnAvant" pitchFamily="34" charset="0"/>
              </a:rPr>
              <a:t>:</a:t>
            </a:r>
          </a:p>
          <a:p>
            <a:r>
              <a:rPr lang="en-US" sz="4400" dirty="0">
                <a:latin typeface=".VnAvant" pitchFamily="34" charset="0"/>
              </a:rPr>
              <a:t>c</a:t>
            </a:r>
            <a:r>
              <a:rPr lang="en-US" sz="4400" dirty="0">
                <a:latin typeface=".VnAvant" pitchFamily="34" charset="0"/>
              </a:rPr>
              <a:t>on </a:t>
            </a:r>
            <a:r>
              <a:rPr lang="en-US" sz="4400" dirty="0" err="1">
                <a:latin typeface=".VnAvant" pitchFamily="34" charset="0"/>
              </a:rPr>
              <a:t>ong</a:t>
            </a:r>
            <a:r>
              <a:rPr lang="en-US" sz="4400" dirty="0">
                <a:latin typeface=".VnAvant" pitchFamily="34" charset="0"/>
              </a:rPr>
              <a:t>      </a:t>
            </a:r>
            <a:r>
              <a:rPr lang="en-US" sz="4400" dirty="0" err="1">
                <a:latin typeface=".VnAvant" pitchFamily="34" charset="0"/>
              </a:rPr>
              <a:t>b«ng</a:t>
            </a:r>
            <a:r>
              <a:rPr lang="en-US" sz="4400" dirty="0">
                <a:latin typeface=".VnAvant" pitchFamily="34" charset="0"/>
              </a:rPr>
              <a:t> </a:t>
            </a:r>
            <a:r>
              <a:rPr lang="en-US" sz="4400" dirty="0" err="1">
                <a:latin typeface=".VnAvant" pitchFamily="34" charset="0"/>
              </a:rPr>
              <a:t>hoa</a:t>
            </a:r>
            <a:r>
              <a:rPr lang="en-US" sz="4400" dirty="0">
                <a:latin typeface=".VnAvant" pitchFamily="34" charset="0"/>
              </a:rPr>
              <a:t>       </a:t>
            </a:r>
            <a:r>
              <a:rPr lang="en-US" sz="4400" dirty="0" err="1">
                <a:latin typeface=".VnAvant" pitchFamily="34" charset="0"/>
              </a:rPr>
              <a:t>hÝ</a:t>
            </a:r>
            <a:r>
              <a:rPr lang="en-US" sz="4400" dirty="0">
                <a:latin typeface=".VnAvant" pitchFamily="34" charset="0"/>
              </a:rPr>
              <a:t> </a:t>
            </a:r>
            <a:r>
              <a:rPr lang="en-US" sz="4400" dirty="0" err="1">
                <a:latin typeface=".VnAvant" pitchFamily="34" charset="0"/>
              </a:rPr>
              <a:t>höng</a:t>
            </a:r>
            <a:endParaRPr lang="en-US" sz="4400" b="1" dirty="0"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200" y="3505200"/>
            <a:ext cx="10363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u="sng" dirty="0">
                <a:latin typeface=".VnAvant" pitchFamily="34" charset="0"/>
              </a:rPr>
              <a:t>§</a:t>
            </a:r>
            <a:r>
              <a:rPr lang="en-US" sz="4400" b="1" u="sng" dirty="0" err="1">
                <a:latin typeface=".VnAvant" pitchFamily="34" charset="0"/>
              </a:rPr>
              <a:t>äc</a:t>
            </a:r>
            <a:r>
              <a:rPr lang="en-US" sz="4400" b="1" u="sng" dirty="0">
                <a:latin typeface=".VnAvant" pitchFamily="34" charset="0"/>
              </a:rPr>
              <a:t> </a:t>
            </a:r>
            <a:r>
              <a:rPr lang="en-US" sz="4400" b="1" u="sng" dirty="0" err="1">
                <a:latin typeface=".VnAvant" pitchFamily="34" charset="0"/>
              </a:rPr>
              <a:t>c©u</a:t>
            </a:r>
            <a:r>
              <a:rPr lang="en-US" sz="4400" b="1" u="sng" dirty="0">
                <a:latin typeface=".VnAvant" pitchFamily="34" charset="0"/>
              </a:rPr>
              <a:t>:</a:t>
            </a:r>
          </a:p>
          <a:p>
            <a:r>
              <a:rPr lang="en-US" sz="4400" dirty="0">
                <a:latin typeface=".VnAvant" pitchFamily="34" charset="0"/>
              </a:rPr>
              <a:t>       </a:t>
            </a:r>
            <a:r>
              <a:rPr lang="en-US" sz="4400" dirty="0" err="1">
                <a:latin typeface=".VnAvant" pitchFamily="34" charset="0"/>
              </a:rPr>
              <a:t>Nh­÷ng</a:t>
            </a:r>
            <a:r>
              <a:rPr lang="en-US" sz="4400" dirty="0">
                <a:latin typeface=".VnAvant" pitchFamily="34" charset="0"/>
              </a:rPr>
              <a:t> con </a:t>
            </a:r>
            <a:r>
              <a:rPr lang="en-US" sz="4400" dirty="0" err="1">
                <a:latin typeface=".VnAvant" pitchFamily="34" charset="0"/>
              </a:rPr>
              <a:t>ong</a:t>
            </a:r>
            <a:r>
              <a:rPr lang="en-US" sz="4400" dirty="0">
                <a:latin typeface=".VnAvant" pitchFamily="34" charset="0"/>
              </a:rPr>
              <a:t> </a:t>
            </a:r>
            <a:r>
              <a:rPr lang="en-US" sz="4400" dirty="0" err="1">
                <a:latin typeface=".VnAvant" pitchFamily="34" charset="0"/>
              </a:rPr>
              <a:t>ch¨m</a:t>
            </a:r>
            <a:r>
              <a:rPr lang="en-US" sz="4400" dirty="0">
                <a:latin typeface=".VnAvant" pitchFamily="34" charset="0"/>
              </a:rPr>
              <a:t> </a:t>
            </a:r>
            <a:r>
              <a:rPr lang="en-US" sz="4400" dirty="0" err="1">
                <a:latin typeface=".VnAvant" pitchFamily="34" charset="0"/>
              </a:rPr>
              <a:t>chØ</a:t>
            </a:r>
            <a:r>
              <a:rPr lang="en-US" sz="4400" dirty="0">
                <a:latin typeface=".VnAvant" pitchFamily="34" charset="0"/>
              </a:rPr>
              <a:t> </a:t>
            </a:r>
            <a:r>
              <a:rPr lang="en-US" sz="4400" dirty="0" err="1">
                <a:latin typeface=".VnAvant" pitchFamily="34" charset="0"/>
              </a:rPr>
              <a:t>hót</a:t>
            </a:r>
            <a:r>
              <a:rPr lang="en-US" sz="4400" dirty="0">
                <a:latin typeface=".VnAvant" pitchFamily="34" charset="0"/>
              </a:rPr>
              <a:t> </a:t>
            </a:r>
            <a:r>
              <a:rPr lang="en-US" sz="4400" dirty="0" err="1">
                <a:latin typeface=".VnAvant" pitchFamily="34" charset="0"/>
              </a:rPr>
              <a:t>mËt</a:t>
            </a:r>
            <a:r>
              <a:rPr lang="en-US" sz="4400" dirty="0">
                <a:latin typeface=".VnAvant" pitchFamily="34" charset="0"/>
              </a:rPr>
              <a:t> </a:t>
            </a:r>
            <a:r>
              <a:rPr lang="en-US" sz="4400" dirty="0" err="1">
                <a:latin typeface=".VnAvant" pitchFamily="34" charset="0"/>
              </a:rPr>
              <a:t>cho</a:t>
            </a:r>
            <a:r>
              <a:rPr lang="en-US" sz="4400" dirty="0">
                <a:latin typeface=".VnAvant" pitchFamily="34" charset="0"/>
              </a:rPr>
              <a:t> </a:t>
            </a:r>
            <a:r>
              <a:rPr lang="en-US" sz="4400" dirty="0" err="1">
                <a:latin typeface=".VnAvant" pitchFamily="34" charset="0"/>
              </a:rPr>
              <a:t>hoa</a:t>
            </a:r>
            <a:r>
              <a:rPr lang="en-US" sz="4400" dirty="0">
                <a:latin typeface=".VnAvant" pitchFamily="34" charset="0"/>
              </a:rPr>
              <a:t>.</a:t>
            </a:r>
            <a:endParaRPr lang="en-US" sz="4400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154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932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905000" y="76200"/>
            <a:ext cx="1905000" cy="6858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   </a:t>
            </a:r>
            <a:r>
              <a:rPr lang="en-US" sz="4400" b="1" dirty="0" err="1">
                <a:solidFill>
                  <a:schemeClr val="tx1"/>
                </a:solidFill>
              </a:rPr>
              <a:t>Đọc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600200" y="152401"/>
            <a:ext cx="838200" cy="58029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2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24200" y="609600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i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ªc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81600" y="609600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i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ªn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6383256"/>
              </p:ext>
            </p:extLst>
          </p:nvPr>
        </p:nvGraphicFramePr>
        <p:xfrm>
          <a:off x="4800600" y="1463040"/>
          <a:ext cx="2514600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7300"/>
                <a:gridCol w="1257300"/>
              </a:tblGrid>
              <a:tr h="63977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.VnAvant" pitchFamily="34" charset="0"/>
                        </a:rPr>
                        <a:t>b</a:t>
                      </a:r>
                      <a:endParaRPr lang="en-US" sz="3600" dirty="0">
                        <a:latin typeface=".VnAvan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iªc</a:t>
                      </a:r>
                      <a:endParaRPr lang="en-US" sz="3600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/>
                </a:tc>
              </a:tr>
              <a:tr h="639773">
                <a:tc gridSpan="2">
                  <a:txBody>
                    <a:bodyPr/>
                    <a:lstStyle/>
                    <a:p>
                      <a:pPr algn="ctr"/>
                      <a:r>
                        <a:rPr lang="en-US" sz="3600" b="1" dirty="0" err="1" smtClean="0">
                          <a:solidFill>
                            <a:schemeClr val="dk1"/>
                          </a:solidFill>
                          <a:latin typeface=".VnAvant" pitchFamily="34" charset="0"/>
                        </a:rPr>
                        <a:t>b</a:t>
                      </a:r>
                      <a:r>
                        <a:rPr lang="en-US" sz="3600" b="1" dirty="0" err="1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iÕc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962400" y="2743200"/>
            <a:ext cx="457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.VnAvant" pitchFamily="34" charset="0"/>
              </a:rPr>
              <a:t>thiÕc</a:t>
            </a:r>
            <a:r>
              <a:rPr lang="en-US" sz="3200" b="1" dirty="0">
                <a:latin typeface=".VnAvant" pitchFamily="34" charset="0"/>
              </a:rPr>
              <a:t>       </a:t>
            </a:r>
            <a:r>
              <a:rPr lang="en-US" sz="3200" b="1" dirty="0" err="1">
                <a:latin typeface=".VnAvant" pitchFamily="34" charset="0"/>
              </a:rPr>
              <a:t>tiÖc</a:t>
            </a:r>
            <a:r>
              <a:rPr lang="en-US" sz="3200" b="1" dirty="0">
                <a:latin typeface=".VnAvant" pitchFamily="34" charset="0"/>
              </a:rPr>
              <a:t>        </a:t>
            </a:r>
            <a:r>
              <a:rPr lang="en-US" sz="3200" b="1" dirty="0" err="1">
                <a:latin typeface=".VnAvant" pitchFamily="34" charset="0"/>
              </a:rPr>
              <a:t>xiÕc</a:t>
            </a:r>
            <a:endParaRPr lang="en-US" sz="3200" b="1" dirty="0">
              <a:latin typeface=".VnAvant" pitchFamily="34" charset="0"/>
            </a:endParaRPr>
          </a:p>
          <a:p>
            <a:r>
              <a:rPr lang="en-US" sz="3200" b="1" dirty="0">
                <a:latin typeface=".VnAvant" pitchFamily="34" charset="0"/>
              </a:rPr>
              <a:t>®</a:t>
            </a:r>
            <a:r>
              <a:rPr lang="en-US" sz="3200" b="1" dirty="0" err="1">
                <a:latin typeface=".VnAvant" pitchFamily="34" charset="0"/>
              </a:rPr>
              <a:t>iÖn</a:t>
            </a:r>
            <a:r>
              <a:rPr lang="en-US" sz="3200" b="1" dirty="0">
                <a:latin typeface=".VnAvant" pitchFamily="34" charset="0"/>
              </a:rPr>
              <a:t>        </a:t>
            </a:r>
            <a:r>
              <a:rPr lang="en-US" sz="3200" b="1" dirty="0" err="1">
                <a:latin typeface=".VnAvant" pitchFamily="34" charset="0"/>
              </a:rPr>
              <a:t>kiÕn</a:t>
            </a:r>
            <a:r>
              <a:rPr lang="en-US" sz="3200" b="1" dirty="0">
                <a:latin typeface=".VnAvant" pitchFamily="34" charset="0"/>
              </a:rPr>
              <a:t>      </a:t>
            </a:r>
            <a:r>
              <a:rPr lang="en-US" sz="3200" b="1" dirty="0" err="1">
                <a:latin typeface=".VnAvant" pitchFamily="34" charset="0"/>
              </a:rPr>
              <a:t>thiÖn</a:t>
            </a:r>
            <a:endParaRPr lang="en-US" sz="3200" b="1" dirty="0">
              <a:latin typeface=".VnAvant" pitchFamily="34" charset="0"/>
            </a:endParaRPr>
          </a:p>
          <a:p>
            <a:r>
              <a:rPr lang="en-US" sz="3200" b="1" dirty="0" err="1">
                <a:latin typeface=".VnAvant" pitchFamily="34" charset="0"/>
              </a:rPr>
              <a:t>d</a:t>
            </a:r>
            <a:r>
              <a:rPr lang="en-US" sz="3200" b="1" dirty="0" err="1">
                <a:latin typeface=".VnAvant" pitchFamily="34" charset="0"/>
              </a:rPr>
              <a:t>iÖp</a:t>
            </a:r>
            <a:r>
              <a:rPr lang="en-US" sz="3200" b="1" dirty="0">
                <a:latin typeface=".VnAvant" pitchFamily="34" charset="0"/>
              </a:rPr>
              <a:t>        </a:t>
            </a:r>
            <a:r>
              <a:rPr lang="en-US" sz="3200" b="1" dirty="0" err="1">
                <a:latin typeface=".VnAvant" pitchFamily="34" charset="0"/>
              </a:rPr>
              <a:t>thiÕp</a:t>
            </a:r>
            <a:r>
              <a:rPr lang="en-US" sz="3200" b="1" dirty="0">
                <a:latin typeface=".VnAvant" pitchFamily="34" charset="0"/>
              </a:rPr>
              <a:t>     </a:t>
            </a:r>
            <a:r>
              <a:rPr lang="en-US" sz="3200" b="1" dirty="0" err="1">
                <a:latin typeface=".VnAvant" pitchFamily="34" charset="0"/>
              </a:rPr>
              <a:t>tiÖp</a:t>
            </a:r>
            <a:endParaRPr lang="en-US" sz="3200" b="1" dirty="0"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57400" y="6096001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.VnAvant" pitchFamily="34" charset="0"/>
              </a:rPr>
              <a:t>x</a:t>
            </a:r>
            <a:r>
              <a:rPr lang="en-US" sz="3200" b="1" dirty="0" err="1">
                <a:latin typeface=".VnAvant" pitchFamily="34" charset="0"/>
              </a:rPr>
              <a:t>anh</a:t>
            </a:r>
            <a:r>
              <a:rPr lang="en-US" sz="3200" b="1" dirty="0">
                <a:latin typeface=".VnAvant" pitchFamily="34" charset="0"/>
              </a:rPr>
              <a:t> </a:t>
            </a:r>
            <a:r>
              <a:rPr lang="en-US" sz="3200" b="1" dirty="0" err="1">
                <a:latin typeface=".VnAvant" pitchFamily="34" charset="0"/>
              </a:rPr>
              <a:t>biÕc</a:t>
            </a:r>
            <a:endParaRPr lang="en-US" sz="3200" b="1" dirty="0"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11041" y="6096001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.VnAvant" pitchFamily="34" charset="0"/>
              </a:rPr>
              <a:t>b</a:t>
            </a:r>
            <a:r>
              <a:rPr lang="en-US" sz="3200" b="1" dirty="0" err="1">
                <a:latin typeface=".VnAvant" pitchFamily="34" charset="0"/>
              </a:rPr>
              <a:t>ê</a:t>
            </a:r>
            <a:r>
              <a:rPr lang="en-US" sz="3200" b="1" dirty="0">
                <a:latin typeface=".VnAvant" pitchFamily="34" charset="0"/>
              </a:rPr>
              <a:t> </a:t>
            </a:r>
            <a:r>
              <a:rPr lang="en-US" sz="3200" b="1" dirty="0" err="1">
                <a:latin typeface=".VnAvant" pitchFamily="34" charset="0"/>
              </a:rPr>
              <a:t>biÓn</a:t>
            </a:r>
            <a:endParaRPr lang="en-US" sz="3200" b="1" dirty="0"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01000" y="6096001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.VnAvant" pitchFamily="34" charset="0"/>
              </a:rPr>
              <a:t>Sß</a:t>
            </a:r>
            <a:r>
              <a:rPr lang="en-US" sz="3200" b="1" dirty="0">
                <a:latin typeface=".VnAvant" pitchFamily="34" charset="0"/>
              </a:rPr>
              <a:t> ®</a:t>
            </a:r>
            <a:r>
              <a:rPr lang="en-US" sz="3200" b="1" dirty="0" err="1">
                <a:latin typeface=".VnAvant" pitchFamily="34" charset="0"/>
              </a:rPr>
              <a:t>iÖp</a:t>
            </a:r>
            <a:endParaRPr lang="en-US" sz="3200" b="1" dirty="0"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15200" y="609600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i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ªp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88" y="4495800"/>
            <a:ext cx="2614613" cy="1614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4572000"/>
            <a:ext cx="2529471" cy="153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87" y="4602476"/>
            <a:ext cx="2582180" cy="1507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90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1" grpId="0"/>
      <p:bldP spid="1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err="1">
                <a:latin typeface=".VnAvant" pitchFamily="34" charset="0"/>
              </a:rPr>
              <a:t>gi¶i</a:t>
            </a:r>
            <a:r>
              <a:rPr lang="en-US" sz="4800" b="1" dirty="0">
                <a:latin typeface=".VnAvant" pitchFamily="34" charset="0"/>
              </a:rPr>
              <a:t> </a:t>
            </a:r>
            <a:r>
              <a:rPr lang="en-US" sz="4800" b="1" dirty="0" err="1">
                <a:latin typeface=".VnAvant" pitchFamily="34" charset="0"/>
              </a:rPr>
              <a:t>lao</a:t>
            </a:r>
            <a:endParaRPr lang="en-US" sz="4800" b="1" dirty="0">
              <a:latin typeface=".VnAvant" pitchFamily="34" charset="0"/>
            </a:endParaRPr>
          </a:p>
        </p:txBody>
      </p:sp>
      <p:pic>
        <p:nvPicPr>
          <p:cNvPr id="4" name="video5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95600" y="1157276"/>
            <a:ext cx="6624602" cy="4968888"/>
          </a:xfrm>
        </p:spPr>
      </p:pic>
    </p:spTree>
    <p:extLst>
      <p:ext uri="{BB962C8B-B14F-4D97-AF65-F5344CB8AC3E}">
        <p14:creationId xmlns:p14="http://schemas.microsoft.com/office/powerpoint/2010/main" val="376407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057400" y="152401"/>
            <a:ext cx="3505200" cy="6858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   </a:t>
            </a:r>
            <a:r>
              <a:rPr lang="en-US" sz="4400" b="1" dirty="0" err="1">
                <a:solidFill>
                  <a:schemeClr val="tx1"/>
                </a:solidFill>
                <a:latin typeface=".VnAvant" pitchFamily="34" charset="0"/>
              </a:rPr>
              <a:t>viÕt</a:t>
            </a:r>
            <a:r>
              <a:rPr lang="en-US" sz="44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.VnAvant" pitchFamily="34" charset="0"/>
              </a:rPr>
              <a:t>bảng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752600" y="228602"/>
            <a:ext cx="838200" cy="58029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0" y="1600200"/>
            <a:ext cx="8763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>
                <a:latin typeface="HP001 4 hàng 2 ô ly" pitchFamily="34" charset="0"/>
              </a:rPr>
              <a:t>i</a:t>
            </a:r>
            <a:r>
              <a:rPr lang="en-US" sz="9600" dirty="0" err="1">
                <a:latin typeface="HP001 4 hàng 2 ô ly" pitchFamily="34" charset="0"/>
              </a:rPr>
              <a:t>êc</a:t>
            </a:r>
            <a:r>
              <a:rPr lang="en-US" sz="9600" dirty="0">
                <a:latin typeface="HP001 4 hàng 2 ô ly" pitchFamily="34" charset="0"/>
              </a:rPr>
              <a:t>   </a:t>
            </a:r>
            <a:r>
              <a:rPr lang="en-US" sz="9600" dirty="0" err="1">
                <a:latin typeface="HP001 4 hàng 2 ô ly" pitchFamily="34" charset="0"/>
              </a:rPr>
              <a:t>iên</a:t>
            </a:r>
            <a:r>
              <a:rPr lang="en-US" sz="9600" dirty="0">
                <a:latin typeface="HP001 4 hàng 2 ô ly" pitchFamily="34" charset="0"/>
              </a:rPr>
              <a:t>   </a:t>
            </a:r>
            <a:r>
              <a:rPr lang="en-US" sz="9600" dirty="0" err="1">
                <a:latin typeface="HP001 4 hàng 2 ô ly" pitchFamily="34" charset="0"/>
              </a:rPr>
              <a:t>iêp</a:t>
            </a:r>
            <a:endParaRPr lang="en-US" sz="9600" dirty="0">
              <a:latin typeface="HP001 4 hàng 2 ô ly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05200" y="4191000"/>
            <a:ext cx="487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>
                <a:latin typeface="HP001 4 hàng 2 ô ly" pitchFamily="34" charset="0"/>
              </a:rPr>
              <a:t>s</a:t>
            </a:r>
            <a:r>
              <a:rPr lang="en-US" sz="9600" dirty="0" err="1">
                <a:latin typeface="HP001 4 hàng 2 ô ly" pitchFamily="34" charset="0"/>
              </a:rPr>
              <a:t>ò</a:t>
            </a:r>
            <a:r>
              <a:rPr lang="en-US" sz="9600" dirty="0">
                <a:latin typeface="HP001 4 hàng 2 ô ly" pitchFamily="34" charset="0"/>
              </a:rPr>
              <a:t> </a:t>
            </a:r>
            <a:r>
              <a:rPr lang="en-US" sz="9600" dirty="0" err="1">
                <a:latin typeface="HP001 4 hàng 2 ô ly" pitchFamily="34" charset="0"/>
              </a:rPr>
              <a:t>điệp</a:t>
            </a:r>
            <a:endParaRPr lang="en-US" sz="9600" dirty="0">
              <a:latin typeface="HP001 4 hàng 2 ô ly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52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Line 2"/>
          <p:cNvSpPr>
            <a:spLocks noChangeShapeType="1"/>
          </p:cNvSpPr>
          <p:nvPr/>
        </p:nvSpPr>
        <p:spPr bwMode="auto">
          <a:xfrm>
            <a:off x="3752850" y="838200"/>
            <a:ext cx="63104" cy="518160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80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 dirty="0"/>
          </a:p>
        </p:txBody>
      </p:sp>
      <p:sp>
        <p:nvSpPr>
          <p:cNvPr id="14339" name="Line 3"/>
          <p:cNvSpPr>
            <a:spLocks noChangeShapeType="1"/>
          </p:cNvSpPr>
          <p:nvPr/>
        </p:nvSpPr>
        <p:spPr bwMode="auto">
          <a:xfrm flipV="1">
            <a:off x="3810000" y="5943600"/>
            <a:ext cx="4686300" cy="76200"/>
          </a:xfrm>
          <a:prstGeom prst="line">
            <a:avLst/>
          </a:prstGeom>
          <a:noFill/>
          <a:ln w="9525">
            <a:solidFill>
              <a:srgbClr val="CC99FF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 dirty="0"/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 flipV="1">
            <a:off x="3752850" y="838200"/>
            <a:ext cx="4629150" cy="46038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33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 dirty="0"/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>
            <a:off x="8418911" y="838200"/>
            <a:ext cx="34528" cy="5105400"/>
          </a:xfrm>
          <a:prstGeom prst="line">
            <a:avLst/>
          </a:prstGeom>
          <a:noFill/>
          <a:ln w="9525">
            <a:solidFill>
              <a:srgbClr val="FFCC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 dirty="0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>
            <a:off x="3910013" y="2743200"/>
            <a:ext cx="34529" cy="3048000"/>
          </a:xfrm>
          <a:prstGeom prst="line">
            <a:avLst/>
          </a:prstGeom>
          <a:noFill/>
          <a:ln w="107950">
            <a:solidFill>
              <a:srgbClr val="006600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>
            <a:off x="3665937" y="5638800"/>
            <a:ext cx="1872853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 flipH="1">
            <a:off x="3810001" y="5715000"/>
            <a:ext cx="2028825" cy="46038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>
            <a:off x="4038601" y="2819400"/>
            <a:ext cx="34529" cy="2971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>
            <a:off x="3995738" y="2895600"/>
            <a:ext cx="100013" cy="28956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4467226" y="1447803"/>
            <a:ext cx="3128963" cy="27733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Tiết</a:t>
            </a:r>
            <a:r>
              <a:rPr lang="en-US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99545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057400" y="152401"/>
            <a:ext cx="3505200" cy="6858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   </a:t>
            </a:r>
            <a:r>
              <a:rPr lang="en-US" sz="4400" b="1" dirty="0" err="1">
                <a:solidFill>
                  <a:schemeClr val="tx1"/>
                </a:solidFill>
                <a:latin typeface=".VnAvant" pitchFamily="34" charset="0"/>
              </a:rPr>
              <a:t>viÕt</a:t>
            </a:r>
            <a:r>
              <a:rPr lang="en-US" sz="44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.VnAvant" pitchFamily="34" charset="0"/>
              </a:rPr>
              <a:t>vë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752600" y="228602"/>
            <a:ext cx="838200" cy="58029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3074" name="Picture 2" descr="D:\lớp 1 năm 2020 -2021 knttvcs\ảnh tiếng việt\tu-the-ngoi-hoc-dung-cho-tre-600x4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872837"/>
            <a:ext cx="8406246" cy="560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59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828800" y="4267201"/>
            <a:ext cx="8839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.VnAvant" pitchFamily="34" charset="0"/>
              </a:rPr>
              <a:t>       </a:t>
            </a:r>
            <a:r>
              <a:rPr lang="en-US" sz="3200" dirty="0" err="1">
                <a:latin typeface=".VnAvant" pitchFamily="34" charset="0"/>
              </a:rPr>
              <a:t>VÞnh</a:t>
            </a:r>
            <a:r>
              <a:rPr lang="en-US" sz="3200" dirty="0">
                <a:latin typeface=".VnAvant" pitchFamily="34" charset="0"/>
              </a:rPr>
              <a:t> H¹ Long lµ </a:t>
            </a:r>
            <a:r>
              <a:rPr lang="en-US" sz="3200" dirty="0" err="1">
                <a:latin typeface=".VnAvant" pitchFamily="34" charset="0"/>
              </a:rPr>
              <a:t>mét</a:t>
            </a:r>
            <a:r>
              <a:rPr lang="en-US" sz="3200" dirty="0">
                <a:latin typeface=".VnAvant" pitchFamily="34" charset="0"/>
              </a:rPr>
              <a:t> k× </a:t>
            </a:r>
            <a:r>
              <a:rPr lang="en-US" sz="3200" dirty="0" err="1">
                <a:latin typeface=".VnAvant" pitchFamily="34" charset="0"/>
              </a:rPr>
              <a:t>quan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thiªn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nhiªn</a:t>
            </a:r>
            <a:r>
              <a:rPr lang="en-US" sz="3200" dirty="0">
                <a:latin typeface=".VnAvant" pitchFamily="34" charset="0"/>
              </a:rPr>
              <a:t>. </a:t>
            </a:r>
            <a:r>
              <a:rPr lang="en-US" sz="3200" dirty="0" err="1">
                <a:latin typeface=".VnAvant" pitchFamily="34" charset="0"/>
              </a:rPr>
              <a:t>N¬i</a:t>
            </a:r>
            <a:r>
              <a:rPr lang="en-US" sz="3200" dirty="0">
                <a:latin typeface=".VnAvant" pitchFamily="34" charset="0"/>
              </a:rPr>
              <a:t> ®©y </a:t>
            </a:r>
            <a:r>
              <a:rPr lang="en-US" sz="3200" dirty="0" err="1">
                <a:latin typeface=".VnAvant" pitchFamily="34" charset="0"/>
              </a:rPr>
              <a:t>cã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nh÷ng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hßn</a:t>
            </a:r>
            <a:r>
              <a:rPr lang="en-US" sz="3200" dirty="0">
                <a:latin typeface=".VnAvant" pitchFamily="34" charset="0"/>
              </a:rPr>
              <a:t> ®¶o </a:t>
            </a:r>
            <a:r>
              <a:rPr lang="en-US" sz="3200" dirty="0" err="1">
                <a:latin typeface=".VnAvant" pitchFamily="34" charset="0"/>
              </a:rPr>
              <a:t>lín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nhá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trïng</a:t>
            </a:r>
            <a:r>
              <a:rPr lang="en-US" sz="3200" dirty="0">
                <a:latin typeface=".VnAvant" pitchFamily="34" charset="0"/>
              </a:rPr>
              <a:t> ®</a:t>
            </a:r>
            <a:r>
              <a:rPr lang="en-US" sz="3200" dirty="0" err="1">
                <a:latin typeface=".VnAvant" pitchFamily="34" charset="0"/>
              </a:rPr>
              <a:t>iÖp</a:t>
            </a:r>
            <a:r>
              <a:rPr lang="en-US" sz="3200" dirty="0">
                <a:latin typeface=".VnAvant" pitchFamily="34" charset="0"/>
              </a:rPr>
              <a:t>, </a:t>
            </a:r>
            <a:r>
              <a:rPr lang="en-US" sz="3200" dirty="0" err="1">
                <a:latin typeface=".VnAvant" pitchFamily="34" charset="0"/>
              </a:rPr>
              <a:t>soi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bãng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trªn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mÆt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biÓn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xanh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biÕc</a:t>
            </a:r>
            <a:r>
              <a:rPr lang="en-US" sz="3200" dirty="0">
                <a:latin typeface=".VnAvant" pitchFamily="34" charset="0"/>
              </a:rPr>
              <a:t>. Du </a:t>
            </a:r>
            <a:r>
              <a:rPr lang="en-US" sz="3200" dirty="0" err="1">
                <a:latin typeface=".VnAvant" pitchFamily="34" charset="0"/>
              </a:rPr>
              <a:t>kh¸ch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thÝch</a:t>
            </a:r>
            <a:r>
              <a:rPr lang="en-US" sz="3200" dirty="0">
                <a:latin typeface=".VnAvant" pitchFamily="34" charset="0"/>
              </a:rPr>
              <a:t> ®</a:t>
            </a:r>
            <a:r>
              <a:rPr lang="en-US" sz="3200" dirty="0" err="1">
                <a:latin typeface=".VnAvant" pitchFamily="34" charset="0"/>
              </a:rPr>
              <a:t>Õn</a:t>
            </a:r>
            <a:r>
              <a:rPr lang="en-US" sz="3200" dirty="0">
                <a:latin typeface=".VnAvant" pitchFamily="34" charset="0"/>
              </a:rPr>
              <a:t> ®©y ng¾m </a:t>
            </a:r>
            <a:r>
              <a:rPr lang="en-US" sz="3200" dirty="0" err="1">
                <a:latin typeface=".VnAvant" pitchFamily="34" charset="0"/>
              </a:rPr>
              <a:t>c¶nh</a:t>
            </a:r>
            <a:r>
              <a:rPr lang="en-US" sz="3200" dirty="0">
                <a:latin typeface=".VnAvant" pitchFamily="34" charset="0"/>
              </a:rPr>
              <a:t>, t¾m </a:t>
            </a:r>
            <a:r>
              <a:rPr lang="en-US" sz="3200" dirty="0" err="1">
                <a:latin typeface=".VnAvant" pitchFamily="34" charset="0"/>
              </a:rPr>
              <a:t>m¸t</a:t>
            </a:r>
            <a:r>
              <a:rPr lang="en-US" sz="3200" dirty="0">
                <a:latin typeface=".VnAvant" pitchFamily="34" charset="0"/>
              </a:rPr>
              <a:t> vµ ®i d¹o </a:t>
            </a:r>
            <a:r>
              <a:rPr lang="en-US" sz="3200" dirty="0" err="1">
                <a:latin typeface=".VnAvant" pitchFamily="34" charset="0"/>
              </a:rPr>
              <a:t>trªn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nh÷ng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b·i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biÓn</a:t>
            </a:r>
            <a:r>
              <a:rPr lang="en-US" sz="3200" dirty="0">
                <a:latin typeface=".VnAvant" pitchFamily="34" charset="0"/>
              </a:rPr>
              <a:t>.</a:t>
            </a:r>
            <a:endParaRPr lang="en-US" sz="32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89154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521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B68A5AE1-99C1-41FA-AFAB-4C5CB90654C0}"/>
  <p:tag name="ISPRING_CUSTOM_TIMING_USED" val="1"/>
  <p:tag name="ISPRING_PLAYER_LAYOUT_TYPE" val="Full"/>
  <p:tag name="GENSWF_SLIDE_TITLE" val="CHÀO TẠM BIỆT"/>
  <p:tag name="GENSWF_ADVANCE_TIME" val="360.929"/>
  <p:tag name="ISPRING_SLIDE_ID_2" val="{BA8CF360-01C9-45C1-8B88-BDF8F12F7711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974DFE4-7392-4B66-9F7E-A7DFF6BAB262}&quot;/&gt;&lt;isInvalidForFieldText val=&quot;0&quot;/&gt;&lt;Image&gt;&lt;filename val=&quot;C:\Users\Truc\AppData\Local\Temp\PR\data\asimages\{3974DFE4-7392-4B66-9F7E-A7DFF6BAB262}_60.png&quot;/&gt;&lt;left val=&quot;23&quot;/&gt;&lt;top val=&quot;156&quot;/&gt;&lt;width val=&quot;971&quot;/&gt;&lt;height val=&quot;181&quot;/&gt;&lt;hasText val=&quot;1&quot;/&gt;&lt;/Image&gt;&lt;/ThreeDShapeInfo&gt;"/>
  <p:tag name="PRESENTER_SHAPETEXTINFO" val="&lt;ShapeTextInfo&gt;&lt;TableIndex row=&quot;-1&quot; col=&quot;-1&quot;&gt;&lt;linesCount val=&quot;1&quot;/&gt;&lt;lineCharCount val=&quot;33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5122C7E-7D84-4D7B-8FA9-7A5437FCCD52}&quot;/&gt;&lt;isInvalidForFieldText val=&quot;0&quot;/&gt;&lt;Image&gt;&lt;filename val=&quot;C:\Users\Truc\AppData\Local\Temp\PR\data\asimages\{35122C7E-7D84-4D7B-8FA9-7A5437FCCD52}_60.png&quot;/&gt;&lt;left val=&quot;305&quot;/&gt;&lt;top val=&quot;0&quot;/&gt;&lt;width val=&quot;377&quot;/&gt;&lt;height val=&quot;124&quot;/&gt;&lt;hasText val=&quot;1&quot;/&gt;&lt;/Image&gt;&lt;/ThreeDShapeInfo&gt;"/>
  <p:tag name="PRESENTER_SHAPETEXTINFO" val="&lt;ShapeTextInfo&gt;&lt;TableIndex row=&quot;-1&quot; col=&quot;-1&quot;&gt;&lt;linesCount val=&quot;1&quot;/&gt;&lt;lineCharCount val=&quot;16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166</Words>
  <Application>Microsoft Office PowerPoint</Application>
  <PresentationFormat>Widescreen</PresentationFormat>
  <Paragraphs>38</Paragraphs>
  <Slides>14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.VnAvant</vt:lpstr>
      <vt:lpstr>Arial</vt:lpstr>
      <vt:lpstr>Calibri</vt:lpstr>
      <vt:lpstr>HP001 4 hàng 2 ô ly</vt:lpstr>
      <vt:lpstr>Times New Roman</vt:lpstr>
      <vt:lpstr>Wingdings</vt:lpstr>
      <vt:lpstr>Office Theme</vt:lpstr>
      <vt:lpstr>PowerPoint Presentation</vt:lpstr>
      <vt:lpstr>KiÓm tra bµi cò</vt:lpstr>
      <vt:lpstr>PowerPoint Presentation</vt:lpstr>
      <vt:lpstr>PowerPoint Presentation</vt:lpstr>
      <vt:lpstr>gi¶i lao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Một số hình ảnh về thế giới dưới biển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8</cp:revision>
  <dcterms:created xsi:type="dcterms:W3CDTF">2020-08-18T12:22:49Z</dcterms:created>
  <dcterms:modified xsi:type="dcterms:W3CDTF">2023-12-05T01:38:35Z</dcterms:modified>
</cp:coreProperties>
</file>