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8"/>
  </p:notesMasterIdLst>
  <p:sldIdLst>
    <p:sldId id="521" r:id="rId6"/>
    <p:sldId id="522" r:id="rId7"/>
    <p:sldId id="515" r:id="rId9"/>
    <p:sldId id="524" r:id="rId10"/>
    <p:sldId id="539" r:id="rId11"/>
    <p:sldId id="540" r:id="rId12"/>
    <p:sldId id="541" r:id="rId13"/>
    <p:sldId id="586" r:id="rId14"/>
    <p:sldId id="587" r:id="rId15"/>
    <p:sldId id="542" r:id="rId16"/>
    <p:sldId id="530" r:id="rId17"/>
    <p:sldId id="548" r:id="rId18"/>
    <p:sldId id="529" r:id="rId19"/>
    <p:sldId id="526" r:id="rId20"/>
    <p:sldId id="532" r:id="rId21"/>
    <p:sldId id="534" r:id="rId22"/>
    <p:sldId id="549" r:id="rId23"/>
    <p:sldId id="550" r:id="rId24"/>
    <p:sldId id="551" r:id="rId25"/>
    <p:sldId id="552" r:id="rId26"/>
    <p:sldId id="537" r:id="rId27"/>
    <p:sldId id="606" r:id="rId28"/>
    <p:sldId id="535" r:id="rId29"/>
    <p:sldId id="588" r:id="rId30"/>
    <p:sldId id="589" r:id="rId31"/>
    <p:sldId id="607" r:id="rId32"/>
    <p:sldId id="608" r:id="rId33"/>
    <p:sldId id="615" r:id="rId34"/>
    <p:sldId id="5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
    </inkml:context>
    <inkml:brush xml:id="br0">
      <inkml:brushProperty name="width" value="0.05" units="cm"/>
      <inkml:brushProperty name="height" value="0.05" units="cm"/>
      <inkml:brushProperty name="color" value="#000000"/>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pPr defTabSz="914400">
              <a:defRPr/>
            </a:pPr>
            <a:fld id="{9CE5B826-6809-49B3-9B4B-177D412235B0}" type="datetimeFigureOut">
              <a:rPr lang="zh-CN" altLang="en-US" smtClean="0">
                <a:solidFill>
                  <a:srgbClr val="86C58D"/>
                </a:solidFill>
              </a:rPr>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400">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400">
              <a:defRPr/>
            </a:pPr>
            <a:fld id="{601AD0B5-09AD-499F-88BC-01FCE55CDA76}" type="slidenum">
              <a:rPr lang="zh-CN" altLang="en-US" smtClean="0">
                <a:solidFill>
                  <a:srgbClr val="86C58D"/>
                </a:solidFill>
              </a:rPr>
            </a:fld>
            <a:endParaRPr lang="zh-CN" altLang="en-US">
              <a:solidFill>
                <a:srgbClr val="86C58D"/>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image" Target="../media/image16.emf"/><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tags" Target="../tags/tag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4.jpe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microsoft.com/office/2007/relationships/hdphoto" Target="../media/image27.wdp"/><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customXml" Target="../ink/ink1.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15.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image" Target="../media/image11.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sp>
        <p:nvSpPr>
          <p:cNvPr id="5" name="Rectangle: Rounded Corners 4"/>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52"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grpSp>
        <p:nvGrpSpPr>
          <p:cNvPr id="7" name="Group 6"/>
          <p:cNvGrpSpPr/>
          <p:nvPr/>
        </p:nvGrpSpPr>
        <p:grpSpPr>
          <a:xfrm>
            <a:off x="2439035" y="514350"/>
            <a:ext cx="8809990" cy="3680460"/>
            <a:chOff x="2505956" y="385728"/>
            <a:chExt cx="4648078" cy="2760128"/>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p:cNvSpPr txBox="1"/>
            <p:nvPr/>
          </p:nvSpPr>
          <p:spPr>
            <a:xfrm>
              <a:off x="3073630" y="1507460"/>
              <a:ext cx="3451592" cy="991475"/>
            </a:xfrm>
            <a:prstGeom prst="rect">
              <a:avLst/>
            </a:prstGeom>
            <a:noFill/>
          </p:spPr>
          <p:txBody>
            <a:bodyPr wrap="square" rtlCol="0">
              <a:spAutoFit/>
            </a:bodyPr>
            <a:lstStyle/>
            <a:p>
              <a:pPr algn="ctr" defTabSz="1219200" fontAlgn="base">
                <a:spcBef>
                  <a:spcPct val="0"/>
                </a:spcBef>
                <a:spcAft>
                  <a:spcPct val="0"/>
                </a:spcAft>
              </a:pPr>
              <a:r>
                <a:rPr lang="vi-VN" sz="4000" b="0" i="0" dirty="0">
                  <a:solidFill>
                    <a:srgbClr val="000000"/>
                  </a:solidFill>
                  <a:effectLst/>
                  <a:latin typeface="+mj-lt"/>
                </a:rPr>
                <a:t>Em thích đề văn nào dưới đây? Vì sao?</a:t>
              </a:r>
              <a:endParaRPr lang="en-US" sz="3735" dirty="0">
                <a:solidFill>
                  <a:srgbClr val="000000"/>
                </a:solidFill>
                <a:latin typeface="+mj-lt"/>
                <a:ea typeface="SimSun" panose="02010600030101010101" pitchFamily="2" charset="-122"/>
                <a:cs typeface="Calibri" panose="020F0502020204030204" pitchFamily="34" charset="0"/>
              </a:endParaRPr>
            </a:p>
          </p:txBody>
        </p:sp>
      </p:grpSp>
      <p:grpSp>
        <p:nvGrpSpPr>
          <p:cNvPr id="13" name="Group 12"/>
          <p:cNvGrpSpPr/>
          <p:nvPr/>
        </p:nvGrpSpPr>
        <p:grpSpPr>
          <a:xfrm>
            <a:off x="2117089" y="4120926"/>
            <a:ext cx="7724775" cy="643093"/>
            <a:chOff x="1079860" y="206467"/>
            <a:chExt cx="2880723" cy="432581"/>
          </a:xfrm>
        </p:grpSpPr>
        <p:sp>
          <p:nvSpPr>
            <p:cNvPr id="14"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defRPr/>
              </a:pPr>
              <a:endParaRPr lang="en-US" sz="2400" kern="0">
                <a:solidFill>
                  <a:prstClr val="white"/>
                </a:solidFill>
                <a:latin typeface="Calibri" panose="020F0502020204030204" pitchFamily="34" charset="0"/>
                <a:ea typeface="SimSun" panose="02010600030101010101" pitchFamily="2" charset="-122"/>
                <a:cs typeface="Calibri" panose="020F0502020204030204" pitchFamily="34" charset="0"/>
              </a:endParaRPr>
            </a:p>
          </p:txBody>
        </p:sp>
        <p:sp>
          <p:nvSpPr>
            <p:cNvPr id="15" name="Rectangle 14"/>
            <p:cNvSpPr/>
            <p:nvPr/>
          </p:nvSpPr>
          <p:spPr>
            <a:xfrm>
              <a:off x="1079860" y="219606"/>
              <a:ext cx="2880723" cy="393353"/>
            </a:xfrm>
            <a:prstGeom prst="rect">
              <a:avLst/>
            </a:prstGeom>
          </p:spPr>
          <p:txBody>
            <a:bodyPr wrap="square">
              <a:spAutoFit/>
            </a:bodyPr>
            <a:lstStyle/>
            <a:p>
              <a:pPr algn="ctr" defTabSz="121920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SimSun" panose="02010600030101010101" pitchFamily="2" charset="-122"/>
                <a:cs typeface="Calibri" panose="020F0502020204030204" pitchFamily="34" charset="0"/>
                <a:sym typeface="Arial" panose="020B0604020202020204"/>
              </a:endParaRPr>
            </a:p>
          </p:txBody>
        </p:sp>
      </p:grpSp>
      <p:grpSp>
        <p:nvGrpSpPr>
          <p:cNvPr id="16" name="Group 15"/>
          <p:cNvGrpSpPr/>
          <p:nvPr/>
        </p:nvGrpSpPr>
        <p:grpSpPr>
          <a:xfrm>
            <a:off x="1962149" y="5329836"/>
            <a:ext cx="7724775" cy="643093"/>
            <a:chOff x="1079860" y="206467"/>
            <a:chExt cx="2880723" cy="432581"/>
          </a:xfrm>
        </p:grpSpPr>
        <p:sp>
          <p:nvSpPr>
            <p:cNvPr id="17"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defRPr/>
              </a:pPr>
              <a:endParaRPr lang="en-US" sz="2400" kern="0">
                <a:solidFill>
                  <a:prstClr val="white"/>
                </a:solidFill>
                <a:latin typeface="Calibri" panose="020F0502020204030204" pitchFamily="34" charset="0"/>
                <a:ea typeface="SimSun" panose="02010600030101010101" pitchFamily="2" charset="-122"/>
                <a:cs typeface="Calibri" panose="020F0502020204030204" pitchFamily="34" charset="0"/>
              </a:endParaRPr>
            </a:p>
          </p:txBody>
        </p:sp>
        <p:sp>
          <p:nvSpPr>
            <p:cNvPr id="18" name="Rectangle 17"/>
            <p:cNvSpPr/>
            <p:nvPr/>
          </p:nvSpPr>
          <p:spPr>
            <a:xfrm>
              <a:off x="1079860" y="219606"/>
              <a:ext cx="2880723" cy="393353"/>
            </a:xfrm>
            <a:prstGeom prst="rect">
              <a:avLst/>
            </a:prstGeom>
          </p:spPr>
          <p:txBody>
            <a:bodyPr wrap="square">
              <a:spAutoFit/>
            </a:bodyPr>
            <a:lstStyle/>
            <a:p>
              <a:pPr algn="ctr" defTabSz="121920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SimSun" panose="02010600030101010101" pitchFamily="2" charset="-122"/>
                <a:cs typeface="Calibri" panose="020F0502020204030204" pitchFamily="34"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2147" y="412871"/>
            <a:ext cx="11623304" cy="6124115"/>
            <a:chOff x="217756" y="65357"/>
            <a:chExt cx="11838777" cy="6473286"/>
          </a:xfrm>
          <a:noFill/>
        </p:grpSpPr>
        <p:sp>
          <p:nvSpPr>
            <p:cNvPr id="20" name="Rectangle: Rounded Corners 19"/>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grpSp>
      <p:sp>
        <p:nvSpPr>
          <p:cNvPr id="31" name="Rounded Rectangle 26"/>
          <p:cNvSpPr/>
          <p:nvPr/>
        </p:nvSpPr>
        <p:spPr>
          <a:xfrm>
            <a:off x="3712210" y="381000"/>
            <a:ext cx="4508500" cy="56515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Luyện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dài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 name="Rectangle 39"/>
          <p:cNvSpPr/>
          <p:nvPr/>
        </p:nvSpPr>
        <p:spPr>
          <a:xfrm>
            <a:off x="1005613" y="2597938"/>
            <a:ext cx="10325990" cy="1753235"/>
          </a:xfrm>
          <a:prstGeom prst="rect">
            <a:avLst/>
          </a:prstGeom>
        </p:spPr>
        <p:txBody>
          <a:bodyPr wrap="square">
            <a:spAutoFit/>
          </a:bodyPr>
          <a:lstStyle/>
          <a:p>
            <a:pPr marL="44450" lvl="0" algn="just">
              <a:lnSpc>
                <a:spcPct val="150000"/>
              </a:lnSpc>
              <a:defRPr/>
            </a:pPr>
            <a:r>
              <a:rPr lang="vi-VN"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rồi tôi vui vẻ nhận lời, vì đó là việc làm mà tôi đã nói trong bài tập làm văn.</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7" name="Straight Connector 46"/>
          <p:cNvCxnSpPr/>
          <p:nvPr/>
        </p:nvCxnSpPr>
        <p:spPr>
          <a:xfrm flipH="1">
            <a:off x="6735777" y="277700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870508" y="27776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457207" y="3554309"/>
            <a:ext cx="278585" cy="820844"/>
            <a:chOff x="8450520" y="2615893"/>
            <a:chExt cx="278585" cy="820844"/>
          </a:xfrm>
        </p:grpSpPr>
        <p:cxnSp>
          <p:nvCxnSpPr>
            <p:cNvPr id="50" name="Straight Connector 49"/>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6400" y="221516"/>
            <a:ext cx="11933843" cy="6124115"/>
            <a:chOff x="217756" y="65357"/>
            <a:chExt cx="11838777" cy="6473286"/>
          </a:xfrm>
          <a:noFill/>
        </p:grpSpPr>
        <p:sp>
          <p:nvSpPr>
            <p:cNvPr id="20" name="Rectangle: Rounded Corners 19"/>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grpSp>
      <p:pic>
        <p:nvPicPr>
          <p:cNvPr id="29" name="图片 1" descr="图片包含 浅色, 天空&#10;&#10;描述已自动生成"/>
          <p:cNvPicPr>
            <a:picLocks noChangeAspect="1"/>
          </p:cNvPicPr>
          <p:nvPr/>
        </p:nvPicPr>
        <p:blipFill rotWithShape="1">
          <a:blip r:embed="rId1" cstate="screen"/>
          <a:srcRect l="30044" t="-1676" r="-236" b="75904"/>
          <a:stretch>
            <a:fillRect/>
          </a:stretch>
        </p:blipFill>
        <p:spPr>
          <a:xfrm>
            <a:off x="-2742962" y="6536986"/>
            <a:ext cx="6683135" cy="1380281"/>
          </a:xfrm>
          <a:prstGeom prst="rect">
            <a:avLst/>
          </a:prstGeom>
        </p:spPr>
      </p:pic>
      <p:pic>
        <p:nvPicPr>
          <p:cNvPr id="44" name="图片 1" descr="图片包含 浅色, 天空&#10;&#10;描述已自动生成"/>
          <p:cNvPicPr>
            <a:picLocks noChangeAspect="1"/>
          </p:cNvPicPr>
          <p:nvPr/>
        </p:nvPicPr>
        <p:blipFill rotWithShape="1">
          <a:blip r:embed="rId1" cstate="screen"/>
          <a:srcRect l="17697" t="-1676" r="-236" b="75904"/>
          <a:stretch>
            <a:fillRect/>
          </a:stretch>
        </p:blipFill>
        <p:spPr>
          <a:xfrm>
            <a:off x="406148" y="-508961"/>
            <a:ext cx="7858680" cy="1380281"/>
          </a:xfrm>
          <a:prstGeom prst="rect">
            <a:avLst/>
          </a:prstGeom>
        </p:spPr>
      </p:pic>
      <p:sp>
        <p:nvSpPr>
          <p:cNvPr id="33" name="Rectangle 32"/>
          <p:cNvSpPr/>
          <p:nvPr/>
        </p:nvSpPr>
        <p:spPr>
          <a:xfrm>
            <a:off x="1440141" y="2232508"/>
            <a:ext cx="3407410" cy="748030"/>
          </a:xfrm>
          <a:prstGeom prst="rect">
            <a:avLst/>
          </a:prstGeom>
        </p:spPr>
        <p:txBody>
          <a:bodyPr wrap="none">
            <a:spAutoFit/>
          </a:bodyPr>
          <a:lstStyle/>
          <a:p>
            <a:pPr algn="ctr" defTabSz="1219200" fontAlgn="base">
              <a:spcBef>
                <a:spcPct val="0"/>
              </a:spcBef>
              <a:spcAft>
                <a:spcPct val="0"/>
              </a:spcAft>
              <a:defRPr/>
            </a:pPr>
            <a:r>
              <a:rPr lang="en-US" sz="4265" b="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Khăn mùi</a:t>
            </a:r>
            <a:r>
              <a:rPr lang="en-US" sz="4265"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265" b="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soa</a:t>
            </a:r>
            <a:endParaRPr lang="en-US" sz="4265" b="1" kern="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a:endParaRPr>
          </a:p>
        </p:txBody>
      </p:sp>
      <p:sp>
        <p:nvSpPr>
          <p:cNvPr id="36" name="Rounded Rectangle 32"/>
          <p:cNvSpPr/>
          <p:nvPr/>
        </p:nvSpPr>
        <p:spPr>
          <a:xfrm>
            <a:off x="5520690" y="1816100"/>
            <a:ext cx="6213475" cy="1381815"/>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200" fontAlgn="base">
              <a:spcBef>
                <a:spcPct val="0"/>
              </a:spcBef>
              <a:spcAft>
                <a:spcPct val="0"/>
              </a:spcAft>
            </a:pP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a:t>
            </a:r>
            <a:r>
              <a:rPr lang="vi-VN"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hăn nhỏ và mỏng, thường bỏ túi, dùng để lau mặt, lau tay</a:t>
            </a:r>
            <a:endParaRPr lang="vi-VN"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37" name="Group 36"/>
          <p:cNvGrpSpPr/>
          <p:nvPr/>
        </p:nvGrpSpPr>
        <p:grpSpPr>
          <a:xfrm>
            <a:off x="821847" y="738239"/>
            <a:ext cx="4149637" cy="879288"/>
            <a:chOff x="7876269" y="59722"/>
            <a:chExt cx="4236232" cy="930546"/>
          </a:xfrm>
        </p:grpSpPr>
        <p:sp>
          <p:nvSpPr>
            <p:cNvPr id="38" name="Rectangle: Rounded Corners 43"/>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algn="ctr" defTabSz="1219200" fontAlgn="base">
                <a:spcBef>
                  <a:spcPct val="0"/>
                </a:spcBef>
                <a:spcAft>
                  <a:spcPct val="0"/>
                </a:spcAft>
                <a:defRPr/>
              </a:pPr>
              <a:endParaRPr lang="en-US" sz="2400" kern="0">
                <a:solidFill>
                  <a:prstClr val="white"/>
                </a:solidFill>
                <a:latin typeface="等线" panose="020F0502020204030204"/>
                <a:ea typeface="SimSun" panose="02010600030101010101" pitchFamily="2" charset="-122"/>
              </a:endParaRPr>
            </a:p>
          </p:txBody>
        </p:sp>
        <p:sp>
          <p:nvSpPr>
            <p:cNvPr id="39" name="Rectangle 38"/>
            <p:cNvSpPr/>
            <p:nvPr/>
          </p:nvSpPr>
          <p:spPr>
            <a:xfrm>
              <a:off x="7876270" y="59722"/>
              <a:ext cx="4188368" cy="747955"/>
            </a:xfrm>
            <a:prstGeom prst="rect">
              <a:avLst/>
            </a:prstGeom>
          </p:spPr>
          <p:txBody>
            <a:bodyPr wrap="square">
              <a:spAutoFit/>
            </a:bodyPr>
            <a:lstStyle/>
            <a:p>
              <a:pPr algn="ctr" defTabSz="1219200" fontAlgn="base">
                <a:spcBef>
                  <a:spcPct val="0"/>
                </a:spcBef>
                <a:spcAft>
                  <a:spcPct val="0"/>
                </a:spcAft>
                <a:defRPr/>
              </a:pPr>
              <a:r>
                <a:rPr lang="en-US" altLang="zh-CN" sz="4000"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Giải</a:t>
              </a:r>
              <a:r>
                <a:rPr lang="en-US" altLang="zh-CN" sz="4000" b="1" kern="0" dirty="0">
                  <a:solidFill>
                    <a:srgbClr val="080808">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nghĩa</a:t>
              </a:r>
              <a:r>
                <a:rPr lang="en-US" altLang="zh-CN" sz="4000" b="1" kern="0" dirty="0">
                  <a:solidFill>
                    <a:srgbClr val="080808">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từ</a:t>
              </a:r>
              <a:endParaRPr lang="zh-CN" altLang="en-US" sz="4000" b="1" kern="0" dirty="0">
                <a:solidFill>
                  <a:srgbClr val="080808">
                    <a:lumMod val="50000"/>
                  </a:srgbClr>
                </a:solidFill>
                <a:latin typeface="Times New Roman" panose="02020603050405020304" pitchFamily="18" charset="0"/>
                <a:ea typeface="inpin heiti" charset="-122"/>
                <a:cs typeface="Times New Roman" panose="02020603050405020304" pitchFamily="18" charset="0"/>
              </a:endParaRPr>
            </a:p>
          </p:txBody>
        </p:sp>
      </p:grpSp>
      <p:grpSp>
        <p:nvGrpSpPr>
          <p:cNvPr id="40" name="Group 39"/>
          <p:cNvGrpSpPr/>
          <p:nvPr/>
        </p:nvGrpSpPr>
        <p:grpSpPr>
          <a:xfrm>
            <a:off x="593325" y="1707977"/>
            <a:ext cx="4948316" cy="1448656"/>
            <a:chOff x="6239376" y="567923"/>
            <a:chExt cx="3870840" cy="1083239"/>
          </a:xfrm>
        </p:grpSpPr>
        <p:sp>
          <p:nvSpPr>
            <p:cNvPr id="41" name="Freeform 34"/>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Microsoft YaHei" panose="020B0503020204020204" pitchFamily="34" charset="-122"/>
                <a:ea typeface="Microsoft YaHei" panose="020B0503020204020204" pitchFamily="34" charset="-122"/>
              </a:endParaRPr>
            </a:p>
          </p:txBody>
        </p:sp>
        <p:sp>
          <p:nvSpPr>
            <p:cNvPr id="47" name="任意多边形 18"/>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200">
                <a:defRPr/>
              </a:pPr>
              <a:endParaRPr lang="zh-CN" altLang="en-US" sz="2400" kern="0" dirty="0">
                <a:solidFill>
                  <a:prstClr val="white"/>
                </a:solidFill>
                <a:latin typeface="Microsoft YaHei" panose="020B0503020204020204" pitchFamily="34" charset="-122"/>
                <a:ea typeface="Microsoft YaHei" panose="020B0503020204020204" pitchFamily="34" charset="-122"/>
              </a:endParaRPr>
            </a:p>
          </p:txBody>
        </p:sp>
        <p:grpSp>
          <p:nvGrpSpPr>
            <p:cNvPr id="48" name="Group 4"/>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sp>
            <p:nvSpPr>
              <p:cNvPr id="5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200">
                  <a:defRPr/>
                </a:pPr>
                <a:endParaRPr lang="zh-CN" altLang="en-US" sz="3200" kern="0" dirty="0">
                  <a:solidFill>
                    <a:prstClr val="black"/>
                  </a:solidFill>
                  <a:latin typeface="Microsoft YaHei" panose="020B0503020204020204" pitchFamily="34" charset="-122"/>
                  <a:ea typeface="Microsoft YaHei" panose="020B0503020204020204" pitchFamily="34" charset="-122"/>
                </a:endParaRPr>
              </a:p>
            </p:txBody>
          </p:sp>
        </p:grpSp>
      </p:grpSp>
      <p:pic>
        <p:nvPicPr>
          <p:cNvPr id="1026" name="Picture 2" descr="Khăn mùi xoa đẹp - mềm mại thấm hút mồ hôi giá tố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6400" y="221516"/>
            <a:ext cx="11933843" cy="6124115"/>
            <a:chOff x="217756" y="65357"/>
            <a:chExt cx="11838777" cy="6473286"/>
          </a:xfrm>
          <a:noFill/>
        </p:grpSpPr>
        <p:sp>
          <p:nvSpPr>
            <p:cNvPr id="20" name="Rectangle: Rounded Corners 19"/>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grpSp>
      <p:pic>
        <p:nvPicPr>
          <p:cNvPr id="29" name="图片 1" descr="图片包含 浅色, 天空&#10;&#10;描述已自动生成"/>
          <p:cNvPicPr>
            <a:picLocks noChangeAspect="1"/>
          </p:cNvPicPr>
          <p:nvPr/>
        </p:nvPicPr>
        <p:blipFill rotWithShape="1">
          <a:blip r:embed="rId1" cstate="screen"/>
          <a:srcRect l="30044" t="-1676" r="-236" b="75904"/>
          <a:stretch>
            <a:fillRect/>
          </a:stretch>
        </p:blipFill>
        <p:spPr>
          <a:xfrm>
            <a:off x="-2742962" y="6536986"/>
            <a:ext cx="6683135" cy="1380281"/>
          </a:xfrm>
          <a:prstGeom prst="rect">
            <a:avLst/>
          </a:prstGeom>
        </p:spPr>
      </p:pic>
      <p:pic>
        <p:nvPicPr>
          <p:cNvPr id="44" name="图片 1" descr="图片包含 浅色, 天空&#10;&#10;描述已自动生成"/>
          <p:cNvPicPr>
            <a:picLocks noChangeAspect="1"/>
          </p:cNvPicPr>
          <p:nvPr/>
        </p:nvPicPr>
        <p:blipFill rotWithShape="1">
          <a:blip r:embed="rId1" cstate="screen"/>
          <a:srcRect l="17697" t="-1676" r="-236" b="75904"/>
          <a:stretch>
            <a:fillRect/>
          </a:stretch>
        </p:blipFill>
        <p:spPr>
          <a:xfrm>
            <a:off x="406148" y="-508961"/>
            <a:ext cx="7858680" cy="1380281"/>
          </a:xfrm>
          <a:prstGeom prst="rect">
            <a:avLst/>
          </a:prstGeom>
        </p:spPr>
      </p:pic>
      <p:sp>
        <p:nvSpPr>
          <p:cNvPr id="33" name="Rectangle 32"/>
          <p:cNvSpPr/>
          <p:nvPr/>
        </p:nvSpPr>
        <p:spPr>
          <a:xfrm>
            <a:off x="2306600" y="2232508"/>
            <a:ext cx="1674495" cy="748030"/>
          </a:xfrm>
          <a:prstGeom prst="rect">
            <a:avLst/>
          </a:prstGeom>
        </p:spPr>
        <p:txBody>
          <a:bodyPr wrap="none">
            <a:sp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Lia </a:t>
            </a:r>
            <a:r>
              <a:rPr kumimoji="0" lang="en-US" sz="4265"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lịa</a:t>
            </a:r>
            <a:endParaRPr kumimoji="0" lang="en-US" sz="4265" b="1" i="0" u="none" strike="noStrike" kern="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panose="020B0604020202020204"/>
            </a:endParaRPr>
          </a:p>
        </p:txBody>
      </p:sp>
      <p:sp>
        <p:nvSpPr>
          <p:cNvPr id="36" name="Rounded Rectangle 32"/>
          <p:cNvSpPr/>
          <p:nvPr/>
        </p:nvSpPr>
        <p:spPr>
          <a:xfrm>
            <a:off x="5520690" y="1816100"/>
            <a:ext cx="6421755" cy="1381821"/>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200" fontAlgn="base">
              <a:spcBef>
                <a:spcPct val="0"/>
              </a:spcBef>
              <a:spcAft>
                <a:spcPct val="0"/>
              </a:spcAft>
            </a:pP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Nhanh</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liên</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tiếp</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không</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ngừng</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gian</a:t>
            </a:r>
            <a:r>
              <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735"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ngắn</a:t>
            </a:r>
            <a:endParaRPr lang="en-US" sz="3735"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37" name="Group 36"/>
          <p:cNvGrpSpPr/>
          <p:nvPr/>
        </p:nvGrpSpPr>
        <p:grpSpPr>
          <a:xfrm>
            <a:off x="821847" y="738239"/>
            <a:ext cx="4149637" cy="912495"/>
            <a:chOff x="7876269" y="59722"/>
            <a:chExt cx="4236232" cy="965689"/>
          </a:xfrm>
        </p:grpSpPr>
        <p:sp>
          <p:nvSpPr>
            <p:cNvPr id="38" name="Rectangle: Rounded Corners 43"/>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等线" panose="020F0502020204030204"/>
                <a:ea typeface="SimSun" panose="02010600030101010101" pitchFamily="2" charset="-122"/>
                <a:cs typeface="+mn-cs"/>
              </a:endParaRPr>
            </a:p>
          </p:txBody>
        </p:sp>
        <p:sp>
          <p:nvSpPr>
            <p:cNvPr id="39" name="Rectangle 38"/>
            <p:cNvSpPr/>
            <p:nvPr/>
          </p:nvSpPr>
          <p:spPr>
            <a:xfrm>
              <a:off x="7876270" y="59722"/>
              <a:ext cx="4188368" cy="965689"/>
            </a:xfrm>
            <a:prstGeom prst="rect">
              <a:avLst/>
            </a:prstGeom>
          </p:spPr>
          <p:txBody>
            <a:bodyPr wrap="square">
              <a:sp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5335"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Giải</a:t>
              </a:r>
              <a:r>
                <a:rPr kumimoji="0" lang="en-US" altLang="zh-CN" sz="5335"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5"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nghĩa</a:t>
              </a:r>
              <a:r>
                <a:rPr kumimoji="0" lang="en-US" altLang="zh-CN" sz="5335"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5"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từ</a:t>
              </a:r>
              <a:endParaRPr kumimoji="0" lang="zh-CN" altLang="en-US" sz="5335"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endParaRPr>
            </a:p>
          </p:txBody>
        </p:sp>
      </p:grpSp>
      <p:grpSp>
        <p:nvGrpSpPr>
          <p:cNvPr id="40" name="Group 39"/>
          <p:cNvGrpSpPr/>
          <p:nvPr/>
        </p:nvGrpSpPr>
        <p:grpSpPr>
          <a:xfrm>
            <a:off x="593325" y="1707977"/>
            <a:ext cx="4948316" cy="1448656"/>
            <a:chOff x="6239376" y="567923"/>
            <a:chExt cx="3870840" cy="1083239"/>
          </a:xfrm>
        </p:grpSpPr>
        <p:sp>
          <p:nvSpPr>
            <p:cNvPr id="41" name="Freeform 34"/>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47" name="任意多边形 18"/>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grpSp>
          <p:nvGrpSpPr>
            <p:cNvPr id="48" name="Group 4"/>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2147" y="412871"/>
            <a:ext cx="11623304" cy="6124115"/>
            <a:chOff x="217756" y="65357"/>
            <a:chExt cx="11838777" cy="6473286"/>
          </a:xfrm>
          <a:noFill/>
        </p:grpSpPr>
        <p:sp>
          <p:nvSpPr>
            <p:cNvPr id="20" name="Rectangle: Rounded Corners 19"/>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grpSp>
      <p:pic>
        <p:nvPicPr>
          <p:cNvPr id="29" name="图片 1" descr="图片包含 浅色, 天空&#10;&#10;描述已自动生成"/>
          <p:cNvPicPr>
            <a:picLocks noChangeAspect="1"/>
          </p:cNvPicPr>
          <p:nvPr/>
        </p:nvPicPr>
        <p:blipFill rotWithShape="1">
          <a:blip r:embed="rId1" cstate="screen"/>
          <a:srcRect l="30044" t="-1676" r="-236" b="75904"/>
          <a:stretch>
            <a:fillRect/>
          </a:stretch>
        </p:blipFill>
        <p:spPr>
          <a:xfrm>
            <a:off x="-2742962" y="6536986"/>
            <a:ext cx="6683135" cy="1380281"/>
          </a:xfrm>
          <a:prstGeom prst="rect">
            <a:avLst/>
          </a:prstGeom>
        </p:spPr>
      </p:pic>
      <p:pic>
        <p:nvPicPr>
          <p:cNvPr id="44" name="图片 1" descr="图片包含 浅色, 天空&#10;&#10;描述已自动生成"/>
          <p:cNvPicPr>
            <a:picLocks noChangeAspect="1"/>
          </p:cNvPicPr>
          <p:nvPr/>
        </p:nvPicPr>
        <p:blipFill rotWithShape="1">
          <a:blip r:embed="rId1" cstate="screen"/>
          <a:srcRect l="17697" t="-1676" r="-236" b="75904"/>
          <a:stretch>
            <a:fillRect/>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p:cNvPicPr>
            <a:picLocks noChangeAspect="1"/>
          </p:cNvPicPr>
          <p:nvPr/>
        </p:nvPicPr>
        <p:blipFill>
          <a:blip r:embed="rId4"/>
          <a:stretch>
            <a:fillRect/>
          </a:stretch>
        </p:blipFill>
        <p:spPr>
          <a:xfrm rot="187011">
            <a:off x="575538" y="766474"/>
            <a:ext cx="9058396" cy="3615323"/>
          </a:xfrm>
          <a:prstGeom prst="rect">
            <a:avLst/>
          </a:prstGeom>
        </p:spPr>
      </p:pic>
      <p:grpSp>
        <p:nvGrpSpPr>
          <p:cNvPr id="42" name="Group 41"/>
          <p:cNvGrpSpPr/>
          <p:nvPr/>
        </p:nvGrpSpPr>
        <p:grpSpPr>
          <a:xfrm>
            <a:off x="3448652" y="991069"/>
            <a:ext cx="3474731" cy="776628"/>
            <a:chOff x="7876269" y="104148"/>
            <a:chExt cx="3751868" cy="962775"/>
          </a:xfrm>
        </p:grpSpPr>
        <p:sp>
          <p:nvSpPr>
            <p:cNvPr id="43" name="Rectangle: Rounded Corners 43"/>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algn="ctr" defTabSz="1219200" fontAlgn="base">
                <a:spcBef>
                  <a:spcPct val="0"/>
                </a:spcBef>
                <a:spcAft>
                  <a:spcPct val="0"/>
                </a:spcAft>
                <a:defRPr/>
              </a:pPr>
              <a:endParaRPr lang="en-US" sz="2400" kern="0">
                <a:solidFill>
                  <a:prstClr val="white"/>
                </a:solidFill>
                <a:latin typeface="等线" panose="020F0502020204030204"/>
                <a:ea typeface="SimSun" panose="02010600030101010101" pitchFamily="2" charset="-122"/>
              </a:endParaRPr>
            </a:p>
          </p:txBody>
        </p:sp>
        <p:sp>
          <p:nvSpPr>
            <p:cNvPr id="45" name="Rectangle 44"/>
            <p:cNvSpPr/>
            <p:nvPr/>
          </p:nvSpPr>
          <p:spPr>
            <a:xfrm>
              <a:off x="7997633" y="139601"/>
              <a:ext cx="3509137" cy="927322"/>
            </a:xfrm>
            <a:prstGeom prst="rect">
              <a:avLst/>
            </a:prstGeom>
          </p:spPr>
          <p:txBody>
            <a:bodyPr wrap="none">
              <a:spAutoFit/>
            </a:bodyPr>
            <a:lstStyle/>
            <a:p>
              <a:pPr algn="ctr" defTabSz="1219200" fontAlgn="base">
                <a:spcBef>
                  <a:spcPct val="0"/>
                </a:spcBef>
                <a:spcAft>
                  <a:spcPct val="0"/>
                </a:spcAft>
                <a:defRPr/>
              </a:pPr>
              <a:r>
                <a:rPr lang="en-US" altLang="zh-CN" sz="4265"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Giải</a:t>
              </a:r>
              <a:r>
                <a:rPr lang="en-US" altLang="zh-CN" sz="4265" b="1" kern="0" dirty="0">
                  <a:solidFill>
                    <a:srgbClr val="080808">
                      <a:lumMod val="50000"/>
                    </a:srgbClr>
                  </a:solidFill>
                  <a:latin typeface="Times New Roman" panose="02020603050405020304" pitchFamily="18" charset="0"/>
                  <a:ea typeface="inpin heiti" charset="-122"/>
                  <a:cs typeface="Times New Roman" panose="02020603050405020304" pitchFamily="18" charset="0"/>
                </a:rPr>
                <a:t> </a:t>
              </a:r>
              <a:r>
                <a:rPr lang="en-US" altLang="zh-CN" sz="4265"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nghĩa</a:t>
              </a:r>
              <a:r>
                <a:rPr lang="en-US" altLang="zh-CN" sz="4265" b="1" kern="0" dirty="0">
                  <a:solidFill>
                    <a:srgbClr val="080808">
                      <a:lumMod val="50000"/>
                    </a:srgbClr>
                  </a:solidFill>
                  <a:latin typeface="Times New Roman" panose="02020603050405020304" pitchFamily="18" charset="0"/>
                  <a:ea typeface="inpin heiti" charset="-122"/>
                  <a:cs typeface="Times New Roman" panose="02020603050405020304" pitchFamily="18" charset="0"/>
                </a:rPr>
                <a:t> </a:t>
              </a:r>
              <a:r>
                <a:rPr lang="en-US" altLang="zh-CN" sz="4265" b="1" kern="0" dirty="0" err="1">
                  <a:solidFill>
                    <a:srgbClr val="080808">
                      <a:lumMod val="50000"/>
                    </a:srgbClr>
                  </a:solidFill>
                  <a:latin typeface="Times New Roman" panose="02020603050405020304" pitchFamily="18" charset="0"/>
                  <a:ea typeface="inpin heiti" charset="-122"/>
                  <a:cs typeface="Times New Roman" panose="02020603050405020304" pitchFamily="18" charset="0"/>
                </a:rPr>
                <a:t>từ</a:t>
              </a:r>
              <a:endParaRPr lang="zh-CN" altLang="en-US" sz="4265" b="1" kern="0" dirty="0">
                <a:solidFill>
                  <a:srgbClr val="080808">
                    <a:lumMod val="50000"/>
                  </a:srgbClr>
                </a:solidFill>
                <a:latin typeface="Times New Roman" panose="02020603050405020304" pitchFamily="18" charset="0"/>
                <a:ea typeface="inpin heiti" charset="-122"/>
                <a:cs typeface="Times New Roman" panose="02020603050405020304" pitchFamily="18" charset="0"/>
              </a:endParaRPr>
            </a:p>
          </p:txBody>
        </p:sp>
      </p:grpSp>
      <p:sp>
        <p:nvSpPr>
          <p:cNvPr id="46" name="TextBox 45"/>
          <p:cNvSpPr txBox="1"/>
          <p:nvPr/>
        </p:nvSpPr>
        <p:spPr>
          <a:xfrm>
            <a:off x="1762126" y="1717713"/>
            <a:ext cx="7459470" cy="1465982"/>
          </a:xfrm>
          <a:prstGeom prst="roundRect">
            <a:avLst/>
          </a:prstGeom>
          <a:noFill/>
          <a:ln w="57150">
            <a:noFill/>
            <a:miter lim="800000"/>
          </a:ln>
          <a:effectLst/>
        </p:spPr>
        <p:txBody>
          <a:bodyPr wrap="square" rtlCol="0">
            <a:spAutoFit/>
          </a:bodyPr>
          <a:lstStyle/>
          <a:p>
            <a:pPr algn="ctr" defTabSz="1219200" fontAlgn="base">
              <a:spcBef>
                <a:spcPct val="0"/>
              </a:spcBef>
              <a:spcAft>
                <a:spcPct val="0"/>
              </a:spcAft>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pt-BR" sz="4000" b="1" dirty="0">
                <a:solidFill>
                  <a:srgbClr val="C00000">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rPr>
              <a:t>từ nào em chưa hiểu nghĩa</a:t>
            </a:r>
            <a:r>
              <a:rPr lang="pt-BR" sz="4000" dirty="0">
                <a:solidFill>
                  <a:srgbClr val="C00000">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rPr>
              <a:t>?</a:t>
            </a:r>
            <a:endParaRPr lang="pt-BR" sz="4000" dirty="0">
              <a:solidFill>
                <a:srgbClr val="C00000">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02</a:t>
              </a:r>
              <a:endParaRPr lang="zh-CN" altLang="en-US" sz="7200" spc="300" dirty="0">
                <a:solidFill>
                  <a:srgbClr val="FFFFFF"/>
                </a:solidFill>
                <a:latin typeface="Calibri" panose="020F0502020204030204"/>
                <a:ea typeface="Microsoft YaHei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p:cNvPicPr>
            <a:picLocks noChangeAspect="1"/>
          </p:cNvPicPr>
          <p:nvPr/>
        </p:nvPicPr>
        <p:blipFill rotWithShape="1">
          <a:blip r:embed="rId3">
            <a:duotone>
              <a:schemeClr val="bg2">
                <a:shade val="45000"/>
                <a:satMod val="135000"/>
              </a:schemeClr>
              <a:prstClr val="white"/>
            </a:duotone>
          </a:blip>
          <a:srcRect t="15761" b="22855"/>
          <a:stretch>
            <a:fillRect/>
          </a:stretch>
        </p:blipFill>
        <p:spPr>
          <a:xfrm>
            <a:off x="3523961" y="3137800"/>
            <a:ext cx="6517275" cy="15550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p:cNvSpPr/>
          <p:nvPr/>
        </p:nvSpPr>
        <p:spPr>
          <a:xfrm>
            <a:off x="3992838" y="207524"/>
            <a:ext cx="4091940" cy="706755"/>
          </a:xfrm>
          <a:prstGeom prst="rect">
            <a:avLst/>
          </a:prstGeom>
        </p:spPr>
        <p:txBody>
          <a:bodyPr wrap="none">
            <a:spAutoFit/>
          </a:bodyPr>
          <a:lstStyle/>
          <a:p>
            <a:pPr algn="ctr">
              <a:defRPr/>
            </a:pP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Cùng</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tìm</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hiểu bài</a:t>
            </a:r>
            <a:endParaRPr lang="zh-CN" altLang="en-US"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endParaRPr>
          </a:p>
        </p:txBody>
      </p:sp>
      <p:sp>
        <p:nvSpPr>
          <p:cNvPr id="35" name="Rectangle 34"/>
          <p:cNvSpPr/>
          <p:nvPr/>
        </p:nvSpPr>
        <p:spPr>
          <a:xfrm>
            <a:off x="1525723" y="1500022"/>
            <a:ext cx="10916647" cy="645160"/>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Rectangle 35"/>
          <p:cNvSpPr/>
          <p:nvPr/>
        </p:nvSpPr>
        <p:spPr>
          <a:xfrm>
            <a:off x="1514283" y="2404002"/>
            <a:ext cx="10136529" cy="645160"/>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Rectangle 36"/>
          <p:cNvSpPr/>
          <p:nvPr/>
        </p:nvSpPr>
        <p:spPr>
          <a:xfrm>
            <a:off x="1533884" y="3584066"/>
            <a:ext cx="10770723" cy="645160"/>
          </a:xfrm>
          <a:prstGeom prst="rect">
            <a:avLst/>
          </a:prstGeom>
        </p:spPr>
        <p:txBody>
          <a:bodyPr wrap="square">
            <a:spAutoFit/>
          </a:bodyPr>
          <a:lstStyle/>
          <a:p>
            <a:pPr>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8" name="Group 37"/>
          <p:cNvGrpSpPr/>
          <p:nvPr/>
        </p:nvGrpSpPr>
        <p:grpSpPr>
          <a:xfrm>
            <a:off x="1387286" y="4515952"/>
            <a:ext cx="10709275" cy="880597"/>
            <a:chOff x="1526400" y="4536707"/>
            <a:chExt cx="8437071" cy="693635"/>
          </a:xfrm>
        </p:grpSpPr>
        <p:sp>
          <p:nvSpPr>
            <p:cNvPr id="39" name="Rectangle: Rounded Corners 43"/>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p:cNvSpPr/>
            <p:nvPr/>
          </p:nvSpPr>
          <p:spPr>
            <a:xfrm>
              <a:off x="1526400" y="4646747"/>
              <a:ext cx="8437071" cy="459667"/>
            </a:xfrm>
            <a:prstGeom prst="rect">
              <a:avLst/>
            </a:prstGeom>
          </p:spPr>
          <p:txBody>
            <a:bodyPr wrap="square">
              <a:spAutoFit/>
            </a:bodyPr>
            <a:lstStyle/>
            <a:p>
              <a:pPr>
                <a:defRPr/>
              </a:pPr>
              <a:r>
                <a:rPr lang="vi-VN"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endParaRPr lang="vi-VN"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a:fillRect/>
          </a:stretch>
        </p:blipFill>
        <p:spPr>
          <a:xfrm>
            <a:off x="760291" y="1396227"/>
            <a:ext cx="333982" cy="737992"/>
          </a:xfrm>
          <a:prstGeom prst="rect">
            <a:avLst/>
          </a:prstGeom>
        </p:spPr>
      </p:pic>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a:fillRect/>
          </a:stretch>
        </p:blipFill>
        <p:spPr>
          <a:xfrm>
            <a:off x="713534" y="2286130"/>
            <a:ext cx="560378" cy="737992"/>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a:fillRect/>
          </a:stretch>
        </p:blipFill>
        <p:spPr>
          <a:xfrm>
            <a:off x="703723" y="3401041"/>
            <a:ext cx="560378" cy="737992"/>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a:fillRect/>
          </a:stretch>
        </p:blipFill>
        <p:spPr>
          <a:xfrm>
            <a:off x="696231" y="4515952"/>
            <a:ext cx="560378" cy="737992"/>
          </a:xfrm>
          <a:prstGeom prst="rect">
            <a:avLst/>
          </a:prstGeom>
        </p:spPr>
      </p:pic>
      <p:sp>
        <p:nvSpPr>
          <p:cNvPr id="45" name="Freeform 197"/>
          <p:cNvSpPr>
            <a:spLocks noEditPoints="1"/>
          </p:cNvSpPr>
          <p:nvPr/>
        </p:nvSpPr>
        <p:spPr bwMode="auto">
          <a:xfrm>
            <a:off x="3485515" y="-417195"/>
            <a:ext cx="5015230" cy="1461135"/>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p:cNvGrpSpPr/>
          <p:nvPr/>
        </p:nvGrpSpPr>
        <p:grpSpPr>
          <a:xfrm>
            <a:off x="1395024" y="5591210"/>
            <a:ext cx="10427629" cy="858171"/>
            <a:chOff x="1532497" y="4536707"/>
            <a:chExt cx="8215874" cy="693635"/>
          </a:xfrm>
        </p:grpSpPr>
        <p:sp>
          <p:nvSpPr>
            <p:cNvPr id="48" name="Rectangle: Rounded Corners 43"/>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p:cNvSpPr/>
            <p:nvPr/>
          </p:nvSpPr>
          <p:spPr>
            <a:xfrm>
              <a:off x="1546146" y="4643710"/>
              <a:ext cx="8169634" cy="521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grpSp>
        <p:nvGrpSpPr>
          <p:cNvPr id="10" name="Group 9"/>
          <p:cNvGrpSpPr/>
          <p:nvPr/>
        </p:nvGrpSpPr>
        <p:grpSpPr>
          <a:xfrm>
            <a:off x="1992464" y="2420264"/>
            <a:ext cx="8737580"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algn="ctr" defTabSz="1219200">
                <a:defRPr/>
              </a:pPr>
              <a:endParaRPr lang="en-US" sz="3200" kern="0">
                <a:solidFill>
                  <a:srgbClr val="B2B2B2">
                    <a:lumMod val="50000"/>
                  </a:srgbClr>
                </a:solidFill>
                <a:latin typeface="等线" panose="020F0502020204030204"/>
                <a:ea typeface="SimSun" panose="02010600030101010101" pitchFamily="2" charset="-122"/>
              </a:endParaRPr>
            </a:p>
          </p:txBody>
        </p:sp>
        <p:sp>
          <p:nvSpPr>
            <p:cNvPr id="12" name="Rectangle 11"/>
            <p:cNvSpPr/>
            <p:nvPr/>
          </p:nvSpPr>
          <p:spPr>
            <a:xfrm>
              <a:off x="1525723" y="4495491"/>
              <a:ext cx="8180152" cy="649210"/>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a:t>
              </a: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lớp.</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p:cNvGrpSpPr/>
          <p:nvPr/>
        </p:nvGrpSpPr>
        <p:grpSpPr>
          <a:xfrm>
            <a:off x="3401045" y="3658036"/>
            <a:ext cx="7228855" cy="1831231"/>
            <a:chOff x="2051946" y="4887565"/>
            <a:chExt cx="7447303"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algn="ctr" defTabSz="1219200" fontAlgn="base">
                <a:spcBef>
                  <a:spcPct val="0"/>
                </a:spcBef>
                <a:spcAft>
                  <a:spcPct val="0"/>
                </a:spcAft>
                <a:defRPr/>
              </a:pPr>
              <a:endParaRPr lang="en-US" sz="1350">
                <a:solidFill>
                  <a:srgbClr val="FFFFFF"/>
                </a:solidFill>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7" y="5096282"/>
              <a:ext cx="7122189" cy="982370"/>
            </a:xfrm>
            <a:prstGeom prst="rect">
              <a:avLst/>
            </a:prstGeom>
            <a:noFill/>
          </p:spPr>
          <p:txBody>
            <a:bodyPr wrap="square" rtlCol="0">
              <a:spAutoFit/>
            </a:bodyPr>
            <a:lstStyle/>
            <a:p>
              <a:pPr algn="just" defTabSz="1219200" fontAlgn="base">
                <a:spcBef>
                  <a:spcPct val="0"/>
                </a:spcBef>
                <a:spcAft>
                  <a:spcPct val="0"/>
                </a:spcAft>
              </a:pP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Đề</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giao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lớp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đỡ</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FFFFFF"/>
              </a:solidFill>
              <a:latin typeface="Arial" panose="020B0604020202020204"/>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9403" t="9783" r="78299" b="63042"/>
          <a:stretch>
            <a:fillRect/>
          </a:stretch>
        </p:blipFill>
        <p:spPr>
          <a:xfrm>
            <a:off x="1461956" y="2420263"/>
            <a:ext cx="333982" cy="737992"/>
          </a:xfrm>
          <a:prstGeom prst="rect">
            <a:avLst/>
          </a:prstGeom>
        </p:spPr>
      </p:pic>
      <p:sp>
        <p:nvSpPr>
          <p:cNvPr id="14" name="TextBox 13"/>
          <p:cNvSpPr txBox="1"/>
          <p:nvPr/>
        </p:nvSpPr>
        <p:spPr>
          <a:xfrm>
            <a:off x="2395855" y="0"/>
            <a:ext cx="6859905" cy="583565"/>
          </a:xfrm>
          <a:prstGeom prst="rect">
            <a:avLst/>
          </a:prstGeom>
          <a:noFill/>
        </p:spPr>
        <p:txBody>
          <a:bodyPr wrap="square" rtlCol="0">
            <a:spAutoFit/>
          </a:bodyPr>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grpSp>
        <p:nvGrpSpPr>
          <p:cNvPr id="10" name="Group 9"/>
          <p:cNvGrpSpPr/>
          <p:nvPr/>
        </p:nvGrpSpPr>
        <p:grpSpPr>
          <a:xfrm>
            <a:off x="1992464" y="2420261"/>
            <a:ext cx="8737580"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49210"/>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p:cNvGrpSpPr/>
          <p:nvPr/>
        </p:nvGrpSpPr>
        <p:grpSpPr>
          <a:xfrm>
            <a:off x="3401045" y="3658036"/>
            <a:ext cx="7228855" cy="2510514"/>
            <a:chOff x="2051946" y="4887565"/>
            <a:chExt cx="7447303" cy="2057132"/>
          </a:xfrm>
        </p:grpSpPr>
        <p:sp>
          <p:nvSpPr>
            <p:cNvPr id="17" name="Rounded Rectangle 14"/>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7" y="5096282"/>
              <a:ext cx="7122189" cy="1739441"/>
            </a:xfrm>
            <a:prstGeom prst="rect">
              <a:avLst/>
            </a:prstGeom>
            <a:noFill/>
          </p:spPr>
          <p:txBody>
            <a:bodyPr wrap="square" rtlCol="0">
              <a:spAutoFit/>
            </a:bodyPr>
            <a:lstStyle/>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25018" t="9783" r="54347" b="63042"/>
          <a:stretch>
            <a:fillRect/>
          </a:stretch>
        </p:blipFill>
        <p:spPr>
          <a:xfrm>
            <a:off x="1265984" y="2451380"/>
            <a:ext cx="560378" cy="737992"/>
          </a:xfrm>
          <a:prstGeom prst="rect">
            <a:avLst/>
          </a:prstGeom>
        </p:spPr>
      </p:pic>
      <p:sp>
        <p:nvSpPr>
          <p:cNvPr id="7" name="Oval 6"/>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grpSp>
        <p:nvGrpSpPr>
          <p:cNvPr id="10" name="Group 9"/>
          <p:cNvGrpSpPr/>
          <p:nvPr/>
        </p:nvGrpSpPr>
        <p:grpSpPr>
          <a:xfrm>
            <a:off x="1992464" y="2420261"/>
            <a:ext cx="8737580"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49210"/>
            </a:xfrm>
            <a:prstGeom prst="rect">
              <a:avLst/>
            </a:prstGeom>
          </p:spPr>
          <p:txBody>
            <a:bodyPr wrap="square">
              <a:spAutoFit/>
            </a:bodyPr>
            <a:lstStyle/>
            <a:p>
              <a:pPr>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p:cNvGrpSpPr/>
          <p:nvPr/>
        </p:nvGrpSpPr>
        <p:grpSpPr>
          <a:xfrm>
            <a:off x="3401045" y="3658036"/>
            <a:ext cx="7228855" cy="1831231"/>
            <a:chOff x="2051946" y="4887565"/>
            <a:chExt cx="7447303"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9" y="4888280"/>
              <a:ext cx="7122189" cy="1436613"/>
            </a:xfrm>
            <a:prstGeom prst="rect">
              <a:avLst/>
            </a:prstGeom>
            <a:noFill/>
          </p:spPr>
          <p:txBody>
            <a:bodyPr wrap="square" rtlCol="0">
              <a:sp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 bài văn của mình trở nên dài hơn, Cô-li-a đã viết thêm cả những việc mà bạn ấy chưa làm.</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48276" t="9436" r="31089" b="63389"/>
          <a:stretch>
            <a:fillRect/>
          </a:stretch>
        </p:blipFill>
        <p:spPr>
          <a:xfrm>
            <a:off x="1410707" y="2399531"/>
            <a:ext cx="560378" cy="737992"/>
          </a:xfrm>
          <a:prstGeom prst="rect">
            <a:avLst/>
          </a:prstGeom>
        </p:spPr>
      </p:pic>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grpSp>
        <p:nvGrpSpPr>
          <p:cNvPr id="10" name="Group 9"/>
          <p:cNvGrpSpPr/>
          <p:nvPr/>
        </p:nvGrpSpPr>
        <p:grpSpPr>
          <a:xfrm>
            <a:off x="1999697" y="2065447"/>
            <a:ext cx="8730345" cy="1251652"/>
            <a:chOff x="1532495" y="4349531"/>
            <a:chExt cx="8173379" cy="868199"/>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32495" y="4349531"/>
              <a:ext cx="8079625" cy="831594"/>
            </a:xfrm>
            <a:prstGeom prst="rect">
              <a:avLst/>
            </a:prstGeom>
          </p:spPr>
          <p:txBody>
            <a:bodyPr wrap="square">
              <a:spAutoFit/>
            </a:bodyPr>
            <a:lstStyle/>
            <a:p>
              <a:pPr algn="l">
                <a:defRPr/>
              </a:pPr>
              <a:r>
                <a:rPr lang="en-US" alt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endPar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p:cNvGrpSpPr/>
          <p:nvPr/>
        </p:nvGrpSpPr>
        <p:grpSpPr>
          <a:xfrm>
            <a:off x="3123928" y="3658037"/>
            <a:ext cx="8730617" cy="1831231"/>
            <a:chOff x="2051714" y="4887565"/>
            <a:chExt cx="7447535"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051714" y="4976608"/>
              <a:ext cx="7122189" cy="1323182"/>
            </a:xfrm>
            <a:prstGeom prst="rect">
              <a:avLst/>
            </a:prstGeom>
            <a:noFill/>
          </p:spPr>
          <p:txBody>
            <a:bodyPr wrap="square" rtlCol="0">
              <a:sp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Theo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-li-a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vẻ</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nhận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đó</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trong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tập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nộp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3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69451" t="8047" r="9914" b="64778"/>
          <a:stretch>
            <a:fillRect/>
          </a:stretch>
        </p:blipFill>
        <p:spPr>
          <a:xfrm>
            <a:off x="1176682" y="2275082"/>
            <a:ext cx="712077" cy="937773"/>
          </a:xfrm>
          <a:prstGeom prst="rect">
            <a:avLst/>
          </a:prstGeom>
        </p:spPr>
      </p:pic>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9" name="Content Placeholder 18"/>
          <p:cNvPicPr>
            <a:picLocks noChangeAspect="1"/>
          </p:cNvPicPr>
          <p:nvPr>
            <p:ph idx="1"/>
          </p:nvPr>
        </p:nvPicPr>
        <p:blipFill>
          <a:blip r:embed="rId1"/>
          <a:stretch>
            <a:fillRect/>
          </a:stretch>
        </p:blipFill>
        <p:spPr>
          <a:xfrm>
            <a:off x="609600" y="2201545"/>
            <a:ext cx="10690225" cy="423227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grpSp>
        <p:nvGrpSpPr>
          <p:cNvPr id="10" name="Group 9"/>
          <p:cNvGrpSpPr/>
          <p:nvPr/>
        </p:nvGrpSpPr>
        <p:grpSpPr>
          <a:xfrm>
            <a:off x="1992464" y="2420261"/>
            <a:ext cx="6599086"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492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p:cNvGrpSpPr/>
          <p:nvPr/>
        </p:nvGrpSpPr>
        <p:grpSpPr>
          <a:xfrm>
            <a:off x="1402715" y="3851275"/>
            <a:ext cx="10367010" cy="2780030"/>
            <a:chOff x="2051292" y="4887565"/>
            <a:chExt cx="8509690" cy="1428358"/>
          </a:xfrm>
        </p:grpSpPr>
        <p:sp>
          <p:nvSpPr>
            <p:cNvPr id="17" name="Rounded Rectangle 14"/>
            <p:cNvSpPr/>
            <p:nvPr/>
          </p:nvSpPr>
          <p:spPr>
            <a:xfrm>
              <a:off x="2051813" y="4887565"/>
              <a:ext cx="8509169" cy="1428358"/>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051292" y="4976960"/>
              <a:ext cx="8509690" cy="1298507"/>
            </a:xfrm>
            <a:prstGeom prst="rect">
              <a:avLst/>
            </a:prstGeom>
            <a:noFill/>
          </p:spPr>
          <p:txBody>
            <a:bodyPr wrap="square" rtlCol="0">
              <a:no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en-US" alt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Cô-li-a là một học sinh có ý thức trong học tập.</a:t>
              </a:r>
              <a:endParaRPr lang="en-US" alt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1219200" rtl="0" eaLnBrk="1" fontAlgn="base" latinLnBrk="0" hangingPunct="1">
                <a:lnSpc>
                  <a:spcPct val="100000"/>
                </a:lnSpc>
                <a:spcBef>
                  <a:spcPct val="0"/>
                </a:spcBef>
                <a:spcAft>
                  <a:spcPct val="0"/>
                </a:spcAft>
                <a:buClrTx/>
                <a:buSzTx/>
                <a:buFontTx/>
                <a:buNone/>
                <a:defRPr/>
              </a:pPr>
              <a:r>
                <a:rPr lang="en-US" alt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p:cNvSpPr/>
          <p:nvPr/>
        </p:nvSpPr>
        <p:spPr>
          <a:xfrm>
            <a:off x="1719200" y="2946589"/>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4340" y="2459990"/>
            <a:ext cx="4558665" cy="706755"/>
          </a:xfrm>
          <a:prstGeom prst="rect">
            <a:avLst/>
          </a:prstGeom>
          <a:noFill/>
        </p:spPr>
        <p:txBody>
          <a:bodyPr wrap="square">
            <a:spAutoFit/>
          </a:bodyPr>
          <a:lstStyle/>
          <a:p>
            <a:pPr algn="l" defTabSz="1219200" fontAlgn="base">
              <a:spcBef>
                <a:spcPct val="0"/>
              </a:spcBef>
              <a:spcAft>
                <a:spcPct val="0"/>
              </a:spcAft>
            </a:pP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a:t>
            </a:r>
            <a:endPar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extBox 22"/>
          <p:cNvSpPr txBox="1"/>
          <p:nvPr/>
        </p:nvSpPr>
        <p:spPr>
          <a:xfrm>
            <a:off x="280035" y="2459990"/>
            <a:ext cx="10287000" cy="1322070"/>
          </a:xfrm>
          <a:prstGeom prst="rect">
            <a:avLst/>
          </a:prstGeom>
          <a:noFill/>
        </p:spPr>
        <p:txBody>
          <a:bodyPr wrap="square">
            <a:spAutoFit/>
          </a:bodyPr>
          <a:p>
            <a:pPr algn="l" defTabSz="1219200" fontAlgn="base">
              <a:spcBef>
                <a:spcPct val="0"/>
              </a:spcBef>
              <a:spcAft>
                <a:spcPct val="0"/>
              </a:spcAft>
            </a:pP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Sau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đã nhận ra điều gì?</a:t>
            </a:r>
            <a:endPar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11009" y="2409213"/>
            <a:ext cx="8193487" cy="983256"/>
            <a:chOff x="1896281" y="755776"/>
            <a:chExt cx="6749697" cy="884624"/>
          </a:xfrm>
        </p:grpSpPr>
        <p:sp>
          <p:nvSpPr>
            <p:cNvPr id="21" name="Rectangle: Rounded Corners 43"/>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ln>
            <a:effectLst/>
          </p:spPr>
          <p:txBody>
            <a:bodyPr rtlCol="0" anchor="ctr"/>
            <a:lstStyle/>
            <a:p>
              <a:pPr algn="ctr" defTabSz="1219200" fontAlgn="base">
                <a:spcBef>
                  <a:spcPct val="0"/>
                </a:spcBef>
                <a:spcAft>
                  <a:spcPct val="0"/>
                </a:spcAft>
                <a:defRPr/>
              </a:pPr>
              <a:endParaRPr lang="en-US" sz="3735"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896281" y="905185"/>
              <a:ext cx="6749697" cy="672994"/>
            </a:xfrm>
            <a:prstGeom prst="rect">
              <a:avLst/>
            </a:prstGeom>
          </p:spPr>
          <p:txBody>
            <a:bodyPr wrap="square">
              <a:spAutoFit/>
            </a:bodyPr>
            <a:lstStyle/>
            <a:p>
              <a:pPr algn="ctr" defTabSz="1219200" fontAlgn="base">
                <a:spcBef>
                  <a:spcPct val="0"/>
                </a:spcBef>
                <a:spcAft>
                  <a:spcPct val="0"/>
                </a:spcAft>
              </a:pPr>
              <a:r>
                <a:rPr lang="en-US" sz="4265"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 dung chính của bài học là gì?</a:t>
              </a:r>
              <a:endParaRPr lang="en-US" sz="4265"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3" name="TextBox 22"/>
          <p:cNvSpPr txBox="1"/>
          <p:nvPr/>
        </p:nvSpPr>
        <p:spPr>
          <a:xfrm>
            <a:off x="609600" y="3727450"/>
            <a:ext cx="10287000" cy="1938020"/>
          </a:xfrm>
          <a:prstGeom prst="rect">
            <a:avLst/>
          </a:prstGeom>
          <a:noFill/>
        </p:spPr>
        <p:txBody>
          <a:bodyPr wrap="square">
            <a:spAutoFit/>
          </a:bodyPr>
          <a:lstStyle/>
          <a:p>
            <a:pPr algn="l" defTabSz="1219200" fontAlgn="base">
              <a:spcBef>
                <a:spcPct val="0"/>
              </a:spcBef>
              <a:spcAft>
                <a:spcPct val="0"/>
              </a:spcAft>
            </a:pP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rằng</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2395855" y="0"/>
            <a:ext cx="6859905" cy="583565"/>
          </a:xfrm>
          <a:prstGeom prst="rect">
            <a:avLst/>
          </a:prstGeom>
          <a:noFill/>
        </p:spPr>
        <p:txBody>
          <a:bodyPr wrap="square" rtlCol="0">
            <a:spAutoFit/>
          </a:bodyPr>
          <a:lstStyle/>
          <a:p>
            <a:pPr algn="ctr" defTabSz="609600">
              <a:defRPr/>
            </a:pP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Thứ tư</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ngày 11 tháng 10 </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năm</a:t>
            </a:r>
            <a:r>
              <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2023</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TextBox 13"/>
          <p:cNvSpPr txBox="1"/>
          <p:nvPr/>
        </p:nvSpPr>
        <p:spPr>
          <a:xfrm>
            <a:off x="4770755" y="583565"/>
            <a:ext cx="2247900" cy="583565"/>
          </a:xfrm>
          <a:prstGeom prst="rect">
            <a:avLst/>
          </a:prstGeom>
          <a:noFill/>
        </p:spPr>
        <p:txBody>
          <a:bodyPr wrap="square" rtlCol="0">
            <a:spAutoFit/>
          </a:bodyPr>
          <a:p>
            <a:pPr algn="ctr" defTabSz="609600">
              <a:defRPr/>
            </a:pPr>
            <a:r>
              <a:rPr lang="en-US" sz="3200" u="sng"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Tiếng Việt</a:t>
            </a:r>
            <a:r>
              <a:rPr lang="en-US" sz="3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TextBox 13"/>
          <p:cNvSpPr txBox="1"/>
          <p:nvPr/>
        </p:nvSpPr>
        <p:spPr>
          <a:xfrm>
            <a:off x="2643505" y="1294130"/>
            <a:ext cx="687705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12: Bài tập làm văn (tiết 1, 2)</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03</a:t>
              </a:r>
              <a:endParaRPr lang="zh-CN" altLang="en-US" sz="7200" spc="300" dirty="0">
                <a:solidFill>
                  <a:srgbClr val="FFFFFF"/>
                </a:solidFill>
                <a:latin typeface="Calibri" panose="020F0502020204030204"/>
                <a:ea typeface="Microsoft YaHei Light" panose="020B0502040204020203" pitchFamily="34" charset="-122"/>
              </a:endParaRPr>
            </a:p>
          </p:txBody>
        </p:sp>
      </p:grpSp>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0" y="0"/>
            <a:ext cx="11094085" cy="2165350"/>
          </a:xfrm>
          <a:prstGeom prst="rect">
            <a:avLst/>
          </a:prstGeom>
        </p:spPr>
      </p:pic>
      <p:pic>
        <p:nvPicPr>
          <p:cNvPr id="10" name="Picture 9" descr="Logo&#10;&#10;Description automatically generated"/>
          <p:cNvPicPr>
            <a:picLocks noChangeAspect="1"/>
          </p:cNvPicPr>
          <p:nvPr/>
        </p:nvPicPr>
        <p:blipFill>
          <a:blip r:embed="rId2">
            <a:duotone>
              <a:prstClr val="black"/>
              <a:schemeClr val="tx2">
                <a:tint val="45000"/>
                <a:satMod val="400000"/>
              </a:schemeClr>
            </a:duotone>
          </a:blip>
          <a:stretch>
            <a:fillRect/>
          </a:stretch>
        </p:blipFill>
        <p:spPr>
          <a:xfrm>
            <a:off x="2653650" y="2584431"/>
            <a:ext cx="8017268" cy="29033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11" name="Picture 10"/>
          <p:cNvPicPr>
            <a:picLocks noChangeAspect="1"/>
          </p:cNvPicPr>
          <p:nvPr/>
        </p:nvPicPr>
        <p:blipFill>
          <a:blip r:embed="rId1"/>
          <a:stretch>
            <a:fillRect/>
          </a:stretch>
        </p:blipFill>
        <p:spPr>
          <a:xfrm>
            <a:off x="6905625" y="3867150"/>
            <a:ext cx="5286375" cy="2981325"/>
          </a:xfrm>
          <a:prstGeom prst="rect">
            <a:avLst/>
          </a:prstGeom>
        </p:spPr>
      </p:pic>
      <p:sp>
        <p:nvSpPr>
          <p:cNvPr id="12" name="TextBox 11"/>
          <p:cNvSpPr txBox="1"/>
          <p:nvPr/>
        </p:nvSpPr>
        <p:spPr>
          <a:xfrm>
            <a:off x="418716" y="1060407"/>
            <a:ext cx="11258934" cy="3291840"/>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13"/>
          <p:cNvSpPr txBox="1"/>
          <p:nvPr/>
        </p:nvSpPr>
        <p:spPr>
          <a:xfrm>
            <a:off x="4048125" y="163830"/>
            <a:ext cx="370586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tập làm văn </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2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37318" y="2051093"/>
              <a:ext cx="889635" cy="899160"/>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04</a:t>
              </a:r>
              <a:endParaRPr lang="zh-CN" altLang="en-US" sz="7200" spc="300" dirty="0">
                <a:solidFill>
                  <a:srgbClr val="FFFFFF"/>
                </a:solidFill>
                <a:latin typeface="Calibri" panose="020F0502020204030204"/>
                <a:ea typeface="Microsoft YaHei Light" panose="020B0502040204020203" pitchFamily="34" charset="-122"/>
              </a:endParaRPr>
            </a:p>
          </p:txBody>
        </p:sp>
      </p:grpSp>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0" y="0"/>
            <a:ext cx="11094085" cy="2165350"/>
          </a:xfrm>
          <a:prstGeom prst="rect">
            <a:avLst/>
          </a:prstGeom>
        </p:spPr>
      </p:pic>
      <p:sp>
        <p:nvSpPr>
          <p:cNvPr id="6" name="Text Box 5"/>
          <p:cNvSpPr txBox="1"/>
          <p:nvPr/>
        </p:nvSpPr>
        <p:spPr>
          <a:xfrm>
            <a:off x="3411855" y="3164205"/>
            <a:ext cx="5541645" cy="1198880"/>
          </a:xfrm>
          <a:prstGeom prst="rect">
            <a:avLst/>
          </a:prstGeom>
          <a:noFill/>
        </p:spPr>
        <p:txBody>
          <a:bodyPr wrap="square" rtlCol="0">
            <a:spAutoFit/>
          </a:bodyPr>
          <a:p>
            <a:r>
              <a:rPr lang="en-US" sz="7200" b="1">
                <a:latin typeface="Times New Roman" panose="02020603050405020304" pitchFamily="18" charset="0"/>
                <a:cs typeface="Times New Roman" panose="02020603050405020304" pitchFamily="18" charset="0"/>
              </a:rPr>
              <a:t>Đọc mở rộng</a:t>
            </a:r>
            <a:endParaRPr lang="en-US" sz="7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 name="图片 56"/>
          <p:cNvPicPr>
            <a:picLocks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0" y="0"/>
            <a:ext cx="12106910" cy="1691005"/>
          </a:xfrm>
          <a:prstGeom prst="rect">
            <a:avLst/>
          </a:prstGeom>
        </p:spPr>
      </p:pic>
      <p:pic>
        <p:nvPicPr>
          <p:cNvPr id="7" name="Picture 6" descr="z4768975855400_ec164d15ff1086e0c337ce2738617f4e"/>
          <p:cNvPicPr>
            <a:picLocks noChangeAspect="1"/>
          </p:cNvPicPr>
          <p:nvPr/>
        </p:nvPicPr>
        <p:blipFill>
          <a:blip r:embed="rId2"/>
          <a:srcRect b="2389"/>
          <a:stretch>
            <a:fillRect/>
          </a:stretch>
        </p:blipFill>
        <p:spPr>
          <a:xfrm rot="16200000">
            <a:off x="4222115" y="-923290"/>
            <a:ext cx="3469005" cy="11571605"/>
          </a:xfrm>
          <a:prstGeom prst="rect">
            <a:avLst/>
          </a:prstGeom>
        </p:spPr>
      </p:pic>
      <p:sp>
        <p:nvSpPr>
          <p:cNvPr id="8" name="Text Box 7"/>
          <p:cNvSpPr txBox="1"/>
          <p:nvPr/>
        </p:nvSpPr>
        <p:spPr>
          <a:xfrm>
            <a:off x="229870" y="1800860"/>
            <a:ext cx="11334750" cy="1217295"/>
          </a:xfrm>
          <a:prstGeom prst="rect">
            <a:avLst/>
          </a:prstGeom>
          <a:solidFill>
            <a:schemeClr val="tx2">
              <a:lumMod val="20000"/>
              <a:lumOff val="80000"/>
            </a:schemeClr>
          </a:solidFill>
        </p:spPr>
        <p:txBody>
          <a:bodyPr wrap="square" rtlCol="0">
            <a:noAutofit/>
          </a:bodyPr>
          <a:p>
            <a:r>
              <a:rPr lang="en-US" sz="3200">
                <a:solidFill>
                  <a:srgbClr val="FF0000"/>
                </a:solidFill>
                <a:latin typeface="Times New Roman" panose="02020603050405020304" pitchFamily="18" charset="0"/>
                <a:cs typeface="Times New Roman" panose="02020603050405020304" pitchFamily="18" charset="0"/>
              </a:rPr>
              <a:t>1. Đọc câu chuyện, bài văn, bài thơ,... về nhà trường và viết phiếu đọc sách theo mẫu.</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5317;p41"/>
          <p:cNvSpPr txBox="1"/>
          <p:nvPr/>
        </p:nvSpPr>
        <p:spPr>
          <a:xfrm>
            <a:off x="0" y="93345"/>
            <a:ext cx="12192000" cy="1059815"/>
          </a:xfrm>
          <a:prstGeom prst="rect">
            <a:avLst/>
          </a:prstGeom>
          <a:solidFill>
            <a:schemeClr val="bg1">
              <a:lumMod val="20000"/>
              <a:lumOff val="80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defRPr/>
            </a:pPr>
            <a:r>
              <a:rPr lang="en-US" altLang="vi-VN" i="0" dirty="0">
                <a:solidFill>
                  <a:schemeClr val="bg2">
                    <a:lumMod val="60000"/>
                    <a:lumOff val="40000"/>
                  </a:schemeClr>
                </a:solidFill>
                <a:effectLst/>
                <a:latin typeface="Times New Roman" panose="02020603050405020304" pitchFamily="18" charset="0"/>
                <a:ea typeface="Arial-Rounded" panose="020B0500000000000000" pitchFamily="34" charset="0"/>
                <a:cs typeface="Times New Roman" panose="02020603050405020304" pitchFamily="18" charset="0"/>
              </a:rPr>
              <a:t>2. </a:t>
            </a:r>
            <a:r>
              <a:rPr lang="vi-VN" i="0" dirty="0">
                <a:solidFill>
                  <a:schemeClr val="bg2">
                    <a:lumMod val="60000"/>
                    <a:lumOff val="40000"/>
                  </a:schemeClr>
                </a:solidFill>
                <a:effectLst/>
                <a:latin typeface="Times New Roman" panose="02020603050405020304" pitchFamily="18" charset="0"/>
                <a:ea typeface="Arial-Rounded" panose="020B0500000000000000" pitchFamily="34" charset="0"/>
                <a:cs typeface="Times New Roman" panose="02020603050405020304" pitchFamily="18" charset="0"/>
              </a:rPr>
              <a:t>Trao đổi với các bạn về bài em đã đọc và chia sẻ với bạn cách em đã làm để tìm được câu chuyện, bài văn, bài thơ đó.</a:t>
            </a:r>
            <a:endParaRPr kumimoji="0" lang="vi-VN" i="0" u="none" strike="noStrike" kern="1200" cap="none" spc="0" normalizeH="0" baseline="0" noProof="0" dirty="0">
              <a:ln>
                <a:noFill/>
              </a:ln>
              <a:solidFill>
                <a:schemeClr val="bg2">
                  <a:lumMod val="60000"/>
                  <a:lumOff val="4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4256032" y="3289341"/>
              <a:ext cx="360" cy="360"/>
            </p14:xfrm>
          </p:contentPart>
        </mc:Choice>
        <mc:Fallback xmlns="">
          <p:pic>
            <p:nvPicPr>
              <p:cNvPr id="2" name="Ink 1"/>
            </p:nvPicPr>
            <p:blipFill>
              <a:blip r:embed="rId2"/>
            </p:blipFill>
            <p:spPr>
              <a:xfrm>
                <a:off x="4256032" y="3289341"/>
                <a:ext cx="360" cy="360"/>
              </a:xfrm>
              <a:prstGeom prst="rect"/>
            </p:spPr>
          </p:pic>
        </mc:Fallback>
      </mc:AlternateContent>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813560" y="1379855"/>
            <a:ext cx="7380605" cy="4977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01</a:t>
              </a:r>
              <a:endParaRPr lang="zh-CN" altLang="en-US" sz="7200" spc="300" dirty="0">
                <a:solidFill>
                  <a:srgbClr val="FFFFFF"/>
                </a:solidFill>
                <a:latin typeface="Calibri" panose="020F0502020204030204"/>
                <a:ea typeface="Microsoft YaHei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p:cNvPicPr>
            <a:picLocks noChangeAspect="1"/>
          </p:cNvPicPr>
          <p:nvPr/>
        </p:nvPicPr>
        <p:blipFill>
          <a:blip r:embed="rId3"/>
          <a:stretch>
            <a:fillRect/>
          </a:stretch>
        </p:blipFill>
        <p:spPr>
          <a:xfrm>
            <a:off x="3406293" y="1976094"/>
            <a:ext cx="6568999" cy="3825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11" name="Picture 10"/>
          <p:cNvPicPr>
            <a:picLocks noChangeAspect="1"/>
          </p:cNvPicPr>
          <p:nvPr/>
        </p:nvPicPr>
        <p:blipFill>
          <a:blip r:embed="rId1"/>
          <a:stretch>
            <a:fillRect/>
          </a:stretch>
        </p:blipFill>
        <p:spPr>
          <a:xfrm>
            <a:off x="0" y="3876675"/>
            <a:ext cx="12192000" cy="2981325"/>
          </a:xfrm>
          <a:prstGeom prst="rect">
            <a:avLst/>
          </a:prstGeom>
        </p:spPr>
      </p:pic>
      <p:sp>
        <p:nvSpPr>
          <p:cNvPr id="12" name="TextBox 11"/>
          <p:cNvSpPr txBox="1"/>
          <p:nvPr/>
        </p:nvSpPr>
        <p:spPr>
          <a:xfrm>
            <a:off x="418716" y="1060407"/>
            <a:ext cx="11258934" cy="3291840"/>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13"/>
          <p:cNvSpPr txBox="1"/>
          <p:nvPr/>
        </p:nvSpPr>
        <p:spPr>
          <a:xfrm>
            <a:off x="4048125" y="163830"/>
            <a:ext cx="370586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tập làm văn </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2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11" name="Picture 10"/>
          <p:cNvPicPr>
            <a:picLocks noChangeAspect="1"/>
          </p:cNvPicPr>
          <p:nvPr/>
        </p:nvPicPr>
        <p:blipFill>
          <a:blip r:embed="rId1"/>
          <a:stretch>
            <a:fillRect/>
          </a:stretch>
        </p:blipFill>
        <p:spPr>
          <a:xfrm>
            <a:off x="6905625" y="3867150"/>
            <a:ext cx="5286375" cy="2981325"/>
          </a:xfrm>
          <a:prstGeom prst="rect">
            <a:avLst/>
          </a:prstGeom>
        </p:spPr>
      </p:pic>
      <p:sp>
        <p:nvSpPr>
          <p:cNvPr id="12" name="TextBox 11"/>
          <p:cNvSpPr txBox="1"/>
          <p:nvPr/>
        </p:nvSpPr>
        <p:spPr>
          <a:xfrm>
            <a:off x="418465" y="1060450"/>
            <a:ext cx="11259185" cy="4468495"/>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6" name="Group 5"/>
          <p:cNvGrpSpPr/>
          <p:nvPr/>
        </p:nvGrpSpPr>
        <p:grpSpPr>
          <a:xfrm>
            <a:off x="0" y="0"/>
            <a:ext cx="3606017" cy="684000"/>
            <a:chOff x="3521613" y="0"/>
            <a:chExt cx="3606017" cy="684000"/>
          </a:xfrm>
        </p:grpSpPr>
        <p:grpSp>
          <p:nvGrpSpPr>
            <p:cNvPr id="7" name="Group 6"/>
            <p:cNvGrpSpPr/>
            <p:nvPr/>
          </p:nvGrpSpPr>
          <p:grpSpPr>
            <a:xfrm>
              <a:off x="3521613" y="0"/>
              <a:ext cx="3606017" cy="684000"/>
              <a:chOff x="3770142" y="1493446"/>
              <a:chExt cx="3606017" cy="684000"/>
            </a:xfrm>
          </p:grpSpPr>
          <p:sp>
            <p:nvSpPr>
              <p:cNvPr id="9" name="Flowchart: Alternate Process 8"/>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icrosoft YaHei" panose="020B0503020204020204" pitchFamily="34" charset="-122"/>
                  <a:cs typeface="+mn-cs"/>
                </a:endParaRPr>
              </a:p>
            </p:txBody>
          </p:sp>
          <p:pic>
            <p:nvPicPr>
              <p:cNvPr id="10" name="Picture 9"/>
              <p:cNvPicPr>
                <a:picLocks noChangeAspect="1"/>
              </p:cNvPicPr>
              <p:nvPr/>
            </p:nvPicPr>
            <p:blipFill>
              <a:blip r:embed="rId2"/>
              <a:stretch>
                <a:fillRect/>
              </a:stretch>
            </p:blipFill>
            <p:spPr>
              <a:xfrm rot="16200000">
                <a:off x="3751426" y="1512162"/>
                <a:ext cx="684000" cy="646568"/>
              </a:xfrm>
              <a:prstGeom prst="rect">
                <a:avLst/>
              </a:prstGeom>
            </p:spPr>
          </p:pic>
        </p:grpSp>
        <p:sp>
          <p:nvSpPr>
            <p:cNvPr id="8" name="TextBox 7"/>
            <p:cNvSpPr txBox="1"/>
            <p:nvPr/>
          </p:nvSpPr>
          <p:spPr>
            <a:xfrm>
              <a:off x="4257820" y="80390"/>
              <a:ext cx="2869809" cy="5835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Cùng chia đoạn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3" name="Group 12"/>
          <p:cNvGrpSpPr/>
          <p:nvPr/>
        </p:nvGrpSpPr>
        <p:grpSpPr>
          <a:xfrm>
            <a:off x="323215" y="953770"/>
            <a:ext cx="11449685" cy="1885315"/>
            <a:chOff x="961241" y="2446706"/>
            <a:chExt cx="2192401" cy="1459978"/>
          </a:xfrm>
        </p:grpSpPr>
        <p:sp>
          <p:nvSpPr>
            <p:cNvPr id="14" name="Rectangle 13"/>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5" name="Oval 14"/>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vi-VN" sz="3200" dirty="0">
                  <a:solidFill>
                    <a:srgbClr val="000000"/>
                  </a:solidFill>
                  <a:latin typeface="Arial" panose="020B0604020202020204" pitchFamily="34" charset="0"/>
                </a:rPr>
                <a:t>1</a:t>
              </a:r>
              <a:endParaRPr lang="en-US" sz="3200" dirty="0">
                <a:solidFill>
                  <a:srgbClr val="000000"/>
                </a:solidFill>
                <a:latin typeface="Calibri" panose="020F0502020204030204"/>
              </a:endParaRPr>
            </a:p>
          </p:txBody>
        </p:sp>
      </p:grpSp>
      <p:grpSp>
        <p:nvGrpSpPr>
          <p:cNvPr id="16" name="Group 15"/>
          <p:cNvGrpSpPr/>
          <p:nvPr/>
        </p:nvGrpSpPr>
        <p:grpSpPr>
          <a:xfrm>
            <a:off x="227965" y="2927350"/>
            <a:ext cx="11449685" cy="2456180"/>
            <a:chOff x="961241" y="2446706"/>
            <a:chExt cx="2192401" cy="1871427"/>
          </a:xfrm>
        </p:grpSpPr>
        <p:sp>
          <p:nvSpPr>
            <p:cNvPr id="17" name="Rectangle 16"/>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8" name="Oval 17"/>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2</a:t>
              </a:r>
              <a:endParaRPr lang="en-US" sz="3200" dirty="0">
                <a:solidFill>
                  <a:srgbClr val="000000"/>
                </a:solidFill>
                <a:latin typeface="Calibri" panose="020F0502020204030204"/>
              </a:endParaRPr>
            </a:p>
          </p:txBody>
        </p:sp>
      </p:grpSp>
      <p:sp>
        <p:nvSpPr>
          <p:cNvPr id="2" name="TextBox 13"/>
          <p:cNvSpPr txBox="1"/>
          <p:nvPr/>
        </p:nvSpPr>
        <p:spPr>
          <a:xfrm>
            <a:off x="4048125" y="163830"/>
            <a:ext cx="370586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tập làm văn </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7703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grpSp>
        <p:nvGrpSpPr>
          <p:cNvPr id="7" name="Group 6"/>
          <p:cNvGrpSpPr/>
          <p:nvPr/>
        </p:nvGrpSpPr>
        <p:grpSpPr>
          <a:xfrm>
            <a:off x="188077" y="165057"/>
            <a:ext cx="11622923" cy="1682792"/>
            <a:chOff x="961241" y="2446706"/>
            <a:chExt cx="2247473" cy="1144434"/>
          </a:xfrm>
        </p:grpSpPr>
        <p:sp>
          <p:nvSpPr>
            <p:cNvPr id="8" name="Rectangle 7"/>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9" name="Oval 8"/>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3</a:t>
              </a:r>
              <a:endParaRPr lang="en-US" sz="3200" dirty="0">
                <a:solidFill>
                  <a:srgbClr val="000000"/>
                </a:solidFill>
                <a:latin typeface="Calibri" panose="020F0502020204030204"/>
              </a:endParaRPr>
            </a:p>
          </p:txBody>
        </p:sp>
      </p:grpSp>
      <p:grpSp>
        <p:nvGrpSpPr>
          <p:cNvPr id="10" name="Group 9"/>
          <p:cNvGrpSpPr/>
          <p:nvPr/>
        </p:nvGrpSpPr>
        <p:grpSpPr>
          <a:xfrm>
            <a:off x="191770" y="4391025"/>
            <a:ext cx="11737340" cy="2092960"/>
            <a:chOff x="961241" y="2471824"/>
            <a:chExt cx="2247473" cy="1119315"/>
          </a:xfrm>
        </p:grpSpPr>
        <p:sp>
          <p:nvSpPr>
            <p:cNvPr id="11" name="Rectangle 10"/>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3" name="Oval 12"/>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4</a:t>
              </a:r>
              <a:endParaRPr lang="en-US" sz="3200" dirty="0">
                <a:solidFill>
                  <a:srgbClr val="000000"/>
                </a:solidFill>
                <a:latin typeface="Calibri" panose="020F050202020403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11" name="Picture 10"/>
          <p:cNvPicPr>
            <a:picLocks noChangeAspect="1"/>
          </p:cNvPicPr>
          <p:nvPr/>
        </p:nvPicPr>
        <p:blipFill>
          <a:blip r:embed="rId1"/>
          <a:stretch>
            <a:fillRect/>
          </a:stretch>
        </p:blipFill>
        <p:spPr>
          <a:xfrm>
            <a:off x="0" y="3867150"/>
            <a:ext cx="12192000" cy="2981325"/>
          </a:xfrm>
          <a:prstGeom prst="rect">
            <a:avLst/>
          </a:prstGeom>
        </p:spPr>
      </p:pic>
      <p:sp>
        <p:nvSpPr>
          <p:cNvPr id="12" name="TextBox 11"/>
          <p:cNvSpPr txBox="1"/>
          <p:nvPr/>
        </p:nvSpPr>
        <p:spPr>
          <a:xfrm>
            <a:off x="418716" y="1060407"/>
            <a:ext cx="11258934" cy="3291840"/>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endParaRPr lang="vi-VN" sz="2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13"/>
          <p:cNvSpPr txBox="1"/>
          <p:nvPr/>
        </p:nvSpPr>
        <p:spPr>
          <a:xfrm>
            <a:off x="4048125" y="163830"/>
            <a:ext cx="3705860" cy="645160"/>
          </a:xfrm>
          <a:prstGeom prst="rect">
            <a:avLst/>
          </a:prstGeom>
          <a:noFill/>
        </p:spPr>
        <p:txBody>
          <a:bodyPr wrap="square" rtlCol="0">
            <a:spAutoFit/>
          </a:bodyPr>
          <a:p>
            <a:pPr algn="ctr" defTabSz="609600">
              <a:defRPr/>
            </a:pPr>
            <a:r>
              <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 tập làm văn </a:t>
            </a:r>
            <a:endParaRPr lang="en-US" sz="36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2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7056</Words>
  <Application>WPS Presentation</Application>
  <PresentationFormat>Widescreen</PresentationFormat>
  <Paragraphs>222</Paragraphs>
  <Slides>29</Slides>
  <Notes>12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29</vt:i4>
      </vt:variant>
    </vt:vector>
  </HeadingPairs>
  <TitlesOfParts>
    <vt:vector size="51" baseType="lpstr">
      <vt:lpstr>Arial</vt:lpstr>
      <vt:lpstr>SimSun</vt:lpstr>
      <vt:lpstr>Wingdings</vt:lpstr>
      <vt:lpstr>Verdana</vt:lpstr>
      <vt:lpstr>Microsoft YaHei</vt:lpstr>
      <vt:lpstr>Verdana</vt:lpstr>
      <vt:lpstr>Calibri</vt:lpstr>
      <vt:lpstr>Arial</vt:lpstr>
      <vt:lpstr>Times New Roman</vt:lpstr>
      <vt:lpstr>Microsoft YaHei Light</vt:lpstr>
      <vt:lpstr>Calibri</vt:lpstr>
      <vt:lpstr>Arial-Rounded</vt:lpstr>
      <vt:lpstr>Segoe UI Symbol</vt:lpstr>
      <vt:lpstr>Arial Unicode MS</vt:lpstr>
      <vt:lpstr>等线</vt:lpstr>
      <vt:lpstr>inpin heiti</vt:lpstr>
      <vt:lpstr>Gloria Hallelujah</vt:lpstr>
      <vt:lpstr>Segoe Print</vt:lpstr>
      <vt:lpstr>2_Default Design</vt:lpstr>
      <vt:lpstr>1_Office 主题​​</vt:lpstr>
      <vt:lpstr>3_Default Design</vt:lpstr>
      <vt:lpstr>4_Default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28</cp:revision>
  <dcterms:created xsi:type="dcterms:W3CDTF">2022-06-25T06:18:00Z</dcterms:created>
  <dcterms:modified xsi:type="dcterms:W3CDTF">2023-10-11T02:45:12Z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985EEC5271474E879F43CA7F411B1B24_12</vt:lpwstr>
  </property>
  <property fmtid="{D5CDD505-2E9C-101B-9397-08002B2CF9AE}" pid="3" name="KSOProductBuildVer">
    <vt:lpwstr>1033-12.2.0.13215</vt:lpwstr>
  </property>
</Properties>
</file>