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13" r:id="rId3"/>
    <p:sldId id="314" r:id="rId5"/>
    <p:sldId id="283" r:id="rId6"/>
    <p:sldId id="299" r:id="rId7"/>
    <p:sldId id="300" r:id="rId8"/>
    <p:sldId id="302" r:id="rId9"/>
    <p:sldId id="303" r:id="rId10"/>
    <p:sldId id="304" r:id="rId11"/>
    <p:sldId id="305" r:id="rId1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1A9"/>
    <a:srgbClr val="FECE4E"/>
    <a:srgbClr val="2F804B"/>
    <a:srgbClr val="E3B77A"/>
    <a:srgbClr val="FFEAB5"/>
    <a:srgbClr val="D6E391"/>
    <a:srgbClr val="4F6228"/>
    <a:srgbClr val="D7AA80"/>
    <a:srgbClr val="D3E5BB"/>
    <a:srgbClr val="F154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3" autoAdjust="0"/>
    <p:restoredTop sz="94660"/>
  </p:normalViewPr>
  <p:slideViewPr>
    <p:cSldViewPr snapToGrid="0">
      <p:cViewPr>
        <p:scale>
          <a:sx n="75" d="100"/>
          <a:sy n="75" d="100"/>
        </p:scale>
        <p:origin x="306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microsoft.com/office/2007/relationships/hdphoto" Target="../media/image4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image4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/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" name="Google Shape;1018;p14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3" name="Google Shape;1019;p14"/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" name="Google Shape;1021;p14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" name="Google Shape;1022;p14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" name="Google Shape;1023;p14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" name="Google Shape;1024;p14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" name="Google Shape;1025;p14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" name="Google Shape;1026;p14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" name="Google Shape;1027;p14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" name="Google Shape;1028;p14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" name="Google Shape;1029;p14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4" name="Google Shape;1030;p14"/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" name="Google Shape;1032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7" name="Google Shape;1033;p14"/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8" name="Google Shape;1034;p14"/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9" name="Google Shape;1035;p14"/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" name="Google Shape;1037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96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8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9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0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2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3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5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6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7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8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9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0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1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2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3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4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5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6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7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8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9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0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1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2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4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5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6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7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8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9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0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1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2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4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5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6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7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8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9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0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1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47" name="Google Shape;2356;p30"/>
          <p:cNvGrpSpPr/>
          <p:nvPr userDrawn="1"/>
        </p:nvGrpSpPr>
        <p:grpSpPr>
          <a:xfrm>
            <a:off x="896619" y="1603301"/>
            <a:ext cx="9867486" cy="4770499"/>
            <a:chOff x="741115" y="865258"/>
            <a:chExt cx="7691377" cy="4010102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/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49" name="Google Shape;2358;p30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150" name="Google Shape;2359;p30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153" name="Google Shape;447;p27"/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449;p27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450;p27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451;p27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452;p27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453;p27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454;p27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455;p27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456;p27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457;p27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458;p27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459;p27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6" name="Google Shape;460;p27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7" name="Google Shape;461;p27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462;p27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9" name="Google Shape;463;p27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0" name="Google Shape;464;p27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1" name="Google Shape;465;p27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466;p27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467;p27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468;p27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469;p27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470;p27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471;p27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472;p27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9" name="Google Shape;473;p27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0" name="Google Shape;474;p27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1" name="Google Shape;475;p27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2" name="Google Shape;476;p27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3" name="Google Shape;477;p27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4" name="Google Shape;478;p27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5" name="Google Shape;479;p27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6" name="Google Shape;480;p27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7" name="Google Shape;481;p27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8" name="Google Shape;482;p27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0" name="Google Shape;484;p27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1" name="Google Shape;485;p27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2" name="Google Shape;486;p27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3" name="Google Shape;487;p27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4" name="Google Shape;488;p27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5" name="Google Shape;489;p27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6" name="Google Shape;490;p27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7" name="Google Shape;491;p27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8" name="Google Shape;492;p27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9" name="Google Shape;493;p27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0" name="Google Shape;494;p27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1" name="Google Shape;495;p27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2" name="Google Shape;496;p27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3" name="Google Shape;497;p27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4" name="Google Shape;498;p27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5" name="Google Shape;499;p27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6" name="Google Shape;500;p27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7" name="Google Shape;501;p27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8" name="Google Shape;502;p27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9" name="Google Shape;503;p27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92" name="Group 291"/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/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260" name="Google Shape;507;p27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2" name="Google Shape;509;p27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3" name="Google Shape;510;p27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4" name="Google Shape;511;p27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5" name="Google Shape;512;p27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6" name="Google Shape;513;p27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7" name="Google Shape;514;p27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8" name="Google Shape;515;p27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9" name="Google Shape;516;p27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0" name="Google Shape;517;p27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1" name="Google Shape;518;p27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2" name="Google Shape;519;p27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3" name="Google Shape;520;p27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4" name="Google Shape;521;p27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5" name="Google Shape;522;p27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6" name="Google Shape;523;p27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7" name="Google Shape;524;p27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8" name="Google Shape;525;p27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9" name="Google Shape;526;p27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0" name="Google Shape;527;p27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1" name="Google Shape;528;p27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2" name="Google Shape;529;p27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3" name="Google Shape;530;p27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4" name="Google Shape;531;p27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</p:grpSp>
        <p:sp>
          <p:nvSpPr>
            <p:cNvPr id="212" name="Google Shape;532;p27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3" name="Google Shape;533;p27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" name="Google Shape;534;p27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" name="Google Shape;535;p27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" name="Google Shape;536;p27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" name="Google Shape;537;p27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" name="Google Shape;538;p27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" name="Google Shape;539;p27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" name="Google Shape;540;p27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" name="Google Shape;541;p27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" name="Google Shape;542;p27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" name="Google Shape;543;p27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" name="Google Shape;544;p27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" name="Google Shape;545;p27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" name="Google Shape;546;p27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" name="Google Shape;547;p27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" name="Google Shape;548;p27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9" name="Google Shape;549;p27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0" name="Google Shape;550;p27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1" name="Google Shape;551;p27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2" name="Google Shape;552;p27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3" name="Google Shape;553;p27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4" name="Google Shape;554;p27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5" name="Google Shape;555;p27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6" name="Google Shape;556;p27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7" name="Google Shape;557;p27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8" name="Google Shape;558;p27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9" name="Google Shape;559;p27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0" name="Google Shape;560;p27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1" name="Google Shape;561;p27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2" name="Google Shape;562;p27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3" name="Google Shape;563;p27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4" name="Google Shape;564;p27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5" name="Google Shape;565;p27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6" name="Google Shape;566;p27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7" name="Google Shape;567;p27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8" name="Google Shape;568;p27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9" name="Google Shape;569;p27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0" name="Google Shape;570;p27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52" name="Google Shape;572;p27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7" name="Google Shape;574;p27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8" name="Google Shape;575;p27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253" name="Google Shape;576;p27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55" name="Google Shape;578;p27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" name="Group 1"/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85" name="Google Shape;579;p27"/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7" name="Google Shape;581;p27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8" name="Google Shape;582;p27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9" name="Google Shape;583;p27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0" name="Google Shape;584;p27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1" name="Google Shape;585;p27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/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" name="Google Shape;1018;p14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3" name="Google Shape;1019;p14"/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" name="Google Shape;1021;p14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" name="Google Shape;1022;p14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7" name="Google Shape;1023;p14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" name="Google Shape;1024;p14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" name="Google Shape;1025;p14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" name="Google Shape;1026;p14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" name="Google Shape;1027;p14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" name="Google Shape;1028;p14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" name="Google Shape;1029;p14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44" name="Google Shape;1030;p14"/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" name="Google Shape;1032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7" name="Google Shape;1033;p14"/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8" name="Google Shape;1034;p14"/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9" name="Google Shape;1035;p14"/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" name="Google Shape;1037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96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8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9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0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2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3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4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5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6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7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8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9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0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1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2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3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4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5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6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7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8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9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0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1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2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4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5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6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7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8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9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0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1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2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4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5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6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7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8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9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0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1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5" name="Google Shape;578;p27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93" name="Google Shape;2356;p30"/>
          <p:cNvGrpSpPr/>
          <p:nvPr userDrawn="1"/>
        </p:nvGrpSpPr>
        <p:grpSpPr>
          <a:xfrm>
            <a:off x="896619" y="1566374"/>
            <a:ext cx="9867486" cy="4807426"/>
            <a:chOff x="741115" y="853968"/>
            <a:chExt cx="7691377" cy="4021392"/>
          </a:xfrm>
          <a:solidFill>
            <a:schemeClr val="accent3"/>
          </a:solidFill>
        </p:grpSpPr>
        <p:sp>
          <p:nvSpPr>
            <p:cNvPr id="294" name="Google Shape;2357;p30"/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95" name="Google Shape;2358;p30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296" name="Google Shape;2359;p30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7" name="Google Shape;2360;p30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8" name="Google Shape;2361;p30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153" name="Google Shape;447;p27"/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449;p27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450;p27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451;p27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452;p27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453;p27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454;p27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455;p27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456;p27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457;p27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458;p27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459;p27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6" name="Google Shape;460;p27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7" name="Google Shape;461;p27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462;p27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9" name="Google Shape;463;p27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0" name="Google Shape;464;p27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1" name="Google Shape;465;p27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466;p27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467;p27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468;p27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469;p27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470;p27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471;p27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472;p27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9" name="Google Shape;473;p27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0" name="Google Shape;474;p27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1" name="Google Shape;475;p27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2" name="Google Shape;476;p27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3" name="Google Shape;477;p27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4" name="Google Shape;478;p27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5" name="Google Shape;479;p27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6" name="Google Shape;480;p27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7" name="Google Shape;481;p27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8" name="Google Shape;482;p27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0" name="Google Shape;484;p27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1" name="Google Shape;485;p27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2" name="Google Shape;486;p27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3" name="Google Shape;487;p27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4" name="Google Shape;488;p27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5" name="Google Shape;489;p27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6" name="Google Shape;490;p27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7" name="Google Shape;491;p27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8" name="Google Shape;492;p27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9" name="Google Shape;493;p27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0" name="Google Shape;494;p27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1" name="Google Shape;495;p27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2" name="Google Shape;496;p27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3" name="Google Shape;497;p27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4" name="Google Shape;498;p27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5" name="Google Shape;499;p27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6" name="Google Shape;500;p27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7" name="Google Shape;501;p27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8" name="Google Shape;502;p27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9" name="Google Shape;503;p27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92" name="Group 291"/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/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grpSp>
            <p:nvGrpSpPr>
              <p:cNvPr id="260" name="Google Shape;507;p27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2" name="Google Shape;509;p27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3" name="Google Shape;510;p27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4" name="Google Shape;511;p27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5" name="Google Shape;512;p27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6" name="Google Shape;513;p27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7" name="Google Shape;514;p27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8" name="Google Shape;515;p27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69" name="Google Shape;516;p27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0" name="Google Shape;517;p27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1" name="Google Shape;518;p27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2" name="Google Shape;519;p27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3" name="Google Shape;520;p27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4" name="Google Shape;521;p27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5" name="Google Shape;522;p27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6" name="Google Shape;523;p27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7" name="Google Shape;524;p27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8" name="Google Shape;525;p27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79" name="Google Shape;526;p27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0" name="Google Shape;527;p27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1" name="Google Shape;528;p27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2" name="Google Shape;529;p27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3" name="Google Shape;530;p27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  <p:sp>
              <p:nvSpPr>
                <p:cNvPr id="284" name="Google Shape;531;p27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</a:p>
              </p:txBody>
            </p:sp>
          </p:grpSp>
        </p:grpSp>
        <p:sp>
          <p:nvSpPr>
            <p:cNvPr id="212" name="Google Shape;532;p27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3" name="Google Shape;533;p27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" name="Google Shape;534;p27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" name="Google Shape;535;p27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" name="Google Shape;536;p27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" name="Google Shape;537;p27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" name="Google Shape;538;p27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" name="Google Shape;539;p27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" name="Google Shape;540;p27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" name="Google Shape;541;p27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" name="Google Shape;542;p27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" name="Google Shape;543;p27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" name="Google Shape;544;p27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" name="Google Shape;545;p27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" name="Google Shape;546;p27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" name="Google Shape;547;p27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" name="Google Shape;548;p27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9" name="Google Shape;549;p27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0" name="Google Shape;550;p27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1" name="Google Shape;551;p27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2" name="Google Shape;552;p27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3" name="Google Shape;553;p27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4" name="Google Shape;554;p27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5" name="Google Shape;555;p27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6" name="Google Shape;556;p27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7" name="Google Shape;557;p27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8" name="Google Shape;558;p27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9" name="Google Shape;559;p27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0" name="Google Shape;560;p27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1" name="Google Shape;561;p27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2" name="Google Shape;562;p27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3" name="Google Shape;563;p27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4" name="Google Shape;564;p27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5" name="Google Shape;565;p27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6" name="Google Shape;566;p27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7" name="Google Shape;567;p27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8" name="Google Shape;568;p27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9" name="Google Shape;569;p27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0" name="Google Shape;570;p27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52" name="Google Shape;572;p27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7" name="Google Shape;574;p27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8" name="Google Shape;575;p27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253" name="Google Shape;576;p27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" name="Group 1"/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85" name="Google Shape;579;p27"/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7" name="Google Shape;581;p27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8" name="Google Shape;582;p27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9" name="Google Shape;583;p27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0" name="Google Shape;584;p27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1" name="Google Shape;585;p27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010" y="212261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765;p26"/>
          <p:cNvSpPr/>
          <p:nvPr userDrawn="1"/>
        </p:nvSpPr>
        <p:spPr>
          <a:xfrm rot="161091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3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7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0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2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3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14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6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17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8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19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22" name="Google Shape;769;p31"/>
          <p:cNvGrpSpPr/>
          <p:nvPr userDrawn="1"/>
        </p:nvGrpSpPr>
        <p:grpSpPr>
          <a:xfrm>
            <a:off x="1683254" y="345750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24" name="Google Shape;771;p31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0" name="Google Shape;773;p31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1" name="Google Shape;774;p31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2" name="Google Shape;775;p31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3" name="Google Shape;776;p31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4" name="Google Shape;777;p31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5" name="Google Shape;778;p31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6" name="Google Shape;779;p31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7" name="Google Shape;780;p31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8" name="Google Shape;781;p31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9" name="Google Shape;782;p31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0" name="Google Shape;783;p31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1" name="Google Shape;784;p31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2" name="Google Shape;785;p31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3" name="Google Shape;786;p31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4" name="Google Shape;787;p31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5" name="Google Shape;788;p31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6" name="Google Shape;789;p31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7" name="Google Shape;790;p31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8" name="Google Shape;791;p31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9" name="Google Shape;792;p31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0" name="Google Shape;793;p31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1" name="Google Shape;794;p31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2" name="Google Shape;795;p31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3" name="Google Shape;796;p31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4" name="Google Shape;797;p31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5" name="Google Shape;798;p31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6" name="Google Shape;799;p31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7" name="Google Shape;800;p31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8" name="Google Shape;801;p31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9" name="Google Shape;802;p31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0" name="Google Shape;803;p31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1" name="Google Shape;804;p31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2" name="Google Shape;805;p31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3" name="Google Shape;806;p31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4" name="Google Shape;807;p31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5" name="Google Shape;808;p31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6" name="Google Shape;809;p31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7" name="Google Shape;810;p31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8" name="Google Shape;811;p31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9" name="Google Shape;812;p31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0" name="Google Shape;813;p31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1" name="Google Shape;814;p31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2" name="Google Shape;815;p31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3" name="Google Shape;816;p31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4" name="Google Shape;817;p31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5" name="Google Shape;818;p31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6" name="Google Shape;819;p31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7" name="Google Shape;820;p31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8" name="Google Shape;821;p31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9" name="Google Shape;822;p31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0" name="Google Shape;823;p31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1" name="Google Shape;824;p31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2" name="Google Shape;825;p31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3" name="Google Shape;826;p31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4" name="Google Shape;827;p31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25" name="Google Shape;828;p31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6" name="Google Shape;829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" name="Google Shape;830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8" name="Google Shape;831;p31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9" name="Google Shape;832;p31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0" name="Google Shape;833;p31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" name="Google Shape;834;p31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" name="Google Shape;835;p31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" name="Google Shape;836;p31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" name="Google Shape;837;p31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" name="Google Shape;838;p31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" name="Google Shape;839;p31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7" name="Google Shape;840;p31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8" name="Google Shape;841;p31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9" name="Google Shape;842;p31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0" name="Google Shape;843;p31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1" name="Google Shape;844;p31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2" name="Google Shape;845;p31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3" name="Google Shape;846;p31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4" name="Google Shape;847;p31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5" name="Google Shape;848;p31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" name="Google Shape;849;p31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" name="Google Shape;850;p31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8" name="Google Shape;851;p31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9" name="Google Shape;852;p31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0" name="Google Shape;853;p31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1" name="Google Shape;854;p31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2" name="Google Shape;855;p31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3" name="Google Shape;856;p31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4" name="Google Shape;857;p31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858;p31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859;p31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860;p31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861;p31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862;p31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863;p31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864;p31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865;p31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866;p31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867;p31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868;p31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6" name="Google Shape;869;p31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7" name="Google Shape;870;p31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871;p31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9" name="Google Shape;872;p31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0" name="Google Shape;873;p31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1" name="Google Shape;874;p31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875;p31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876;p31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877;p31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878;p31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879;p31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880;p31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881;p31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/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8" name="Google Shape;633;p3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9" name="Google Shape;634;p3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0" name="Google Shape;635;p3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1" name="Google Shape;636;p3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2" name="Google Shape;637;p3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3" name="Google Shape;638;p3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4" name="Google Shape;639;p3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5" name="Google Shape;640;p3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6" name="Google Shape;641;p3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7" name="Google Shape;642;p3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8" name="Google Shape;643;p3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9" name="Google Shape;644;p3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0" name="Google Shape;645;p3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1" name="Google Shape;646;p3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2" name="Google Shape;647;p3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3" name="Google Shape;648;p3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4" name="Google Shape;649;p3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5" name="Google Shape;650;p3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6" name="Google Shape;651;p3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7" name="Google Shape;652;p3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8" name="Google Shape;653;p3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9" name="Google Shape;654;p3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0" name="Google Shape;655;p3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2" name="Google Shape;657;p3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3" name="Google Shape;658;p3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4" name="Google Shape;659;p3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5" name="Google Shape;660;p3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6" name="Google Shape;661;p3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7" name="Google Shape;662;p3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8" name="Google Shape;663;p3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9" name="Google Shape;664;p3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0" name="Google Shape;665;p3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1" name="Google Shape;666;p3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2" name="Google Shape;667;p3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3" name="Google Shape;668;p3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4" name="Google Shape;669;p3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5" name="Google Shape;670;p3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6" name="Google Shape;671;p3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7" name="Google Shape;672;p3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78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81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3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4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5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6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7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8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0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1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92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4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95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96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97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9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38" name="TextBox 137"/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  <a:endParaRPr lang="vi-VN" sz="115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/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0" name="Google Shape;941;p32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1" name="Google Shape;942;p32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2" name="Google Shape;943;p32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3" name="Google Shape;944;p32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4" name="Google Shape;945;p32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5" name="Google Shape;946;p32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" name="Google Shape;947;p32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" name="Google Shape;948;p32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8" name="Google Shape;949;p32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9" name="Google Shape;950;p32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0" name="Google Shape;951;p32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1" name="Google Shape;952;p32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2" name="Google Shape;953;p32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3" name="Google Shape;954;p32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4" name="Google Shape;955;p32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956;p32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957;p32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958;p32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959;p32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960;p32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961;p32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962;p32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963;p32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964;p32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965;p32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966;p32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6" name="Google Shape;967;p32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7" name="Google Shape;968;p32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969;p32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9" name="Google Shape;970;p32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0" name="Google Shape;971;p32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1" name="Google Shape;972;p32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973;p32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974;p32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975;p32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976;p32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977;p32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978;p32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979;p32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9" name="Google Shape;980;p32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0" name="Google Shape;981;p32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1" name="Google Shape;982;p32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2" name="Google Shape;983;p32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3" name="Google Shape;984;p32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4" name="Google Shape;985;p32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5" name="Google Shape;986;p32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6" name="Google Shape;987;p32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7" name="Google Shape;988;p32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8" name="Google Shape;989;p32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9" name="Google Shape;990;p32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0" name="Google Shape;991;p32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1" name="Google Shape;992;p32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2" name="Google Shape;993;p32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3" name="Google Shape;994;p32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4" name="Google Shape;995;p32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5" name="Google Shape;996;p32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6" name="Google Shape;997;p32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7" name="Google Shape;998;p32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8" name="Google Shape;999;p32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9" name="Google Shape;1000;p32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0" name="Google Shape;1001;p32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1" name="Google Shape;1002;p32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02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05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7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8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9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0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1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2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16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19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0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21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24" name="TextBox 223"/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02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05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7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8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9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0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1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2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16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19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0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21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25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226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227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28" name="Google Shape;939;p32"/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229" name="Google Shape;940;p32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0" name="Google Shape;941;p32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1" name="Google Shape;942;p32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2" name="Google Shape;943;p32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3" name="Google Shape;944;p32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4" name="Google Shape;945;p32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5" name="Google Shape;946;p32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6" name="Google Shape;947;p32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7" name="Google Shape;948;p32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8" name="Google Shape;949;p32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9" name="Google Shape;950;p32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0" name="Google Shape;951;p32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1" name="Google Shape;952;p32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2" name="Google Shape;953;p32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3" name="Google Shape;954;p32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4" name="Google Shape;955;p32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5" name="Google Shape;956;p32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6" name="Google Shape;957;p32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7" name="Google Shape;958;p32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8" name="Google Shape;959;p32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9" name="Google Shape;960;p32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0" name="Google Shape;961;p32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1" name="Google Shape;962;p32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2" name="Google Shape;963;p32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3" name="Google Shape;964;p32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4" name="Google Shape;965;p32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5" name="Google Shape;966;p32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6" name="Google Shape;967;p32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7" name="Google Shape;968;p32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8" name="Google Shape;969;p32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9" name="Google Shape;970;p32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0" name="Google Shape;971;p32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1" name="Google Shape;972;p32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2" name="Google Shape;973;p32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3" name="Google Shape;974;p32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4" name="Google Shape;975;p32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5" name="Google Shape;976;p32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6" name="Google Shape;977;p32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7" name="Google Shape;978;p32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8" name="Google Shape;979;p32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9" name="Google Shape;980;p32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0" name="Google Shape;981;p32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1" name="Google Shape;982;p32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2" name="Google Shape;983;p32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3" name="Google Shape;984;p32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4" name="Google Shape;985;p32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5" name="Google Shape;986;p32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6" name="Google Shape;987;p32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7" name="Google Shape;988;p32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8" name="Google Shape;989;p32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9" name="Google Shape;990;p32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0" name="Google Shape;991;p32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1" name="Google Shape;992;p32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2" name="Google Shape;993;p32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3" name="Google Shape;994;p32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4" name="Google Shape;995;p32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5" name="Google Shape;996;p32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6" name="Google Shape;997;p32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7" name="Google Shape;998;p32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8" name="Google Shape;999;p32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9" name="Google Shape;1000;p32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0" name="Google Shape;1001;p32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1" name="Google Shape;1002;p32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92" name="TextBox 291"/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TRÒ</a:t>
            </a:r>
            <a:r>
              <a:rPr lang="en-US" sz="11500" baseline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CHƠI</a:t>
            </a:r>
            <a:endParaRPr lang="vi-VN" sz="115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pSp>
        <p:nvGrpSpPr>
          <p:cNvPr id="293" name="Google Shape;631;p30"/>
          <p:cNvGrpSpPr/>
          <p:nvPr userDrawn="1"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94" name="Google Shape;632;p3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5" name="Google Shape;633;p3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6" name="Google Shape;634;p3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7" name="Google Shape;635;p3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8" name="Google Shape;636;p3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9" name="Google Shape;637;p3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0" name="Google Shape;638;p3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1" name="Google Shape;639;p3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2" name="Google Shape;640;p3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3" name="Google Shape;641;p3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4" name="Google Shape;642;p3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5" name="Google Shape;643;p3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6" name="Google Shape;644;p3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7" name="Google Shape;645;p3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8" name="Google Shape;646;p3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9" name="Google Shape;647;p3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0" name="Google Shape;648;p3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1" name="Google Shape;649;p3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2" name="Google Shape;650;p3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3" name="Google Shape;651;p3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4" name="Google Shape;652;p3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5" name="Google Shape;653;p3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6" name="Google Shape;654;p3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7" name="Google Shape;655;p3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18" name="Google Shape;656;p3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9" name="Google Shape;657;p3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0" name="Google Shape;658;p3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1" name="Google Shape;659;p3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2" name="Google Shape;660;p3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3" name="Google Shape;661;p3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4" name="Google Shape;662;p3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5" name="Google Shape;663;p3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6" name="Google Shape;664;p3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7" name="Google Shape;665;p3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8" name="Google Shape;666;p3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9" name="Google Shape;667;p3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0" name="Google Shape;668;p3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1" name="Google Shape;669;p3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2" name="Google Shape;670;p3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3" name="Google Shape;671;p3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34" name="Google Shape;672;p3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0" animBg="1"/>
      <p:bldP spid="226" grpId="0" animBg="1"/>
      <p:bldP spid="227" grpId="0" animBg="1"/>
      <p:bldP spid="292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97" name="Picture 96" descr="C:\Users\TUAN\Downloads\Luyện tập 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97" name="Picture 6" descr="Không có mô tả.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  <a14:imgEffect>
                      <a14:saturation sat="200000"/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03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7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0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2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3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14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6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17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8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19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1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22" name="Google Shape;769;p31"/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24" name="Google Shape;771;p31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0" name="Google Shape;773;p31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1" name="Google Shape;774;p31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2" name="Google Shape;775;p31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3" name="Google Shape;776;p31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4" name="Google Shape;777;p31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5" name="Google Shape;778;p31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6" name="Google Shape;779;p31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7" name="Google Shape;780;p31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8" name="Google Shape;781;p31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9" name="Google Shape;782;p31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0" name="Google Shape;783;p31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1" name="Google Shape;784;p31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2" name="Google Shape;785;p31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3" name="Google Shape;786;p31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4" name="Google Shape;787;p31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5" name="Google Shape;788;p31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6" name="Google Shape;789;p31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7" name="Google Shape;790;p31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8" name="Google Shape;791;p31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9" name="Google Shape;792;p31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0" name="Google Shape;793;p31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1" name="Google Shape;794;p31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2" name="Google Shape;795;p31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3" name="Google Shape;796;p31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4" name="Google Shape;797;p31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5" name="Google Shape;798;p31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6" name="Google Shape;799;p31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7" name="Google Shape;800;p31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8" name="Google Shape;801;p31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9" name="Google Shape;802;p31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0" name="Google Shape;803;p31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1" name="Google Shape;804;p31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2" name="Google Shape;805;p31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3" name="Google Shape;806;p31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4" name="Google Shape;807;p31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5" name="Google Shape;808;p31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6" name="Google Shape;809;p31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7" name="Google Shape;810;p31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8" name="Google Shape;811;p31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9" name="Google Shape;812;p31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0" name="Google Shape;813;p31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1" name="Google Shape;814;p31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2" name="Google Shape;815;p31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3" name="Google Shape;816;p31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4" name="Google Shape;817;p31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5" name="Google Shape;818;p31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6" name="Google Shape;819;p31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7" name="Google Shape;820;p31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8" name="Google Shape;821;p31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9" name="Google Shape;822;p31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0" name="Google Shape;823;p31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1" name="Google Shape;824;p31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2" name="Google Shape;825;p31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3" name="Google Shape;826;p31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4" name="Google Shape;827;p31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25" name="Google Shape;828;p31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6" name="Google Shape;829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7" name="Google Shape;830;p3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8" name="Google Shape;831;p31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29" name="Google Shape;832;p31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0" name="Google Shape;833;p31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" name="Google Shape;834;p31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" name="Google Shape;835;p31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" name="Google Shape;836;p31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" name="Google Shape;837;p31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" name="Google Shape;838;p31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" name="Google Shape;839;p31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7" name="Google Shape;840;p31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8" name="Google Shape;841;p31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9" name="Google Shape;842;p31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0" name="Google Shape;843;p31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1" name="Google Shape;844;p31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2" name="Google Shape;845;p31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3" name="Google Shape;846;p31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4" name="Google Shape;847;p31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5" name="Google Shape;848;p31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" name="Google Shape;849;p31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" name="Google Shape;850;p31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8" name="Google Shape;851;p31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9" name="Google Shape;852;p31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0" name="Google Shape;853;p31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1" name="Google Shape;854;p31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2" name="Google Shape;855;p31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3" name="Google Shape;856;p31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4" name="Google Shape;857;p31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858;p31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859;p31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860;p31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861;p31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862;p31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863;p31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864;p31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865;p31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866;p31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867;p31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868;p31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6" name="Google Shape;869;p31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7" name="Google Shape;870;p31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871;p31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9" name="Google Shape;872;p31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0" name="Google Shape;873;p31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1" name="Google Shape;874;p31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875;p31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876;p31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877;p31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878;p31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879;p31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880;p31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881;p31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36" name="TextBox 235"/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  <a:endParaRPr lang="vi-VN" sz="115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/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8" name="Google Shape;633;p3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9" name="Google Shape;634;p3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0" name="Google Shape;635;p3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1" name="Google Shape;636;p3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2" name="Google Shape;637;p3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3" name="Google Shape;638;p3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4" name="Google Shape;639;p3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5" name="Google Shape;640;p3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6" name="Google Shape;641;p3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7" name="Google Shape;642;p3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8" name="Google Shape;643;p3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9" name="Google Shape;644;p3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0" name="Google Shape;645;p3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1" name="Google Shape;646;p3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2" name="Google Shape;647;p3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3" name="Google Shape;648;p3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4" name="Google Shape;649;p3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5" name="Google Shape;650;p3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6" name="Google Shape;651;p3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7" name="Google Shape;652;p3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8" name="Google Shape;653;p3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9" name="Google Shape;654;p3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0" name="Google Shape;655;p3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2" name="Google Shape;657;p3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3" name="Google Shape;658;p3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4" name="Google Shape;659;p3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5" name="Google Shape;660;p3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6" name="Google Shape;661;p3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7" name="Google Shape;662;p3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8" name="Google Shape;663;p3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9" name="Google Shape;664;p3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0" name="Google Shape;665;p3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1" name="Google Shape;666;p3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2" name="Google Shape;667;p3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3" name="Google Shape;668;p3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4" name="Google Shape;669;p3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5" name="Google Shape;670;p3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6" name="Google Shape;671;p3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7" name="Google Shape;672;p3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78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81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3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4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5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6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7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8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0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1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92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4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95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96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97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99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38" name="TextBox 137"/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  <a:endParaRPr lang="vi-VN" sz="115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/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0" name="Google Shape;941;p32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1" name="Google Shape;942;p32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2" name="Google Shape;943;p32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3" name="Google Shape;944;p32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4" name="Google Shape;945;p32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5" name="Google Shape;946;p32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" name="Google Shape;947;p32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" name="Google Shape;948;p32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8" name="Google Shape;949;p32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9" name="Google Shape;950;p32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0" name="Google Shape;951;p32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1" name="Google Shape;952;p32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2" name="Google Shape;953;p32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3" name="Google Shape;954;p32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4" name="Google Shape;955;p32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956;p32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957;p32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958;p32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959;p32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960;p32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961;p32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962;p32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963;p32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964;p32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965;p32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966;p32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6" name="Google Shape;967;p32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7" name="Google Shape;968;p32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969;p32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9" name="Google Shape;970;p32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0" name="Google Shape;971;p32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1" name="Google Shape;972;p32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973;p32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974;p32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975;p32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976;p32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977;p32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978;p32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979;p32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9" name="Google Shape;980;p32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0" name="Google Shape;981;p32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1" name="Google Shape;982;p32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2" name="Google Shape;983;p32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3" name="Google Shape;984;p32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4" name="Google Shape;985;p32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5" name="Google Shape;986;p32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6" name="Google Shape;987;p32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7" name="Google Shape;988;p32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8" name="Google Shape;989;p32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9" name="Google Shape;990;p32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0" name="Google Shape;991;p32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1" name="Google Shape;992;p32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2" name="Google Shape;993;p32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3" name="Google Shape;994;p32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4" name="Google Shape;995;p32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5" name="Google Shape;996;p32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6" name="Google Shape;997;p32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7" name="Google Shape;998;p32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8" name="Google Shape;999;p32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9" name="Google Shape;1000;p32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0" name="Google Shape;1001;p32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1" name="Google Shape;1002;p32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02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05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7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8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9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0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1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2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16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19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0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21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24" name="TextBox 223"/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1765;p26"/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/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/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/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0" name="Google Shape;941;p32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1" name="Google Shape;942;p32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2" name="Google Shape;943;p32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3" name="Google Shape;944;p32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4" name="Google Shape;945;p32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5" name="Google Shape;946;p32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" name="Google Shape;947;p32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" name="Google Shape;948;p32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8" name="Google Shape;949;p32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9" name="Google Shape;950;p32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0" name="Google Shape;951;p32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1" name="Google Shape;952;p32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2" name="Google Shape;953;p32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3" name="Google Shape;954;p32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4" name="Google Shape;955;p32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5" name="Google Shape;956;p32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6" name="Google Shape;957;p32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7" name="Google Shape;958;p32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959;p32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960;p32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961;p32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962;p32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963;p32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964;p32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965;p32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5" name="Google Shape;966;p32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6" name="Google Shape;967;p32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7" name="Google Shape;968;p32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8" name="Google Shape;969;p32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9" name="Google Shape;970;p32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0" name="Google Shape;971;p32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1" name="Google Shape;972;p32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973;p32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974;p32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975;p32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976;p32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977;p32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978;p32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979;p32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9" name="Google Shape;980;p32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0" name="Google Shape;981;p32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1" name="Google Shape;982;p32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2" name="Google Shape;983;p32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3" name="Google Shape;984;p32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4" name="Google Shape;985;p32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5" name="Google Shape;986;p32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6" name="Google Shape;987;p32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7" name="Google Shape;988;p32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8" name="Google Shape;989;p32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9" name="Google Shape;990;p32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0" name="Google Shape;991;p32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1" name="Google Shape;992;p32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2" name="Google Shape;993;p32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3" name="Google Shape;994;p32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4" name="Google Shape;995;p32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5" name="Google Shape;996;p32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6" name="Google Shape;997;p32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7" name="Google Shape;998;p32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8" name="Google Shape;999;p32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9" name="Google Shape;1000;p32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0" name="Google Shape;1001;p32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1" name="Google Shape;1002;p32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02" name="Google Shape;211;p3"/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05" name="Google Shape;214;p3"/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7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8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9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0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1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2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4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216" name="Google Shape;225;p3"/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19" name="Google Shape;228;p3"/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0" name="Google Shape;229;p3"/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21" name="Google Shape;230;p3"/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24" name="TextBox 223"/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TRÒ</a:t>
            </a:r>
            <a:r>
              <a:rPr lang="en-US" sz="11500" baseline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CHƠI</a:t>
            </a:r>
            <a:endParaRPr lang="vi-VN" sz="115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pSp>
        <p:nvGrpSpPr>
          <p:cNvPr id="225" name="Google Shape;631;p30"/>
          <p:cNvGrpSpPr/>
          <p:nvPr userDrawn="1"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226" name="Google Shape;632;p30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" name="Google Shape;633;p30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" name="Google Shape;634;p30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9" name="Google Shape;635;p30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0" name="Google Shape;636;p30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1" name="Google Shape;637;p30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2" name="Google Shape;638;p30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3" name="Google Shape;639;p30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4" name="Google Shape;640;p30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5" name="Google Shape;641;p30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6" name="Google Shape;642;p30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7" name="Google Shape;643;p30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8" name="Google Shape;644;p30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9" name="Google Shape;645;p30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0" name="Google Shape;646;p30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1" name="Google Shape;647;p30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2" name="Google Shape;648;p30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3" name="Google Shape;649;p30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4" name="Google Shape;650;p30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5" name="Google Shape;651;p30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6" name="Google Shape;652;p30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7" name="Google Shape;653;p30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8" name="Google Shape;654;p30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49" name="Google Shape;655;p30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656;p30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1" name="Google Shape;657;p30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2" name="Google Shape;658;p30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3" name="Google Shape;659;p30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4" name="Google Shape;660;p30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5" name="Google Shape;661;p30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6" name="Google Shape;662;p30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7" name="Google Shape;663;p30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8" name="Google Shape;664;p30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9" name="Google Shape;665;p30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0" name="Google Shape;666;p30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1" name="Google Shape;667;p30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2" name="Google Shape;668;p30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3" name="Google Shape;669;p30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4" name="Google Shape;670;p30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5" name="Google Shape;671;p30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6" name="Google Shape;672;p30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97" name="Picture 96" descr="C:\Users\TUAN\Downloads\Luyện tập 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100" name="Picture 6" descr="Không có mô tả.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  <a14:imgEffect>
                      <a14:saturation sat="200000"/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/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" name="Google Shape;994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996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0" name="Google Shape;997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1" name="Google Shape;998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1000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2" name="Google Shape;1001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1003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3" name="Google Shape;1004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1006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4" name="Google Shape;1007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1009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5" name="Google Shape;1010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012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6" name="Google Shape;1013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" name="Google Shape;1014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/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1083;p14"/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1084;p14"/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1085;p14"/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1086;p14"/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1082;p14"/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1083;p14"/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9" name="Google Shape;1084;p14"/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0" name="Google Shape;1085;p14"/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1086;p14"/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2" name="Google Shape;1082;p14"/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3" name="Google Shape;1083;p14"/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4" name="Google Shape;1084;p14"/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5" name="Google Shape;1085;p14"/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6" name="Google Shape;1086;p14"/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7" name="Google Shape;1082;p14"/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1083;p14"/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1084;p14"/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1085;p14"/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1086;p14"/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1082;p14"/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1083;p14"/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1084;p14"/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5" name="Google Shape;1085;p14"/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6" name="Google Shape;1086;p14"/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1082;p14"/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1083;p14"/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1084;p14"/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1085;p14"/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1" name="Google Shape;1086;p14"/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1082;p14"/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3" name="Google Shape;1083;p14"/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4" name="Google Shape;1084;p14"/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1085;p14"/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1086;p14"/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1082;p14"/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1083;p14"/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9" name="Google Shape;1084;p14"/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0" name="Google Shape;1085;p14"/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1" name="Google Shape;1086;p14"/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1082;p14"/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1083;p14"/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1084;p14"/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5" name="Google Shape;1085;p14"/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6" name="Google Shape;1086;p14"/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/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1712595" y="2199005"/>
            <a:ext cx="876617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vi-VN" altLang="en-US" sz="48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CHÀO MỪNG </a:t>
            </a:r>
            <a:endParaRPr lang="vi-VN" altLang="en-US" sz="480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vi-VN" altLang="en-US" sz="48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QUÝ THẦY CÔ GIÁO ĐẾN VỚI TIẾT HỌC HÔM NAY</a:t>
            </a:r>
            <a:endParaRPr lang="vi-VN" altLang="en-US" sz="480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4354830" y="459676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>
                <a:solidFill>
                  <a:srgbClr val="FFFF00"/>
                </a:solidFill>
              </a:rPr>
              <a:t>GVCN: Nguyễn Thị Hiếu Thảo</a:t>
            </a:r>
            <a:endParaRPr lang="vi-VN" altLang="en-US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3" name="Group 2"/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5" name="Rectangle: Top Corners Rounded 1"/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4F6228"/>
                  </a:solidFill>
                </a:endParaRPr>
              </a:p>
            </p:txBody>
          </p:sp>
          <p:sp>
            <p:nvSpPr>
              <p:cNvPr id="6" name="Rectangle: Top Corners Rounded 2"/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4F6228"/>
                  </a:solidFill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1677724" y="206880"/>
              <a:ext cx="19720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rgbClr val="4F6228"/>
                  </a:solidFill>
                  <a:latin typeface="+mj-lt"/>
                </a:rPr>
                <a:t>CHỦ ĐỀ </a:t>
              </a:r>
              <a:r>
                <a:rPr lang="en-US" sz="3200" dirty="0" smtClean="0">
                  <a:solidFill>
                    <a:srgbClr val="4F6228"/>
                  </a:solidFill>
                  <a:latin typeface="+mj-lt"/>
                </a:rPr>
                <a:t>5</a:t>
              </a:r>
              <a:endParaRPr lang="vi-VN" sz="3200" dirty="0">
                <a:solidFill>
                  <a:srgbClr val="4F6228"/>
                </a:solidFill>
                <a:latin typeface="+mj-lt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263265" y="558800"/>
            <a:ext cx="73513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4F6228"/>
                </a:solidFill>
                <a:latin typeface="+mj-lt"/>
              </a:rPr>
              <a:t>LÀM QUEN VỚI HÌNH PHẲNG</a:t>
            </a:r>
            <a:endParaRPr lang="vi-VN" sz="3600" dirty="0">
              <a:solidFill>
                <a:srgbClr val="4F6228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32710" y="2136775"/>
            <a:ext cx="730504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n>
                  <a:solidFill>
                    <a:srgbClr val="4F6228"/>
                  </a:solidFill>
                </a:ln>
                <a:solidFill>
                  <a:schemeClr val="bg1"/>
                </a:solidFill>
                <a:latin typeface="+mj-lt"/>
              </a:rPr>
              <a:t>BÀI 26:</a:t>
            </a:r>
            <a:endParaRPr lang="en-US" sz="5400" dirty="0" smtClean="0">
              <a:ln>
                <a:solidFill>
                  <a:srgbClr val="4F6228"/>
                </a:solidFill>
              </a:ln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5400" dirty="0" smtClean="0">
                <a:ln>
                  <a:solidFill>
                    <a:srgbClr val="4F6228"/>
                  </a:solidFill>
                </a:ln>
                <a:solidFill>
                  <a:schemeClr val="bg1"/>
                </a:solidFill>
                <a:latin typeface="+mj-lt"/>
              </a:rPr>
              <a:t>ĐƯỜNG GẤP KHÚC.</a:t>
            </a:r>
            <a:endParaRPr lang="en-US" sz="5400" dirty="0" smtClean="0">
              <a:ln>
                <a:solidFill>
                  <a:srgbClr val="4F6228"/>
                </a:solidFill>
              </a:ln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5400" dirty="0" smtClean="0">
                <a:ln>
                  <a:solidFill>
                    <a:srgbClr val="4F6228"/>
                  </a:solidFill>
                </a:ln>
                <a:solidFill>
                  <a:schemeClr val="bg1"/>
                </a:solidFill>
                <a:latin typeface="+mj-lt"/>
              </a:rPr>
              <a:t>HÌNH TỨ GIÁC</a:t>
            </a:r>
            <a:endParaRPr lang="vi-VN" sz="5400" dirty="0">
              <a:ln>
                <a:solidFill>
                  <a:srgbClr val="4F6228"/>
                </a:solidFill>
              </a:ln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172959">
            <a:off x="3083682" y="1723863"/>
            <a:ext cx="560009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  <a:endParaRPr lang="vi-VN" sz="115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89726" y="362151"/>
            <a:ext cx="9326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a)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Đường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gấp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khúc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Độ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dài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đường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gấp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khúc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611087" y="928913"/>
            <a:ext cx="8911773" cy="5511784"/>
            <a:chOff x="1611087" y="928913"/>
            <a:chExt cx="8911773" cy="5511784"/>
          </a:xfrm>
        </p:grpSpPr>
        <p:grpSp>
          <p:nvGrpSpPr>
            <p:cNvPr id="7" name="Group 6"/>
            <p:cNvGrpSpPr/>
            <p:nvPr/>
          </p:nvGrpSpPr>
          <p:grpSpPr>
            <a:xfrm>
              <a:off x="1611087" y="928913"/>
              <a:ext cx="8911773" cy="5511784"/>
              <a:chOff x="1611087" y="928913"/>
              <a:chExt cx="8911773" cy="5511784"/>
            </a:xfrm>
          </p:grpSpPr>
          <p:pic>
            <p:nvPicPr>
              <p:cNvPr id="2" name="Picture 2" descr="20210409041757_wm_shs-toan-2-tap-1"/>
              <p:cNvPicPr>
                <a:picLocks noChangeAspect="1" noChangeArrowheads="1"/>
              </p:cNvPicPr>
              <p:nvPr/>
            </p:nvPicPr>
            <p:blipFill rotWithShape="1">
              <a:blip r:embed="rId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890" t="25849" r="11793" b="39199"/>
              <a:stretch>
                <a:fillRect/>
              </a:stretch>
            </p:blipFill>
            <p:spPr bwMode="auto">
              <a:xfrm>
                <a:off x="1611087" y="928913"/>
                <a:ext cx="8911773" cy="55117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Rectangle 3"/>
              <p:cNvSpPr/>
              <p:nvPr/>
            </p:nvSpPr>
            <p:spPr>
              <a:xfrm>
                <a:off x="4441371" y="1555750"/>
                <a:ext cx="5775235" cy="4380593"/>
              </a:xfrm>
              <a:prstGeom prst="rect">
                <a:avLst/>
              </a:prstGeom>
              <a:solidFill>
                <a:srgbClr val="2F804B"/>
              </a:solidFill>
              <a:ln>
                <a:solidFill>
                  <a:srgbClr val="2F804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3556001" y="3352800"/>
                <a:ext cx="4049486" cy="2583543"/>
              </a:xfrm>
              <a:prstGeom prst="rect">
                <a:avLst/>
              </a:prstGeom>
              <a:solidFill>
                <a:srgbClr val="2F804B"/>
              </a:solidFill>
              <a:ln>
                <a:solidFill>
                  <a:srgbClr val="2F804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4310743" y="6212113"/>
                <a:ext cx="4049486" cy="2285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Oval Callout 7"/>
            <p:cNvSpPr/>
            <p:nvPr/>
          </p:nvSpPr>
          <p:spPr>
            <a:xfrm>
              <a:off x="1611087" y="3352798"/>
              <a:ext cx="2922813" cy="1460501"/>
            </a:xfrm>
            <a:prstGeom prst="wedgeEllipseCallout">
              <a:avLst>
                <a:gd name="adj1" fmla="val -6382"/>
                <a:gd name="adj2" fmla="val 6426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3635376" y="1451430"/>
            <a:ext cx="288924" cy="275770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9122" y="1704982"/>
            <a:ext cx="593592" cy="380993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329122" y="2085975"/>
            <a:ext cx="509453" cy="717550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074394" y="2803525"/>
            <a:ext cx="764180" cy="479425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68205" y="3562516"/>
            <a:ext cx="27141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</a:t>
            </a:r>
            <a:r>
              <a:rPr lang="en-US" sz="2000" dirty="0" err="1" smtClean="0"/>
              <a:t>Cầu</a:t>
            </a:r>
            <a:r>
              <a:rPr lang="en-US" sz="2000" dirty="0" smtClean="0"/>
              <a:t> thang </a:t>
            </a:r>
            <a:r>
              <a:rPr lang="en-US" sz="2000" dirty="0" err="1" smtClean="0"/>
              <a:t>lên</a:t>
            </a:r>
            <a:r>
              <a:rPr lang="en-US" sz="2000" dirty="0" smtClean="0"/>
              <a:t> </a:t>
            </a:r>
            <a:r>
              <a:rPr lang="en-US" sz="2000" dirty="0" err="1" smtClean="0"/>
              <a:t>Thác</a:t>
            </a:r>
            <a:r>
              <a:rPr lang="en-US" sz="2000" dirty="0" smtClean="0"/>
              <a:t> </a:t>
            </a:r>
            <a:r>
              <a:rPr lang="en-US" sz="2000" dirty="0" err="1" smtClean="0"/>
              <a:t>Bạc</a:t>
            </a:r>
            <a:r>
              <a:rPr lang="en-US" sz="2000" dirty="0" smtClean="0"/>
              <a:t> (Sa Pa) </a:t>
            </a:r>
            <a:r>
              <a:rPr lang="en-US" sz="2000" dirty="0" err="1" smtClean="0"/>
              <a:t>có</a:t>
            </a:r>
            <a:r>
              <a:rPr lang="en-US" sz="2000" dirty="0" smtClean="0"/>
              <a:t> </a:t>
            </a:r>
            <a:r>
              <a:rPr lang="en-US" sz="2000" dirty="0" err="1" smtClean="0"/>
              <a:t>dạng</a:t>
            </a:r>
            <a:r>
              <a:rPr lang="en-US" sz="2000" dirty="0" smtClean="0"/>
              <a:t> </a:t>
            </a:r>
            <a:r>
              <a:rPr lang="en-US" sz="2000" dirty="0" err="1" smtClean="0"/>
              <a:t>đường</a:t>
            </a:r>
            <a:r>
              <a:rPr lang="en-US" sz="2000" dirty="0" smtClean="0"/>
              <a:t> </a:t>
            </a:r>
            <a:r>
              <a:rPr lang="en-US" sz="2000" dirty="0" err="1" smtClean="0"/>
              <a:t>gấp</a:t>
            </a:r>
            <a:r>
              <a:rPr lang="en-US" sz="2000" dirty="0" smtClean="0"/>
              <a:t> </a:t>
            </a:r>
            <a:r>
              <a:rPr lang="en-US" sz="2000" dirty="0" err="1" smtClean="0"/>
              <a:t>khúc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grpSp>
        <p:nvGrpSpPr>
          <p:cNvPr id="55" name="Group 54"/>
          <p:cNvGrpSpPr/>
          <p:nvPr/>
        </p:nvGrpSpPr>
        <p:grpSpPr>
          <a:xfrm>
            <a:off x="4647669" y="1498474"/>
            <a:ext cx="5551127" cy="1966554"/>
            <a:chOff x="4647669" y="1498474"/>
            <a:chExt cx="5551127" cy="1966554"/>
          </a:xfrm>
        </p:grpSpPr>
        <p:grpSp>
          <p:nvGrpSpPr>
            <p:cNvPr id="51" name="Group 50"/>
            <p:cNvGrpSpPr/>
            <p:nvPr/>
          </p:nvGrpSpPr>
          <p:grpSpPr>
            <a:xfrm>
              <a:off x="4647669" y="1498474"/>
              <a:ext cx="5551127" cy="1966554"/>
              <a:chOff x="4647669" y="1498474"/>
              <a:chExt cx="5551127" cy="1966554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4857750" y="1964417"/>
                <a:ext cx="5018205" cy="1052283"/>
                <a:chOff x="4857750" y="1964417"/>
                <a:chExt cx="5018205" cy="1052283"/>
              </a:xfrm>
            </p:grpSpPr>
            <p:cxnSp>
              <p:nvCxnSpPr>
                <p:cNvPr id="30" name="Straight Connector 29"/>
                <p:cNvCxnSpPr/>
                <p:nvPr/>
              </p:nvCxnSpPr>
              <p:spPr>
                <a:xfrm flipV="1">
                  <a:off x="4857750" y="2001610"/>
                  <a:ext cx="908050" cy="726621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5757522" y="2007959"/>
                  <a:ext cx="2751478" cy="1002392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flipV="1">
                  <a:off x="8498005" y="1964417"/>
                  <a:ext cx="1377950" cy="1052283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oup 38"/>
              <p:cNvGrpSpPr/>
              <p:nvPr/>
            </p:nvGrpSpPr>
            <p:grpSpPr>
              <a:xfrm>
                <a:off x="4647669" y="2251236"/>
                <a:ext cx="484428" cy="963679"/>
                <a:chOff x="3499909" y="3858218"/>
                <a:chExt cx="484428" cy="963679"/>
              </a:xfrm>
            </p:grpSpPr>
            <p:sp>
              <p:nvSpPr>
                <p:cNvPr id="40" name="TextBox 39"/>
                <p:cNvSpPr txBox="1"/>
                <p:nvPr/>
              </p:nvSpPr>
              <p:spPr>
                <a:xfrm>
                  <a:off x="3582990" y="3858218"/>
                  <a:ext cx="2667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endPara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3499909" y="4298677"/>
                  <a:ext cx="48442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 smtClean="0">
                      <a:solidFill>
                        <a:schemeClr val="bg1"/>
                      </a:solidFill>
                    </a:rPr>
                    <a:t>M</a:t>
                  </a:r>
                  <a:endParaRPr lang="en-US" sz="28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42" name="Group 41"/>
              <p:cNvGrpSpPr/>
              <p:nvPr/>
            </p:nvGrpSpPr>
            <p:grpSpPr>
              <a:xfrm>
                <a:off x="8365176" y="2557087"/>
                <a:ext cx="563597" cy="907941"/>
                <a:chOff x="3576640" y="3851868"/>
                <a:chExt cx="563597" cy="907941"/>
              </a:xfrm>
            </p:grpSpPr>
            <p:sp>
              <p:nvSpPr>
                <p:cNvPr id="43" name="TextBox 42"/>
                <p:cNvSpPr txBox="1"/>
                <p:nvPr/>
              </p:nvSpPr>
              <p:spPr>
                <a:xfrm>
                  <a:off x="3576640" y="3851868"/>
                  <a:ext cx="2667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endPara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3716723" y="4236589"/>
                  <a:ext cx="42351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 smtClean="0">
                      <a:solidFill>
                        <a:schemeClr val="bg1"/>
                      </a:solidFill>
                    </a:rPr>
                    <a:t>P</a:t>
                  </a:r>
                  <a:endParaRPr lang="en-US" sz="28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45" name="Group 44"/>
              <p:cNvGrpSpPr/>
              <p:nvPr/>
            </p:nvGrpSpPr>
            <p:grpSpPr>
              <a:xfrm>
                <a:off x="5554043" y="1537504"/>
                <a:ext cx="444352" cy="650117"/>
                <a:chOff x="3514158" y="3848082"/>
                <a:chExt cx="444352" cy="650117"/>
              </a:xfrm>
            </p:grpSpPr>
            <p:sp>
              <p:nvSpPr>
                <p:cNvPr id="46" name="TextBox 45"/>
                <p:cNvSpPr txBox="1"/>
                <p:nvPr/>
              </p:nvSpPr>
              <p:spPr>
                <a:xfrm>
                  <a:off x="3576640" y="3851868"/>
                  <a:ext cx="2667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endPara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3514158" y="3848082"/>
                  <a:ext cx="44435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 smtClean="0">
                      <a:solidFill>
                        <a:schemeClr val="bg1"/>
                      </a:solidFill>
                    </a:rPr>
                    <a:t>N</a:t>
                  </a:r>
                  <a:endParaRPr lang="en-US" sz="28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48" name="Group 47"/>
              <p:cNvGrpSpPr/>
              <p:nvPr/>
            </p:nvGrpSpPr>
            <p:grpSpPr>
              <a:xfrm>
                <a:off x="9721171" y="1498474"/>
                <a:ext cx="477625" cy="649791"/>
                <a:chOff x="3576640" y="3848408"/>
                <a:chExt cx="477625" cy="649791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3576640" y="3851868"/>
                  <a:ext cx="2667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endParaRPr lang="en-US" sz="36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3590677" y="3848408"/>
                  <a:ext cx="46358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 smtClean="0">
                      <a:solidFill>
                        <a:schemeClr val="bg1"/>
                      </a:solidFill>
                    </a:rPr>
                    <a:t>Q</a:t>
                  </a:r>
                  <a:endParaRPr lang="en-US" sz="2800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52" name="TextBox 51"/>
            <p:cNvSpPr txBox="1"/>
            <p:nvPr/>
          </p:nvSpPr>
          <p:spPr>
            <a:xfrm rot="19393814">
              <a:off x="4858922" y="2019992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2cm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 rot="1212371">
              <a:off x="6836582" y="2148311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5cm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 rot="19342365">
              <a:off x="8800038" y="2106712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3cm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4512109" y="3378480"/>
            <a:ext cx="5488621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       </a:t>
            </a:r>
            <a:r>
              <a:rPr lang="en-US" sz="2400" dirty="0" err="1" smtClean="0">
                <a:solidFill>
                  <a:schemeClr val="bg1"/>
                </a:solidFill>
              </a:rPr>
              <a:t>Đường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gấp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khúc</a:t>
            </a:r>
            <a:r>
              <a:rPr lang="en-US" sz="2400" dirty="0" smtClean="0">
                <a:solidFill>
                  <a:schemeClr val="bg1"/>
                </a:solidFill>
              </a:rPr>
              <a:t> MNPQ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ts val="3200"/>
              </a:lnSpc>
            </a:pPr>
            <a:r>
              <a:rPr lang="en-US" sz="2400" dirty="0" err="1" smtClean="0">
                <a:solidFill>
                  <a:schemeClr val="bg1"/>
                </a:solidFill>
              </a:rPr>
              <a:t>Đường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gấp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khúc</a:t>
            </a:r>
            <a:r>
              <a:rPr lang="en-US" sz="2400" dirty="0" smtClean="0">
                <a:solidFill>
                  <a:schemeClr val="bg1"/>
                </a:solidFill>
              </a:rPr>
              <a:t> MNPQ </a:t>
            </a:r>
            <a:r>
              <a:rPr lang="en-US" sz="2400" dirty="0" err="1" smtClean="0">
                <a:solidFill>
                  <a:schemeClr val="bg1"/>
                </a:solidFill>
              </a:rPr>
              <a:t>gồm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ba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đoạn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thẳng</a:t>
            </a:r>
            <a:r>
              <a:rPr lang="en-US" sz="2400" dirty="0" smtClean="0">
                <a:solidFill>
                  <a:schemeClr val="bg1"/>
                </a:solidFill>
              </a:rPr>
              <a:t>: MN, NP, PQ.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ts val="3200"/>
              </a:lnSpc>
            </a:pPr>
            <a:r>
              <a:rPr lang="en-US" sz="2400" dirty="0" err="1" smtClean="0">
                <a:solidFill>
                  <a:schemeClr val="bg1"/>
                </a:solidFill>
              </a:rPr>
              <a:t>Độ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</a:t>
            </a:r>
            <a:r>
              <a:rPr lang="vi-VN" altLang="en-US" sz="2400" dirty="0" err="1" smtClean="0">
                <a:solidFill>
                  <a:schemeClr val="bg1"/>
                </a:solidFill>
              </a:rPr>
              <a:t>ài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đường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gấp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khúc</a:t>
            </a:r>
            <a:r>
              <a:rPr lang="en-US" sz="2400" dirty="0" smtClean="0">
                <a:solidFill>
                  <a:schemeClr val="bg1"/>
                </a:solidFill>
              </a:rPr>
              <a:t> MNPQ </a:t>
            </a:r>
            <a:r>
              <a:rPr lang="en-US" sz="2400" dirty="0" err="1" smtClean="0">
                <a:solidFill>
                  <a:schemeClr val="bg1"/>
                </a:solidFill>
              </a:rPr>
              <a:t>là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tổng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độ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dài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các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đoạn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thẳng</a:t>
            </a:r>
            <a:r>
              <a:rPr lang="en-US" sz="2400" dirty="0" smtClean="0">
                <a:solidFill>
                  <a:schemeClr val="bg1"/>
                </a:solidFill>
              </a:rPr>
              <a:t> MN, NP, PQ: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ts val="32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2cm + 5cm + 3cm = 10cm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8" grpId="0"/>
      <p:bldP spid="5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9726" y="362151"/>
            <a:ext cx="9326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b)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Hình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tứ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giác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89726" y="783771"/>
            <a:ext cx="10376686" cy="5526298"/>
            <a:chOff x="889726" y="783771"/>
            <a:chExt cx="10376686" cy="5526298"/>
          </a:xfrm>
        </p:grpSpPr>
        <p:pic>
          <p:nvPicPr>
            <p:cNvPr id="3" name="Picture 2" descr="20210409041757_wm_shs-toan-2-tap-1"/>
            <p:cNvPicPr>
              <a:picLocks noChangeAspect="1" noChangeArrowheads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826" t="64027" r="12090" b="8798"/>
            <a:stretch>
              <a:fillRect/>
            </a:stretch>
          </p:blipFill>
          <p:spPr bwMode="auto">
            <a:xfrm>
              <a:off x="889726" y="885371"/>
              <a:ext cx="10376686" cy="54246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889726" y="783771"/>
              <a:ext cx="2362925" cy="4702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4336869" y="1110343"/>
              <a:ext cx="2233748" cy="108421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018903" y="2580267"/>
              <a:ext cx="2233748" cy="108421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336869" y="4794069"/>
              <a:ext cx="3866605" cy="104502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531359" y="1184700"/>
            <a:ext cx="214230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i="1" dirty="0" err="1" smtClean="0"/>
              <a:t>Đây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cũng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là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hình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tứ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giác</a:t>
            </a:r>
            <a:r>
              <a:rPr lang="en-US" sz="2600" i="1" dirty="0" smtClean="0"/>
              <a:t>.</a:t>
            </a:r>
            <a:endParaRPr lang="en-US" sz="26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129211" y="2706876"/>
            <a:ext cx="20131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i="1" dirty="0" err="1" smtClean="0"/>
              <a:t>Đây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là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hình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tứ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giác</a:t>
            </a:r>
            <a:r>
              <a:rPr lang="en-US" sz="2600" i="1" dirty="0" smtClean="0"/>
              <a:t>.</a:t>
            </a:r>
            <a:endParaRPr lang="en-US" sz="26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4531359" y="4933225"/>
            <a:ext cx="373742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err="1" smtClean="0"/>
              <a:t>Trong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bức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tranh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này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có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rất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nhiều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hình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tứ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giác</a:t>
            </a:r>
            <a:r>
              <a:rPr lang="en-US" sz="2500" i="1" dirty="0" smtClean="0"/>
              <a:t>.</a:t>
            </a:r>
            <a:endParaRPr lang="en-US" sz="2500" i="1" dirty="0"/>
          </a:p>
        </p:txBody>
      </p:sp>
      <p:sp>
        <p:nvSpPr>
          <p:cNvPr id="13" name="Rounded Rectangle 12"/>
          <p:cNvSpPr/>
          <p:nvPr/>
        </p:nvSpPr>
        <p:spPr>
          <a:xfrm>
            <a:off x="6897188" y="623761"/>
            <a:ext cx="4369223" cy="116585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giác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được</a:t>
            </a:r>
            <a:r>
              <a:rPr lang="en-US" sz="2400" dirty="0" smtClean="0"/>
              <a:t> </a:t>
            </a:r>
            <a:r>
              <a:rPr lang="en-US" sz="2400" dirty="0" err="1" smtClean="0"/>
              <a:t>tạo</a:t>
            </a:r>
            <a:r>
              <a:rPr lang="en-US" sz="2400" dirty="0" smtClean="0"/>
              <a:t> </a:t>
            </a:r>
            <a:r>
              <a:rPr lang="en-US" sz="2400" dirty="0" err="1" smtClean="0"/>
              <a:t>bởi</a:t>
            </a:r>
            <a:r>
              <a:rPr lang="en-US" sz="2400" dirty="0" smtClean="0"/>
              <a:t> 4 </a:t>
            </a:r>
            <a:r>
              <a:rPr lang="en-US" sz="2400" dirty="0" err="1" smtClean="0"/>
              <a:t>đoạn</a:t>
            </a:r>
            <a:r>
              <a:rPr lang="en-US" sz="2400" dirty="0" smtClean="0"/>
              <a:t> </a:t>
            </a:r>
            <a:r>
              <a:rPr lang="en-US" sz="2400" dirty="0" err="1" smtClean="0"/>
              <a:t>thẳng</a:t>
            </a:r>
            <a:r>
              <a:rPr lang="en-US" sz="2400" dirty="0" smtClean="0"/>
              <a:t> </a:t>
            </a:r>
            <a:r>
              <a:rPr lang="en-US" sz="2400" dirty="0" err="1" smtClean="0"/>
              <a:t>khép</a:t>
            </a:r>
            <a:r>
              <a:rPr lang="en-US" sz="2400" dirty="0" smtClean="0"/>
              <a:t> </a:t>
            </a:r>
            <a:r>
              <a:rPr lang="en-US" sz="2400" dirty="0" err="1" smtClean="0"/>
              <a:t>kín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 flipH="1">
            <a:off x="1579320" y="3023206"/>
            <a:ext cx="1393086" cy="1108775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974653" y="1439440"/>
            <a:ext cx="9958959" cy="1431057"/>
            <a:chOff x="857087" y="446662"/>
            <a:chExt cx="9958959" cy="1431057"/>
          </a:xfrm>
        </p:grpSpPr>
        <p:sp>
          <p:nvSpPr>
            <p:cNvPr id="3" name="TextBox 2"/>
            <p:cNvSpPr txBox="1"/>
            <p:nvPr/>
          </p:nvSpPr>
          <p:spPr>
            <a:xfrm>
              <a:off x="1475044" y="446662"/>
              <a:ext cx="934100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800" dirty="0" err="1" smtClean="0"/>
                <a:t>Kể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tên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các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đường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gấp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khúc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trong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mỗi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hình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vẽ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sau</a:t>
              </a:r>
              <a:r>
                <a:rPr lang="en-US" sz="2800" dirty="0" smtClean="0"/>
                <a:t>:</a:t>
              </a:r>
              <a:endParaRPr lang="en-US" sz="2800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857087" y="487540"/>
              <a:ext cx="617957" cy="617957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/>
                <a:t>1</a:t>
              </a:r>
              <a:endParaRPr lang="en-US" sz="4000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349242" y="1139055"/>
              <a:ext cx="934100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800" dirty="0" smtClean="0"/>
                <a:t>a)                                       </a:t>
              </a:r>
              <a:r>
                <a:rPr lang="en-US" sz="2800" dirty="0" smtClean="0"/>
                <a:t>        b</a:t>
              </a:r>
              <a:r>
                <a:rPr lang="en-US" sz="2800" dirty="0" smtClean="0"/>
                <a:t>)</a:t>
              </a:r>
              <a:endParaRPr lang="en-US" sz="2800" dirty="0"/>
            </a:p>
          </p:txBody>
        </p:sp>
      </p:grpSp>
      <p:cxnSp>
        <p:nvCxnSpPr>
          <p:cNvPr id="6" name="Straight Connector 5"/>
          <p:cNvCxnSpPr/>
          <p:nvPr/>
        </p:nvCxnSpPr>
        <p:spPr>
          <a:xfrm flipH="1">
            <a:off x="7745761" y="2551660"/>
            <a:ext cx="2303114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022456" y="3690669"/>
            <a:ext cx="665403" cy="646331"/>
            <a:chOff x="904890" y="2778718"/>
            <a:chExt cx="665403" cy="646331"/>
          </a:xfrm>
        </p:grpSpPr>
        <p:sp>
          <p:nvSpPr>
            <p:cNvPr id="11" name="TextBox 10"/>
            <p:cNvSpPr txBox="1"/>
            <p:nvPr/>
          </p:nvSpPr>
          <p:spPr>
            <a:xfrm>
              <a:off x="1303593" y="2778718"/>
              <a:ext cx="2667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04890" y="2901829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A</a:t>
              </a:r>
              <a:endParaRPr lang="en-US" sz="2800" dirty="0"/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2972405" y="3023206"/>
            <a:ext cx="1560406" cy="1080759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2736541" y="2461250"/>
            <a:ext cx="423514" cy="736741"/>
            <a:chOff x="3474126" y="1300240"/>
            <a:chExt cx="423514" cy="736741"/>
          </a:xfrm>
        </p:grpSpPr>
        <p:sp>
          <p:nvSpPr>
            <p:cNvPr id="8" name="TextBox 7"/>
            <p:cNvSpPr txBox="1"/>
            <p:nvPr/>
          </p:nvSpPr>
          <p:spPr>
            <a:xfrm>
              <a:off x="3576640" y="1390650"/>
              <a:ext cx="2667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74126" y="1300240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B</a:t>
              </a:r>
              <a:endParaRPr lang="en-US" sz="28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393208" y="3608761"/>
            <a:ext cx="600296" cy="694191"/>
            <a:chOff x="3576640" y="3804008"/>
            <a:chExt cx="600296" cy="694191"/>
          </a:xfrm>
        </p:grpSpPr>
        <p:sp>
          <p:nvSpPr>
            <p:cNvPr id="14" name="TextBox 13"/>
            <p:cNvSpPr txBox="1"/>
            <p:nvPr/>
          </p:nvSpPr>
          <p:spPr>
            <a:xfrm>
              <a:off x="3576640" y="3851868"/>
              <a:ext cx="2667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32584" y="3804008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C</a:t>
              </a:r>
              <a:endParaRPr lang="en-US" sz="2800" dirty="0"/>
            </a:p>
          </p:txBody>
        </p:sp>
      </p:grpSp>
      <p:cxnSp>
        <p:nvCxnSpPr>
          <p:cNvPr id="22" name="Straight Connector 21"/>
          <p:cNvCxnSpPr/>
          <p:nvPr/>
        </p:nvCxnSpPr>
        <p:spPr>
          <a:xfrm flipH="1">
            <a:off x="7267575" y="4093400"/>
            <a:ext cx="2809875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10058400" y="2542135"/>
            <a:ext cx="1" cy="152373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7509900" y="2007699"/>
            <a:ext cx="444352" cy="736741"/>
            <a:chOff x="3474126" y="1300240"/>
            <a:chExt cx="444352" cy="736741"/>
          </a:xfrm>
        </p:grpSpPr>
        <p:sp>
          <p:nvSpPr>
            <p:cNvPr id="35" name="TextBox 34"/>
            <p:cNvSpPr txBox="1"/>
            <p:nvPr/>
          </p:nvSpPr>
          <p:spPr>
            <a:xfrm>
              <a:off x="3576640" y="1390650"/>
              <a:ext cx="2667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474126" y="1300240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D</a:t>
              </a:r>
              <a:endParaRPr lang="en-US" sz="28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9808543" y="2007699"/>
            <a:ext cx="423514" cy="736741"/>
            <a:chOff x="3474126" y="1300240"/>
            <a:chExt cx="423514" cy="736741"/>
          </a:xfrm>
        </p:grpSpPr>
        <p:sp>
          <p:nvSpPr>
            <p:cNvPr id="38" name="TextBox 37"/>
            <p:cNvSpPr txBox="1"/>
            <p:nvPr/>
          </p:nvSpPr>
          <p:spPr>
            <a:xfrm>
              <a:off x="3576640" y="1390650"/>
              <a:ext cx="2667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474126" y="1300240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E</a:t>
              </a:r>
              <a:endParaRPr lang="en-US" sz="28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9911057" y="3632767"/>
            <a:ext cx="463588" cy="976603"/>
            <a:chOff x="3576640" y="1390650"/>
            <a:chExt cx="463588" cy="976603"/>
          </a:xfrm>
        </p:grpSpPr>
        <p:sp>
          <p:nvSpPr>
            <p:cNvPr id="41" name="TextBox 40"/>
            <p:cNvSpPr txBox="1"/>
            <p:nvPr/>
          </p:nvSpPr>
          <p:spPr>
            <a:xfrm>
              <a:off x="3576640" y="1390650"/>
              <a:ext cx="2667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576640" y="1844033"/>
              <a:ext cx="4635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G</a:t>
              </a:r>
              <a:endParaRPr lang="en-US" sz="28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7133463" y="3632767"/>
            <a:ext cx="444352" cy="976603"/>
            <a:chOff x="3576640" y="1390650"/>
            <a:chExt cx="444352" cy="976603"/>
          </a:xfrm>
        </p:grpSpPr>
        <p:sp>
          <p:nvSpPr>
            <p:cNvPr id="44" name="TextBox 43"/>
            <p:cNvSpPr txBox="1"/>
            <p:nvPr/>
          </p:nvSpPr>
          <p:spPr>
            <a:xfrm>
              <a:off x="3576640" y="1390650"/>
              <a:ext cx="2667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576640" y="1844033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H</a:t>
              </a:r>
              <a:endParaRPr lang="en-US" sz="2800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225879" y="4648630"/>
            <a:ext cx="3767625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Đường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gấp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khúc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ABC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51270" y="4648630"/>
            <a:ext cx="41044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Đường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gấp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khúc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DEGH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60139" y="612126"/>
            <a:ext cx="9958959" cy="658835"/>
            <a:chOff x="857087" y="446662"/>
            <a:chExt cx="9958959" cy="658835"/>
          </a:xfrm>
        </p:grpSpPr>
        <p:sp>
          <p:nvSpPr>
            <p:cNvPr id="3" name="TextBox 2"/>
            <p:cNvSpPr txBox="1"/>
            <p:nvPr/>
          </p:nvSpPr>
          <p:spPr>
            <a:xfrm>
              <a:off x="1475044" y="446662"/>
              <a:ext cx="9341002" cy="658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800" dirty="0" smtClean="0"/>
                <a:t> </a:t>
              </a:r>
              <a:r>
                <a:rPr lang="en-US" sz="2800" dirty="0" err="1" smtClean="0"/>
                <a:t>Có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mấy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hình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tứ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giác</a:t>
              </a:r>
              <a:r>
                <a:rPr lang="en-US" sz="2800" dirty="0" smtClean="0"/>
                <a:t> ?</a:t>
              </a:r>
              <a:endParaRPr lang="en-US" sz="2800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857087" y="487540"/>
              <a:ext cx="617957" cy="617957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/>
                <a:t>2</a:t>
              </a:r>
              <a:endParaRPr lang="en-US" sz="4000" b="1" dirty="0"/>
            </a:p>
          </p:txBody>
        </p:sp>
      </p:grpSp>
      <p:sp>
        <p:nvSpPr>
          <p:cNvPr id="6" name="Isosceles Triangle 5"/>
          <p:cNvSpPr/>
          <p:nvPr/>
        </p:nvSpPr>
        <p:spPr>
          <a:xfrm>
            <a:off x="1814286" y="1857827"/>
            <a:ext cx="1828800" cy="2046515"/>
          </a:xfrm>
          <a:prstGeom prst="triangle">
            <a:avLst/>
          </a:prstGeom>
          <a:solidFill>
            <a:srgbClr val="FFC000"/>
          </a:solidFill>
          <a:ln>
            <a:solidFill>
              <a:srgbClr val="FEC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ECE4E"/>
              </a:solidFill>
            </a:endParaRPr>
          </a:p>
        </p:txBody>
      </p:sp>
      <p:sp>
        <p:nvSpPr>
          <p:cNvPr id="7" name="Diamond 6"/>
          <p:cNvSpPr/>
          <p:nvPr/>
        </p:nvSpPr>
        <p:spPr>
          <a:xfrm>
            <a:off x="4833257" y="1857828"/>
            <a:ext cx="1306286" cy="2046514"/>
          </a:xfrm>
          <a:prstGeom prst="diamond">
            <a:avLst/>
          </a:prstGeom>
          <a:solidFill>
            <a:srgbClr val="FFC000"/>
          </a:solidFill>
          <a:ln>
            <a:solidFill>
              <a:srgbClr val="FEC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arallelogram 7"/>
          <p:cNvSpPr/>
          <p:nvPr/>
        </p:nvSpPr>
        <p:spPr>
          <a:xfrm>
            <a:off x="7329714" y="1857828"/>
            <a:ext cx="2743200" cy="2046514"/>
          </a:xfrm>
          <a:prstGeom prst="parallelogram">
            <a:avLst>
              <a:gd name="adj" fmla="val 33800"/>
            </a:avLst>
          </a:prstGeom>
          <a:solidFill>
            <a:srgbClr val="FFC000"/>
          </a:solidFill>
          <a:ln>
            <a:solidFill>
              <a:srgbClr val="FEC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Manual Input 8"/>
          <p:cNvSpPr/>
          <p:nvPr/>
        </p:nvSpPr>
        <p:spPr>
          <a:xfrm rot="5400000">
            <a:off x="2162628" y="4020461"/>
            <a:ext cx="1814286" cy="2510971"/>
          </a:xfrm>
          <a:prstGeom prst="flowChartManualInput">
            <a:avLst/>
          </a:prstGeom>
          <a:solidFill>
            <a:srgbClr val="FFC000"/>
          </a:solidFill>
          <a:ln>
            <a:solidFill>
              <a:srgbClr val="FEC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080000" y="4368801"/>
            <a:ext cx="1814287" cy="1814287"/>
          </a:xfrm>
          <a:prstGeom prst="ellipse">
            <a:avLst/>
          </a:prstGeom>
          <a:solidFill>
            <a:srgbClr val="FFC000"/>
          </a:solidFill>
          <a:ln>
            <a:solidFill>
              <a:srgbClr val="FEC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apezoid 12"/>
          <p:cNvSpPr/>
          <p:nvPr/>
        </p:nvSpPr>
        <p:spPr>
          <a:xfrm>
            <a:off x="7649030" y="4368801"/>
            <a:ext cx="2264229" cy="1814287"/>
          </a:xfrm>
          <a:prstGeom prst="trapezoid">
            <a:avLst>
              <a:gd name="adj" fmla="val 23200"/>
            </a:avLst>
          </a:prstGeom>
          <a:solidFill>
            <a:srgbClr val="FFC000"/>
          </a:solidFill>
          <a:ln>
            <a:solidFill>
              <a:srgbClr val="FECE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290457" y="2619474"/>
            <a:ext cx="391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505371" y="2619474"/>
            <a:ext cx="391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677885" y="5014334"/>
            <a:ext cx="391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3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585201" y="5014334"/>
            <a:ext cx="391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</a:t>
            </a:r>
            <a:endParaRPr lang="en-US" sz="2800" b="1" dirty="0"/>
          </a:p>
        </p:txBody>
      </p:sp>
      <p:grpSp>
        <p:nvGrpSpPr>
          <p:cNvPr id="20" name="Group 19"/>
          <p:cNvGrpSpPr/>
          <p:nvPr/>
        </p:nvGrpSpPr>
        <p:grpSpPr>
          <a:xfrm>
            <a:off x="5751395" y="661222"/>
            <a:ext cx="994403" cy="994403"/>
            <a:chOff x="5751395" y="464780"/>
            <a:chExt cx="994403" cy="994403"/>
          </a:xfrm>
        </p:grpSpPr>
        <p:sp>
          <p:nvSpPr>
            <p:cNvPr id="18" name="TextBox 17"/>
            <p:cNvSpPr txBox="1"/>
            <p:nvPr/>
          </p:nvSpPr>
          <p:spPr>
            <a:xfrm>
              <a:off x="6030685" y="608038"/>
              <a:ext cx="39188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sz="40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5751395" y="464780"/>
              <a:ext cx="994403" cy="994403"/>
            </a:xfrm>
            <a:prstGeom prst="ellipse">
              <a:avLst/>
            </a:prstGeom>
            <a:noFill/>
            <a:ln w="66675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60139" y="612126"/>
            <a:ext cx="9958959" cy="658835"/>
            <a:chOff x="857087" y="446662"/>
            <a:chExt cx="9958959" cy="658835"/>
          </a:xfrm>
        </p:grpSpPr>
        <p:sp>
          <p:nvSpPr>
            <p:cNvPr id="3" name="TextBox 2"/>
            <p:cNvSpPr txBox="1"/>
            <p:nvPr/>
          </p:nvSpPr>
          <p:spPr>
            <a:xfrm>
              <a:off x="1475044" y="446662"/>
              <a:ext cx="9341002" cy="658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800" dirty="0" smtClean="0"/>
                <a:t> </a:t>
              </a:r>
              <a:r>
                <a:rPr lang="en-US" sz="2800" dirty="0" err="1" smtClean="0"/>
                <a:t>Tính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độ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dài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đường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gấp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khúc</a:t>
              </a:r>
              <a:r>
                <a:rPr lang="en-US" sz="2800" dirty="0" smtClean="0"/>
                <a:t> ABCD.</a:t>
              </a:r>
              <a:endParaRPr lang="en-US" sz="2800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857087" y="487540"/>
              <a:ext cx="617957" cy="617957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/>
                <a:t>3</a:t>
              </a:r>
              <a:endParaRPr lang="en-US" sz="4000" b="1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581578" y="1024675"/>
            <a:ext cx="7570933" cy="2416192"/>
            <a:chOff x="2581578" y="1198843"/>
            <a:chExt cx="7570933" cy="2416192"/>
          </a:xfrm>
        </p:grpSpPr>
        <p:cxnSp>
          <p:nvCxnSpPr>
            <p:cNvPr id="16" name="Straight Connector 15"/>
            <p:cNvCxnSpPr/>
            <p:nvPr/>
          </p:nvCxnSpPr>
          <p:spPr>
            <a:xfrm flipH="1">
              <a:off x="3033486" y="3415036"/>
              <a:ext cx="3480692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H="1">
              <a:off x="6514177" y="1705569"/>
              <a:ext cx="1588430" cy="1709467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>
              <a:off x="6014155" y="2830180"/>
              <a:ext cx="618859" cy="784855"/>
              <a:chOff x="904890" y="2901829"/>
              <a:chExt cx="618859" cy="784855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1257049" y="3040353"/>
                <a:ext cx="2667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904890" y="2901829"/>
                <a:ext cx="4235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B</a:t>
                </a:r>
                <a:endParaRPr lang="en-US" sz="2800" dirty="0"/>
              </a:p>
            </p:txBody>
          </p:sp>
        </p:grpSp>
        <p:cxnSp>
          <p:nvCxnSpPr>
            <p:cNvPr id="9" name="Straight Connector 8"/>
            <p:cNvCxnSpPr/>
            <p:nvPr/>
          </p:nvCxnSpPr>
          <p:spPr>
            <a:xfrm>
              <a:off x="8102607" y="1727146"/>
              <a:ext cx="1603578" cy="1564723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7855984" y="1198843"/>
              <a:ext cx="444352" cy="736741"/>
              <a:chOff x="3474126" y="1300240"/>
              <a:chExt cx="444352" cy="736741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3576640" y="1390650"/>
                <a:ext cx="2667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474126" y="1300240"/>
                <a:ext cx="44435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C</a:t>
                </a:r>
                <a:endParaRPr lang="en-US" sz="28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9552215" y="2801152"/>
              <a:ext cx="600296" cy="694191"/>
              <a:chOff x="3576640" y="3804008"/>
              <a:chExt cx="600296" cy="694191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3576640" y="3851868"/>
                <a:ext cx="2667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732584" y="3804008"/>
                <a:ext cx="44435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D</a:t>
                </a:r>
                <a:endParaRPr lang="en-US" sz="28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2581578" y="2830180"/>
              <a:ext cx="618859" cy="784855"/>
              <a:chOff x="904890" y="2901829"/>
              <a:chExt cx="618859" cy="784855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257049" y="3040353"/>
                <a:ext cx="2667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904890" y="2901829"/>
                <a:ext cx="4235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A</a:t>
                </a:r>
                <a:endParaRPr lang="en-US" sz="2800" dirty="0"/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4282150" y="2582511"/>
            <a:ext cx="12291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 5cm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 rot="18839619">
            <a:off x="6557894" y="1799316"/>
            <a:ext cx="1229142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 4cm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 rot="2506754">
            <a:off x="8525662" y="1796747"/>
            <a:ext cx="1229142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 4cm</a:t>
            </a:r>
            <a:endParaRPr lang="en-US" sz="2800" dirty="0"/>
          </a:p>
        </p:txBody>
      </p:sp>
      <p:grpSp>
        <p:nvGrpSpPr>
          <p:cNvPr id="35" name="Group 34"/>
          <p:cNvGrpSpPr/>
          <p:nvPr/>
        </p:nvGrpSpPr>
        <p:grpSpPr>
          <a:xfrm>
            <a:off x="2359604" y="3159412"/>
            <a:ext cx="7244444" cy="3509906"/>
            <a:chOff x="2359604" y="3159412"/>
            <a:chExt cx="7244444" cy="3509906"/>
          </a:xfrm>
        </p:grpSpPr>
        <p:sp>
          <p:nvSpPr>
            <p:cNvPr id="28" name="Rounded Rectangle 27"/>
            <p:cNvSpPr/>
            <p:nvPr/>
          </p:nvSpPr>
          <p:spPr>
            <a:xfrm>
              <a:off x="2359604" y="3159412"/>
              <a:ext cx="7244444" cy="3509906"/>
            </a:xfrm>
            <a:prstGeom prst="roundRect">
              <a:avLst>
                <a:gd name="adj" fmla="val 18044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>
              <a:softEdge rad="635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70289" y="3423944"/>
              <a:ext cx="5646902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800" dirty="0" err="1" smtClean="0"/>
                <a:t>Bài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giải</a:t>
              </a:r>
              <a:endParaRPr lang="en-US" sz="2800" dirty="0" smtClean="0"/>
            </a:p>
            <a:p>
              <a:pPr>
                <a:lnSpc>
                  <a:spcPct val="150000"/>
                </a:lnSpc>
              </a:pPr>
              <a:r>
                <a:rPr lang="en-US" sz="2800" dirty="0" err="1" smtClean="0"/>
                <a:t>Độ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dài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đường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gấp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khúc</a:t>
              </a:r>
              <a:r>
                <a:rPr lang="en-US" sz="2800" dirty="0" smtClean="0"/>
                <a:t> ABCD </a:t>
              </a:r>
              <a:r>
                <a:rPr lang="en-US" sz="2800" dirty="0" err="1" smtClean="0"/>
                <a:t>là</a:t>
              </a:r>
              <a:r>
                <a:rPr lang="en-US" sz="2800" dirty="0" smtClean="0"/>
                <a:t>:</a:t>
              </a:r>
              <a:endParaRPr lang="en-US" sz="2800" dirty="0" smtClean="0"/>
            </a:p>
            <a:p>
              <a:pPr>
                <a:lnSpc>
                  <a:spcPct val="150000"/>
                </a:lnSpc>
              </a:pPr>
              <a:r>
                <a:rPr lang="en-US" sz="2800" dirty="0" smtClean="0"/>
                <a:t>            +       +       =        (cm)</a:t>
              </a:r>
              <a:endParaRPr lang="en-US" sz="2800" dirty="0" smtClean="0"/>
            </a:p>
            <a:p>
              <a:pPr>
                <a:lnSpc>
                  <a:spcPct val="150000"/>
                </a:lnSpc>
              </a:pPr>
              <a:r>
                <a:rPr lang="en-US" sz="2800" dirty="0" smtClean="0"/>
                <a:t>                </a:t>
              </a:r>
              <a:r>
                <a:rPr lang="en-US" sz="2800" dirty="0" err="1" smtClean="0"/>
                <a:t>Đáp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số</a:t>
              </a:r>
              <a:r>
                <a:rPr lang="en-US" sz="2800" dirty="0" smtClean="0"/>
                <a:t>:        cm.</a:t>
              </a:r>
              <a:endParaRPr lang="en-US" sz="2800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794732" y="4754060"/>
              <a:ext cx="593870" cy="55567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?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773832" y="4754060"/>
              <a:ext cx="593870" cy="55567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?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654727" y="4754060"/>
              <a:ext cx="593870" cy="55567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?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6627093" y="4754060"/>
              <a:ext cx="593870" cy="55567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?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6248597" y="5456674"/>
              <a:ext cx="593870" cy="55567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?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890836" y="4819956"/>
            <a:ext cx="427654" cy="430887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92148" y="4819956"/>
            <a:ext cx="427654" cy="430887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88162" y="4819956"/>
            <a:ext cx="427654" cy="430887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700098" y="4819956"/>
            <a:ext cx="472367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13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09348" y="5528742"/>
            <a:ext cx="472367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13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951</Words>
  <Application>WPS Presentation</Application>
  <PresentationFormat>Widescreen</PresentationFormat>
  <Paragraphs>159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SimSun</vt:lpstr>
      <vt:lpstr>Wingdings</vt:lpstr>
      <vt:lpstr>Arial</vt:lpstr>
      <vt:lpstr>Times New Roman</vt:lpstr>
      <vt:lpstr>Microsoft YaHei</vt:lpstr>
      <vt:lpstr>Arial Unicode MS</vt:lpstr>
      <vt:lpstr>UTM Cookies</vt:lpstr>
      <vt:lpstr>Segoe Print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HIEU THAO</cp:lastModifiedBy>
  <cp:revision>92</cp:revision>
  <dcterms:created xsi:type="dcterms:W3CDTF">2021-06-02T01:34:00Z</dcterms:created>
  <dcterms:modified xsi:type="dcterms:W3CDTF">2023-12-07T01:03:27Z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B0F8B1E9CBC14C2FA8976031F4BBA8F9_13</vt:lpwstr>
  </property>
  <property fmtid="{D5CDD505-2E9C-101B-9397-08002B2CF9AE}" pid="3" name="KSOProductBuildVer">
    <vt:lpwstr>1033-12.2.0.13306</vt:lpwstr>
  </property>
</Properties>
</file>