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3" r:id="rId3"/>
    <p:sldId id="314" r:id="rId5"/>
    <p:sldId id="283" r:id="rId6"/>
    <p:sldId id="299" r:id="rId7"/>
    <p:sldId id="300" r:id="rId8"/>
    <p:sldId id="302" r:id="rId9"/>
    <p:sldId id="303" r:id="rId10"/>
    <p:sldId id="304" r:id="rId11"/>
    <p:sldId id="305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A9"/>
    <a:srgbClr val="FECE4E"/>
    <a:srgbClr val="2F804B"/>
    <a:srgbClr val="E3B77A"/>
    <a:srgbClr val="FFEAB5"/>
    <a:srgbClr val="D6E391"/>
    <a:srgbClr val="4F6228"/>
    <a:srgbClr val="D7AA80"/>
    <a:srgbClr val="D3E5BB"/>
    <a:srgbClr val="F15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3" autoAdjust="0"/>
    <p:restoredTop sz="94660"/>
  </p:normalViewPr>
  <p:slideViewPr>
    <p:cSldViewPr snapToGrid="0">
      <p:cViewPr>
        <p:scale>
          <a:sx n="75" d="100"/>
          <a:sy n="75" d="100"/>
        </p:scale>
        <p:origin x="30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3" name="Google Shape;2356;p30"/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95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010" y="212261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61091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1683254" y="345750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5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2" name="TextBox 291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/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5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6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7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8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0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1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2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3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4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5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6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7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8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9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0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1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2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3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4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5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6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7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9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0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1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2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3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4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8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9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0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1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2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3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4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25" name="Google Shape;631;p30"/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26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1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0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/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712595" y="2199005"/>
            <a:ext cx="87661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vi-VN" altLang="en-US" sz="48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CHÀO MỪNG </a:t>
            </a:r>
            <a:endParaRPr lang="vi-VN" altLang="en-US" sz="48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vi-VN" altLang="en-US" sz="48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QUÝ THẦY CÔ GIÁO ĐẾN VỚI TIẾT HỌC HÔM NAY</a:t>
            </a:r>
            <a:endParaRPr lang="vi-VN" altLang="en-US" sz="48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354830" y="459676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>
                <a:solidFill>
                  <a:srgbClr val="FFFF00"/>
                </a:solidFill>
              </a:rPr>
              <a:t>GVCN: Nguyễn Thị Hiếu Thảo</a:t>
            </a:r>
            <a:endParaRPr lang="vi-VN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3" name="Group 2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5" name="Rectangle: Top Corners Rounded 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4F6228"/>
                  </a:solidFill>
                </a:endParaRPr>
              </a:p>
            </p:txBody>
          </p:sp>
          <p:sp>
            <p:nvSpPr>
              <p:cNvPr id="6" name="Rectangle: Top Corners Rounded 2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4F6228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4F6228"/>
                  </a:solidFill>
                  <a:latin typeface="+mj-lt"/>
                </a:rPr>
                <a:t>CHỦ ĐỀ </a:t>
              </a:r>
              <a:r>
                <a:rPr lang="en-US" sz="3200" dirty="0" smtClean="0">
                  <a:solidFill>
                    <a:srgbClr val="4F6228"/>
                  </a:solidFill>
                  <a:latin typeface="+mj-lt"/>
                </a:rPr>
                <a:t>5</a:t>
              </a:r>
              <a:endParaRPr lang="vi-VN" sz="3200" dirty="0">
                <a:solidFill>
                  <a:srgbClr val="4F6228"/>
                </a:solidFill>
                <a:latin typeface="+mj-lt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263265" y="558800"/>
            <a:ext cx="73513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F6228"/>
                </a:solidFill>
                <a:latin typeface="+mj-lt"/>
              </a:rPr>
              <a:t>LÀM QUEN VỚI HÌNH PHẲNG</a:t>
            </a:r>
            <a:endParaRPr lang="vi-VN" sz="3600" dirty="0">
              <a:solidFill>
                <a:srgbClr val="4F6228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2710" y="2136775"/>
            <a:ext cx="730504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>
                  <a:solidFill>
                    <a:srgbClr val="4F6228"/>
                  </a:solidFill>
                </a:ln>
                <a:solidFill>
                  <a:schemeClr val="bg1"/>
                </a:solidFill>
                <a:latin typeface="+mj-lt"/>
              </a:rPr>
              <a:t>BÀI 26:</a:t>
            </a:r>
            <a:endParaRPr lang="en-US" sz="5400" dirty="0" smtClean="0">
              <a:ln>
                <a:solidFill>
                  <a:srgbClr val="4F6228"/>
                </a:solidFill>
              </a:ln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5400" dirty="0" smtClean="0">
                <a:ln>
                  <a:solidFill>
                    <a:srgbClr val="4F6228"/>
                  </a:solidFill>
                </a:ln>
                <a:solidFill>
                  <a:schemeClr val="bg1"/>
                </a:solidFill>
                <a:latin typeface="+mj-lt"/>
              </a:rPr>
              <a:t>ĐƯỜNG GẤP KHÚC.</a:t>
            </a:r>
            <a:endParaRPr lang="en-US" sz="5400" dirty="0" smtClean="0">
              <a:ln>
                <a:solidFill>
                  <a:srgbClr val="4F6228"/>
                </a:solidFill>
              </a:ln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5400" dirty="0" smtClean="0">
                <a:ln>
                  <a:solidFill>
                    <a:srgbClr val="4F6228"/>
                  </a:solidFill>
                </a:ln>
                <a:solidFill>
                  <a:schemeClr val="bg1"/>
                </a:solidFill>
                <a:latin typeface="+mj-lt"/>
              </a:rPr>
              <a:t>HÌNH TỨ GIÁC</a:t>
            </a:r>
            <a:endParaRPr lang="vi-VN" sz="5400" dirty="0">
              <a:ln>
                <a:solidFill>
                  <a:srgbClr val="4F6228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72959">
            <a:off x="3083682" y="1723863"/>
            <a:ext cx="56000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726" y="362151"/>
            <a:ext cx="932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a)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Đường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gấp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khúc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Độ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dài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đường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gấp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khúc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11087" y="928913"/>
            <a:ext cx="8911773" cy="5511784"/>
            <a:chOff x="1611087" y="928913"/>
            <a:chExt cx="8911773" cy="5511784"/>
          </a:xfrm>
        </p:grpSpPr>
        <p:grpSp>
          <p:nvGrpSpPr>
            <p:cNvPr id="7" name="Group 6"/>
            <p:cNvGrpSpPr/>
            <p:nvPr/>
          </p:nvGrpSpPr>
          <p:grpSpPr>
            <a:xfrm>
              <a:off x="1611087" y="928913"/>
              <a:ext cx="8911773" cy="5511784"/>
              <a:chOff x="1611087" y="928913"/>
              <a:chExt cx="8911773" cy="5511784"/>
            </a:xfrm>
          </p:grpSpPr>
          <p:pic>
            <p:nvPicPr>
              <p:cNvPr id="2" name="Picture 2" descr="20210409041757_wm_shs-toan-2-tap-1"/>
              <p:cNvPicPr>
                <a:picLocks noChangeAspect="1" noChangeArrowheads="1"/>
              </p:cNvPicPr>
              <p:nvPr/>
            </p:nvPicPr>
            <p:blipFill rotWithShape="1"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" t="25849" r="11793" b="39199"/>
              <a:stretch>
                <a:fillRect/>
              </a:stretch>
            </p:blipFill>
            <p:spPr bwMode="auto">
              <a:xfrm>
                <a:off x="1611087" y="928913"/>
                <a:ext cx="8911773" cy="55117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4441371" y="1555750"/>
                <a:ext cx="5775235" cy="4380593"/>
              </a:xfrm>
              <a:prstGeom prst="rect">
                <a:avLst/>
              </a:prstGeom>
              <a:solidFill>
                <a:srgbClr val="2F804B"/>
              </a:solidFill>
              <a:ln>
                <a:solidFill>
                  <a:srgbClr val="2F80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56001" y="3352800"/>
                <a:ext cx="4049486" cy="2583543"/>
              </a:xfrm>
              <a:prstGeom prst="rect">
                <a:avLst/>
              </a:prstGeom>
              <a:solidFill>
                <a:srgbClr val="2F804B"/>
              </a:solidFill>
              <a:ln>
                <a:solidFill>
                  <a:srgbClr val="2F80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310743" y="6212113"/>
                <a:ext cx="4049486" cy="2285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Callout 7"/>
            <p:cNvSpPr/>
            <p:nvPr/>
          </p:nvSpPr>
          <p:spPr>
            <a:xfrm>
              <a:off x="1611087" y="3352798"/>
              <a:ext cx="2922813" cy="1460501"/>
            </a:xfrm>
            <a:prstGeom prst="wedgeEllipseCallout">
              <a:avLst>
                <a:gd name="adj1" fmla="val -6382"/>
                <a:gd name="adj2" fmla="val 6426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3635376" y="1451430"/>
            <a:ext cx="288924" cy="27577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329122" y="1704982"/>
            <a:ext cx="593592" cy="380993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29122" y="2085975"/>
            <a:ext cx="509453" cy="71755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074394" y="2803525"/>
            <a:ext cx="764180" cy="479425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68205" y="3562516"/>
            <a:ext cx="2714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</a:t>
            </a:r>
            <a:r>
              <a:rPr lang="en-US" sz="2000" dirty="0" err="1" smtClean="0"/>
              <a:t>Cầu</a:t>
            </a:r>
            <a:r>
              <a:rPr lang="en-US" sz="2000" dirty="0" smtClean="0"/>
              <a:t> thang </a:t>
            </a:r>
            <a:r>
              <a:rPr lang="en-US" sz="2000" dirty="0" err="1" smtClean="0"/>
              <a:t>lên</a:t>
            </a:r>
            <a:r>
              <a:rPr lang="en-US" sz="2000" dirty="0" smtClean="0"/>
              <a:t> </a:t>
            </a:r>
            <a:r>
              <a:rPr lang="en-US" sz="2000" dirty="0" err="1" smtClean="0"/>
              <a:t>Thác</a:t>
            </a:r>
            <a:r>
              <a:rPr lang="en-US" sz="2000" dirty="0" smtClean="0"/>
              <a:t> </a:t>
            </a:r>
            <a:r>
              <a:rPr lang="en-US" sz="2000" dirty="0" err="1" smtClean="0"/>
              <a:t>Bạc</a:t>
            </a:r>
            <a:r>
              <a:rPr lang="en-US" sz="2000" dirty="0" smtClean="0"/>
              <a:t> (Sa Pa)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dạng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gấp</a:t>
            </a:r>
            <a:r>
              <a:rPr lang="en-US" sz="2000" dirty="0" smtClean="0"/>
              <a:t> </a:t>
            </a:r>
            <a:r>
              <a:rPr lang="en-US" sz="2000" dirty="0" err="1" smtClean="0"/>
              <a:t>khúc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4647669" y="1498474"/>
            <a:ext cx="5551127" cy="1966554"/>
            <a:chOff x="4647669" y="1498474"/>
            <a:chExt cx="5551127" cy="1966554"/>
          </a:xfrm>
        </p:grpSpPr>
        <p:grpSp>
          <p:nvGrpSpPr>
            <p:cNvPr id="51" name="Group 50"/>
            <p:cNvGrpSpPr/>
            <p:nvPr/>
          </p:nvGrpSpPr>
          <p:grpSpPr>
            <a:xfrm>
              <a:off x="4647669" y="1498474"/>
              <a:ext cx="5551127" cy="1966554"/>
              <a:chOff x="4647669" y="1498474"/>
              <a:chExt cx="5551127" cy="1966554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857750" y="1964417"/>
                <a:ext cx="5018205" cy="1052283"/>
                <a:chOff x="4857750" y="1964417"/>
                <a:chExt cx="5018205" cy="1052283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857750" y="2001610"/>
                  <a:ext cx="908050" cy="726621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757522" y="2007959"/>
                  <a:ext cx="2751478" cy="1002392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8498005" y="1964417"/>
                  <a:ext cx="1377950" cy="1052283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4647669" y="2251236"/>
                <a:ext cx="484428" cy="963679"/>
                <a:chOff x="3499909" y="3858218"/>
                <a:chExt cx="484428" cy="963679"/>
              </a:xfrm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3582990" y="3858218"/>
                  <a:ext cx="2667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499909" y="4298677"/>
                  <a:ext cx="48442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M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8365176" y="2557087"/>
                <a:ext cx="563597" cy="907941"/>
                <a:chOff x="3576640" y="3851868"/>
                <a:chExt cx="563597" cy="907941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3576640" y="3851868"/>
                  <a:ext cx="2667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716723" y="4236589"/>
                  <a:ext cx="4235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P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5554043" y="1537504"/>
                <a:ext cx="444352" cy="650117"/>
                <a:chOff x="3514158" y="3848082"/>
                <a:chExt cx="444352" cy="650117"/>
              </a:xfrm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3576640" y="3851868"/>
                  <a:ext cx="2667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514158" y="3848082"/>
                  <a:ext cx="44435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N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9721171" y="1498474"/>
                <a:ext cx="477625" cy="649791"/>
                <a:chOff x="3576640" y="3848408"/>
                <a:chExt cx="477625" cy="649791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3576640" y="3851868"/>
                  <a:ext cx="2667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590677" y="3848408"/>
                  <a:ext cx="46358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Q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52" name="TextBox 51"/>
            <p:cNvSpPr txBox="1"/>
            <p:nvPr/>
          </p:nvSpPr>
          <p:spPr>
            <a:xfrm rot="19393814">
              <a:off x="4858922" y="2019992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2cm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212371">
              <a:off x="6836582" y="2148311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5cm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9342365">
              <a:off x="8800038" y="2106712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3cm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512109" y="3378480"/>
            <a:ext cx="5488621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Đường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gấp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khúc</a:t>
            </a:r>
            <a:r>
              <a:rPr lang="en-US" sz="2400" dirty="0" smtClean="0">
                <a:solidFill>
                  <a:schemeClr val="bg1"/>
                </a:solidFill>
              </a:rPr>
              <a:t> MNPQ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Đường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gấp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khúc</a:t>
            </a:r>
            <a:r>
              <a:rPr lang="en-US" sz="2400" dirty="0" smtClean="0">
                <a:solidFill>
                  <a:schemeClr val="bg1"/>
                </a:solidFill>
              </a:rPr>
              <a:t> MNPQ </a:t>
            </a:r>
            <a:r>
              <a:rPr lang="en-US" sz="2400" dirty="0" err="1" smtClean="0">
                <a:solidFill>
                  <a:schemeClr val="bg1"/>
                </a:solidFill>
              </a:rPr>
              <a:t>gồm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đoạn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thẳng</a:t>
            </a:r>
            <a:r>
              <a:rPr lang="en-US" sz="2400" dirty="0" smtClean="0">
                <a:solidFill>
                  <a:schemeClr val="bg1"/>
                </a:solidFill>
              </a:rPr>
              <a:t>: MN, NP, PQ.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Độ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</a:t>
            </a:r>
            <a:r>
              <a:rPr lang="vi-VN" altLang="en-US" sz="2400" dirty="0" err="1" smtClean="0">
                <a:solidFill>
                  <a:schemeClr val="bg1"/>
                </a:solidFill>
              </a:rPr>
              <a:t>ài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đường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gấp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khúc</a:t>
            </a:r>
            <a:r>
              <a:rPr lang="en-US" sz="2400" dirty="0" smtClean="0">
                <a:solidFill>
                  <a:schemeClr val="bg1"/>
                </a:solidFill>
              </a:rPr>
              <a:t> MNPQ </a:t>
            </a:r>
            <a:r>
              <a:rPr lang="en-US" sz="2400" dirty="0" err="1" smtClean="0">
                <a:solidFill>
                  <a:schemeClr val="bg1"/>
                </a:solidFill>
              </a:rPr>
              <a:t>là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tổng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dài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các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đoạn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thẳng</a:t>
            </a:r>
            <a:r>
              <a:rPr lang="en-US" sz="2400" dirty="0" smtClean="0">
                <a:solidFill>
                  <a:schemeClr val="bg1"/>
                </a:solidFill>
              </a:rPr>
              <a:t> MN, NP, PQ: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2cm + 5cm + 3cm = 10cm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5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726" y="362151"/>
            <a:ext cx="932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b)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Hình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tứ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giác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89726" y="783771"/>
            <a:ext cx="10376686" cy="5526298"/>
            <a:chOff x="889726" y="783771"/>
            <a:chExt cx="10376686" cy="5526298"/>
          </a:xfrm>
        </p:grpSpPr>
        <p:pic>
          <p:nvPicPr>
            <p:cNvPr id="3" name="Picture 2" descr="20210409041757_wm_shs-toan-2-tap-1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26" t="64027" r="12090" b="8798"/>
            <a:stretch>
              <a:fillRect/>
            </a:stretch>
          </p:blipFill>
          <p:spPr bwMode="auto">
            <a:xfrm>
              <a:off x="889726" y="885371"/>
              <a:ext cx="10376686" cy="5424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89726" y="783771"/>
              <a:ext cx="2362925" cy="470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336869" y="1110343"/>
              <a:ext cx="2233748" cy="10842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018903" y="2580267"/>
              <a:ext cx="2233748" cy="10842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36869" y="4794069"/>
              <a:ext cx="3866605" cy="10450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31359" y="1184700"/>
            <a:ext cx="21423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err="1" smtClean="0"/>
              <a:t>Đây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cũng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là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hình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tứ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giác</a:t>
            </a:r>
            <a:r>
              <a:rPr lang="en-US" sz="2600" i="1" dirty="0" smtClean="0"/>
              <a:t>.</a:t>
            </a:r>
            <a:endParaRPr lang="en-US" sz="2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29211" y="2706876"/>
            <a:ext cx="2013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 err="1" smtClean="0"/>
              <a:t>Đây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là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hình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tứ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giác</a:t>
            </a:r>
            <a:r>
              <a:rPr lang="en-US" sz="2600" i="1" dirty="0" smtClean="0"/>
              <a:t>.</a:t>
            </a:r>
            <a:endParaRPr lang="en-US" sz="2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31359" y="4933225"/>
            <a:ext cx="37374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err="1" smtClean="0"/>
              <a:t>Trong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bức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tranh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này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có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rất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nhiều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hình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tứ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giác</a:t>
            </a:r>
            <a:r>
              <a:rPr lang="en-US" sz="2500" i="1" dirty="0" smtClean="0"/>
              <a:t>.</a:t>
            </a:r>
            <a:endParaRPr lang="en-US" sz="2500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97188" y="623761"/>
            <a:ext cx="4369223" cy="11658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giác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bởi</a:t>
            </a:r>
            <a:r>
              <a:rPr lang="en-US" sz="2400" dirty="0" smtClean="0"/>
              <a:t> 4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khép</a:t>
            </a:r>
            <a:r>
              <a:rPr lang="en-US" sz="2400" dirty="0" smtClean="0"/>
              <a:t> </a:t>
            </a:r>
            <a:r>
              <a:rPr lang="en-US" sz="2400" dirty="0" err="1" smtClean="0"/>
              <a:t>kín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1579320" y="3023206"/>
            <a:ext cx="1393086" cy="110877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974653" y="1439440"/>
            <a:ext cx="9958959" cy="1431057"/>
            <a:chOff x="857087" y="446662"/>
            <a:chExt cx="9958959" cy="1431057"/>
          </a:xfrm>
        </p:grpSpPr>
        <p:sp>
          <p:nvSpPr>
            <p:cNvPr id="3" name="TextBox 2"/>
            <p:cNvSpPr txBox="1"/>
            <p:nvPr/>
          </p:nvSpPr>
          <p:spPr>
            <a:xfrm>
              <a:off x="1475044" y="446662"/>
              <a:ext cx="93410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 smtClean="0"/>
                <a:t>Kể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tên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các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đường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gấp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khúc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trong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mỗi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hình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vẽ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sau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857087" y="487540"/>
              <a:ext cx="617957" cy="617957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1</a:t>
              </a:r>
              <a:endParaRPr lang="en-US" sz="40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49242" y="1139055"/>
              <a:ext cx="93410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/>
                <a:t>a)                                       </a:t>
              </a:r>
              <a:r>
                <a:rPr lang="en-US" sz="2800" dirty="0" smtClean="0"/>
                <a:t>        b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 flipH="1">
            <a:off x="7745761" y="2551660"/>
            <a:ext cx="230311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022456" y="3690669"/>
            <a:ext cx="665403" cy="646331"/>
            <a:chOff x="904890" y="2778718"/>
            <a:chExt cx="665403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1303593" y="2778718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4890" y="2901829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972405" y="3023206"/>
            <a:ext cx="1560406" cy="1080759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736541" y="2461250"/>
            <a:ext cx="423514" cy="736741"/>
            <a:chOff x="3474126" y="1300240"/>
            <a:chExt cx="423514" cy="736741"/>
          </a:xfrm>
        </p:grpSpPr>
        <p:sp>
          <p:nvSpPr>
            <p:cNvPr id="8" name="TextBox 7"/>
            <p:cNvSpPr txBox="1"/>
            <p:nvPr/>
          </p:nvSpPr>
          <p:spPr>
            <a:xfrm>
              <a:off x="3576640" y="1390650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74126" y="13002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93208" y="3608761"/>
            <a:ext cx="600296" cy="694191"/>
            <a:chOff x="3576640" y="3804008"/>
            <a:chExt cx="600296" cy="694191"/>
          </a:xfrm>
        </p:grpSpPr>
        <p:sp>
          <p:nvSpPr>
            <p:cNvPr id="14" name="TextBox 13"/>
            <p:cNvSpPr txBox="1"/>
            <p:nvPr/>
          </p:nvSpPr>
          <p:spPr>
            <a:xfrm>
              <a:off x="3576640" y="3851868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2584" y="3804008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H="1">
            <a:off x="7267575" y="4093400"/>
            <a:ext cx="2809875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0058400" y="2542135"/>
            <a:ext cx="1" cy="152373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509900" y="2007699"/>
            <a:ext cx="444352" cy="736741"/>
            <a:chOff x="3474126" y="1300240"/>
            <a:chExt cx="444352" cy="736741"/>
          </a:xfrm>
        </p:grpSpPr>
        <p:sp>
          <p:nvSpPr>
            <p:cNvPr id="35" name="TextBox 34"/>
            <p:cNvSpPr txBox="1"/>
            <p:nvPr/>
          </p:nvSpPr>
          <p:spPr>
            <a:xfrm>
              <a:off x="3576640" y="1390650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74126" y="13002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808543" y="2007699"/>
            <a:ext cx="423514" cy="736741"/>
            <a:chOff x="3474126" y="1300240"/>
            <a:chExt cx="423514" cy="736741"/>
          </a:xfrm>
        </p:grpSpPr>
        <p:sp>
          <p:nvSpPr>
            <p:cNvPr id="38" name="TextBox 37"/>
            <p:cNvSpPr txBox="1"/>
            <p:nvPr/>
          </p:nvSpPr>
          <p:spPr>
            <a:xfrm>
              <a:off x="3576640" y="1390650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74126" y="13002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E</a:t>
              </a:r>
              <a:endParaRPr lang="en-US" sz="28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911057" y="3632767"/>
            <a:ext cx="463588" cy="976603"/>
            <a:chOff x="3576640" y="1390650"/>
            <a:chExt cx="463588" cy="976603"/>
          </a:xfrm>
        </p:grpSpPr>
        <p:sp>
          <p:nvSpPr>
            <p:cNvPr id="41" name="TextBox 40"/>
            <p:cNvSpPr txBox="1"/>
            <p:nvPr/>
          </p:nvSpPr>
          <p:spPr>
            <a:xfrm>
              <a:off x="3576640" y="1390650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6640" y="1844033"/>
              <a:ext cx="463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G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133463" y="3632767"/>
            <a:ext cx="444352" cy="976603"/>
            <a:chOff x="3576640" y="1390650"/>
            <a:chExt cx="444352" cy="976603"/>
          </a:xfrm>
        </p:grpSpPr>
        <p:sp>
          <p:nvSpPr>
            <p:cNvPr id="44" name="TextBox 43"/>
            <p:cNvSpPr txBox="1"/>
            <p:nvPr/>
          </p:nvSpPr>
          <p:spPr>
            <a:xfrm>
              <a:off x="3576640" y="1390650"/>
              <a:ext cx="266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76640" y="1844033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H</a:t>
              </a:r>
              <a:endParaRPr lang="en-US" sz="28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225879" y="4648630"/>
            <a:ext cx="3767625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Đường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gấp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khúc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ABC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51270" y="4648630"/>
            <a:ext cx="4104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Đường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gấp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khúc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DEGH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60139" y="612126"/>
            <a:ext cx="9958959" cy="658835"/>
            <a:chOff x="857087" y="446662"/>
            <a:chExt cx="9958959" cy="658835"/>
          </a:xfrm>
        </p:grpSpPr>
        <p:sp>
          <p:nvSpPr>
            <p:cNvPr id="3" name="TextBox 2"/>
            <p:cNvSpPr txBox="1"/>
            <p:nvPr/>
          </p:nvSpPr>
          <p:spPr>
            <a:xfrm>
              <a:off x="1475044" y="446662"/>
              <a:ext cx="9341002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/>
                <a:t> </a:t>
              </a:r>
              <a:r>
                <a:rPr lang="en-US" sz="2800" dirty="0" err="1" smtClean="0"/>
                <a:t>Có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mấy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hình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giác</a:t>
              </a:r>
              <a:r>
                <a:rPr lang="en-US" sz="2800" dirty="0" smtClean="0"/>
                <a:t> ?</a:t>
              </a:r>
              <a:endParaRPr lang="en-US" sz="28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857087" y="487540"/>
              <a:ext cx="617957" cy="617957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2</a:t>
              </a:r>
              <a:endParaRPr lang="en-US" sz="4000" b="1" dirty="0"/>
            </a:p>
          </p:txBody>
        </p:sp>
      </p:grpSp>
      <p:sp>
        <p:nvSpPr>
          <p:cNvPr id="6" name="Isosceles Triangle 5"/>
          <p:cNvSpPr/>
          <p:nvPr/>
        </p:nvSpPr>
        <p:spPr>
          <a:xfrm>
            <a:off x="1814286" y="1857827"/>
            <a:ext cx="1828800" cy="2046515"/>
          </a:xfrm>
          <a:prstGeom prst="triangle">
            <a:avLst/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CE4E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4833257" y="1857828"/>
            <a:ext cx="1306286" cy="2046514"/>
          </a:xfrm>
          <a:prstGeom prst="diamond">
            <a:avLst/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7329714" y="1857828"/>
            <a:ext cx="2743200" cy="2046514"/>
          </a:xfrm>
          <a:prstGeom prst="parallelogram">
            <a:avLst>
              <a:gd name="adj" fmla="val 33800"/>
            </a:avLst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Input 8"/>
          <p:cNvSpPr/>
          <p:nvPr/>
        </p:nvSpPr>
        <p:spPr>
          <a:xfrm rot="5400000">
            <a:off x="2162628" y="4020461"/>
            <a:ext cx="1814286" cy="2510971"/>
          </a:xfrm>
          <a:prstGeom prst="flowChartManualInput">
            <a:avLst/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80000" y="4368801"/>
            <a:ext cx="1814287" cy="1814287"/>
          </a:xfrm>
          <a:prstGeom prst="ellipse">
            <a:avLst/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>
            <a:off x="7649030" y="4368801"/>
            <a:ext cx="2264229" cy="1814287"/>
          </a:xfrm>
          <a:prstGeom prst="trapezoid">
            <a:avLst>
              <a:gd name="adj" fmla="val 23200"/>
            </a:avLst>
          </a:prstGeom>
          <a:solidFill>
            <a:srgbClr val="FFC000"/>
          </a:solidFill>
          <a:ln>
            <a:solidFill>
              <a:srgbClr val="FEC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90457" y="2619474"/>
            <a:ext cx="39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5371" y="2619474"/>
            <a:ext cx="39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77885" y="5014334"/>
            <a:ext cx="39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585201" y="5014334"/>
            <a:ext cx="39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5751395" y="661222"/>
            <a:ext cx="994403" cy="994403"/>
            <a:chOff x="5751395" y="464780"/>
            <a:chExt cx="994403" cy="994403"/>
          </a:xfrm>
        </p:grpSpPr>
        <p:sp>
          <p:nvSpPr>
            <p:cNvPr id="18" name="TextBox 17"/>
            <p:cNvSpPr txBox="1"/>
            <p:nvPr/>
          </p:nvSpPr>
          <p:spPr>
            <a:xfrm>
              <a:off x="6030685" y="608038"/>
              <a:ext cx="3918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endParaRPr lang="en-US" sz="4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751395" y="464780"/>
              <a:ext cx="994403" cy="994403"/>
            </a:xfrm>
            <a:prstGeom prst="ellipse">
              <a:avLst/>
            </a:prstGeom>
            <a:noFill/>
            <a:ln w="66675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60139" y="612126"/>
            <a:ext cx="9958959" cy="658835"/>
            <a:chOff x="857087" y="446662"/>
            <a:chExt cx="9958959" cy="658835"/>
          </a:xfrm>
        </p:grpSpPr>
        <p:sp>
          <p:nvSpPr>
            <p:cNvPr id="3" name="TextBox 2"/>
            <p:cNvSpPr txBox="1"/>
            <p:nvPr/>
          </p:nvSpPr>
          <p:spPr>
            <a:xfrm>
              <a:off x="1475044" y="446662"/>
              <a:ext cx="9341002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/>
                <a:t> </a:t>
              </a:r>
              <a:r>
                <a:rPr lang="en-US" sz="2800" dirty="0" err="1" smtClean="0"/>
                <a:t>Tính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dài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đường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gấp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khúc</a:t>
              </a:r>
              <a:r>
                <a:rPr lang="en-US" sz="2800" dirty="0" smtClean="0"/>
                <a:t> ABCD.</a:t>
              </a:r>
              <a:endParaRPr lang="en-US" sz="28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857087" y="487540"/>
              <a:ext cx="617957" cy="617957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3</a:t>
              </a:r>
              <a:endParaRPr lang="en-US" sz="40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81578" y="1024675"/>
            <a:ext cx="7570933" cy="2416192"/>
            <a:chOff x="2581578" y="1198843"/>
            <a:chExt cx="7570933" cy="2416192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033486" y="3415036"/>
              <a:ext cx="3480692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6514177" y="1705569"/>
              <a:ext cx="1588430" cy="1709467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6014155" y="2830180"/>
              <a:ext cx="618859" cy="784855"/>
              <a:chOff x="904890" y="2901829"/>
              <a:chExt cx="618859" cy="78485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257049" y="3040353"/>
                <a:ext cx="266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4890" y="2901829"/>
                <a:ext cx="423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B</a:t>
                </a:r>
                <a:endParaRPr lang="en-US" sz="2800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8102607" y="1727146"/>
              <a:ext cx="1603578" cy="1564723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855984" y="1198843"/>
              <a:ext cx="444352" cy="736741"/>
              <a:chOff x="3474126" y="1300240"/>
              <a:chExt cx="444352" cy="73674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576640" y="1390650"/>
                <a:ext cx="266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474126" y="1300240"/>
                <a:ext cx="4443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C</a:t>
                </a:r>
                <a:endParaRPr lang="en-US" sz="28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552215" y="2801152"/>
              <a:ext cx="600296" cy="694191"/>
              <a:chOff x="3576640" y="3804008"/>
              <a:chExt cx="600296" cy="69419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576640" y="3851868"/>
                <a:ext cx="266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32584" y="3804008"/>
                <a:ext cx="4443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D</a:t>
                </a:r>
                <a:endParaRPr lang="en-US" sz="28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581578" y="2830180"/>
              <a:ext cx="618859" cy="784855"/>
              <a:chOff x="904890" y="2901829"/>
              <a:chExt cx="618859" cy="78485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257049" y="3040353"/>
                <a:ext cx="266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04890" y="2901829"/>
                <a:ext cx="4235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4282150" y="2582511"/>
            <a:ext cx="12291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5cm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 rot="18839619">
            <a:off x="6557894" y="1799316"/>
            <a:ext cx="122914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4cm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 rot="2506754">
            <a:off x="8525662" y="1796747"/>
            <a:ext cx="122914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4cm</a:t>
            </a:r>
            <a:endParaRPr lang="en-US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359604" y="3159412"/>
            <a:ext cx="7244444" cy="3509906"/>
            <a:chOff x="2359604" y="3159412"/>
            <a:chExt cx="7244444" cy="3509906"/>
          </a:xfrm>
        </p:grpSpPr>
        <p:sp>
          <p:nvSpPr>
            <p:cNvPr id="28" name="Rounded Rectangle 27"/>
            <p:cNvSpPr/>
            <p:nvPr/>
          </p:nvSpPr>
          <p:spPr>
            <a:xfrm>
              <a:off x="2359604" y="3159412"/>
              <a:ext cx="7244444" cy="3509906"/>
            </a:xfrm>
            <a:prstGeom prst="roundRect">
              <a:avLst>
                <a:gd name="adj" fmla="val 18044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0289" y="3423944"/>
              <a:ext cx="564690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err="1" smtClean="0"/>
                <a:t>Bài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giải</a:t>
              </a:r>
              <a:endParaRPr lang="en-US" sz="2800" dirty="0" smtClean="0"/>
            </a:p>
            <a:p>
              <a:pPr>
                <a:lnSpc>
                  <a:spcPct val="150000"/>
                </a:lnSpc>
              </a:pPr>
              <a:r>
                <a:rPr lang="en-US" sz="2800" dirty="0" err="1" smtClean="0"/>
                <a:t>Độ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dài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đường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gấp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khúc</a:t>
              </a:r>
              <a:r>
                <a:rPr lang="en-US" sz="2800" dirty="0" smtClean="0"/>
                <a:t> ABCD </a:t>
              </a:r>
              <a:r>
                <a:rPr lang="en-US" sz="2800" dirty="0" err="1" smtClean="0"/>
                <a:t>là</a:t>
              </a:r>
              <a:r>
                <a:rPr lang="en-US" sz="2800" dirty="0" smtClean="0"/>
                <a:t>:</a:t>
              </a:r>
              <a:endParaRPr lang="en-US" sz="2800" dirty="0" smtClean="0"/>
            </a:p>
            <a:p>
              <a:pPr>
                <a:lnSpc>
                  <a:spcPct val="150000"/>
                </a:lnSpc>
              </a:pPr>
              <a:r>
                <a:rPr lang="en-US" sz="2800" dirty="0" smtClean="0"/>
                <a:t>            +       +       =        (cm)</a:t>
              </a:r>
              <a:endParaRPr lang="en-US" sz="2800" dirty="0" smtClean="0"/>
            </a:p>
            <a:p>
              <a:pPr>
                <a:lnSpc>
                  <a:spcPct val="150000"/>
                </a:lnSpc>
              </a:pPr>
              <a:r>
                <a:rPr lang="en-US" sz="2800" dirty="0" smtClean="0"/>
                <a:t>                </a:t>
              </a:r>
              <a:r>
                <a:rPr lang="en-US" sz="2800" dirty="0" err="1" smtClean="0"/>
                <a:t>Đáp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số</a:t>
              </a:r>
              <a:r>
                <a:rPr lang="en-US" sz="2800" dirty="0" smtClean="0"/>
                <a:t>:        cm.</a:t>
              </a:r>
              <a:endParaRPr lang="en-US" sz="28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794732" y="4754060"/>
              <a:ext cx="593870" cy="55567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?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773832" y="4754060"/>
              <a:ext cx="593870" cy="55567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?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654727" y="4754060"/>
              <a:ext cx="593870" cy="55567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?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627093" y="4754060"/>
              <a:ext cx="593870" cy="55567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?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248597" y="5456674"/>
              <a:ext cx="593870" cy="55567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?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90836" y="4819956"/>
            <a:ext cx="427654" cy="43088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92148" y="4819956"/>
            <a:ext cx="427654" cy="43088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8162" y="4819956"/>
            <a:ext cx="427654" cy="43088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0098" y="4819956"/>
            <a:ext cx="47236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09348" y="5528742"/>
            <a:ext cx="47236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WPS Presentation</Application>
  <PresentationFormat>Widescreen</PresentationFormat>
  <Paragraphs>159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UTM Cookies</vt:lpstr>
      <vt:lpstr>Segoe Print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HIEU THAO</cp:lastModifiedBy>
  <cp:revision>92</cp:revision>
  <dcterms:created xsi:type="dcterms:W3CDTF">2021-06-02T01:34:00Z</dcterms:created>
  <dcterms:modified xsi:type="dcterms:W3CDTF">2023-12-07T01:03:27Z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B0F8B1E9CBC14C2FA8976031F4BBA8F9_13</vt:lpwstr>
  </property>
  <property fmtid="{D5CDD505-2E9C-101B-9397-08002B2CF9AE}" pid="3" name="KSOProductBuildVer">
    <vt:lpwstr>1033-12.2.0.13306</vt:lpwstr>
  </property>
</Properties>
</file>