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256" r:id="rId3"/>
    <p:sldId id="299" r:id="rId4"/>
    <p:sldId id="328" r:id="rId5"/>
    <p:sldId id="329" r:id="rId6"/>
    <p:sldId id="330" r:id="rId7"/>
    <p:sldId id="331" r:id="rId8"/>
    <p:sldId id="320" r:id="rId9"/>
    <p:sldId id="332" r:id="rId10"/>
    <p:sldId id="333" r:id="rId11"/>
    <p:sldId id="322" r:id="rId12"/>
    <p:sldId id="334" r:id="rId13"/>
    <p:sldId id="335" r:id="rId14"/>
    <p:sldId id="336" r:id="rId15"/>
    <p:sldId id="337" r:id="rId16"/>
    <p:sldId id="324" r:id="rId17"/>
    <p:sldId id="312" r:id="rId18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60A3D"/>
    <a:srgbClr val="F13F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336" y="-27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9BDB9-4710-4BFC-B69B-19E020A8D2FD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1DCC7-2213-4005-A380-43F8AB25C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ADAF6-B72F-412F-B9C9-AE1800778EE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2B7E2-2786-4CEC-8359-8E5563FF6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1937C-ECBB-430E-8526-3816AD579E65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41535-58C4-4316-8FE0-9FDB0A915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8B12F5-9212-4DB3-AA58-B13C1BB8E827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F6602-3291-48FA-A13E-BA5B953CF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3494E-924F-4987-9D3C-78A09C642130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77CB3-F725-4348-B2F3-39BD2B5CE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9CEF3-EAD7-4086-BEA7-DDD0219D9A97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75857-1182-4CF9-A873-6D4BDD843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EE6F7-3A95-4466-8D84-9C58C07294E7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AA472-73F8-4861-B55A-2DD613048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65868-661D-4AB7-8DBF-627133DA4958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694BD-4359-44CE-862F-D458138FE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C4AFB6-8B3E-4A41-BF71-70542D9E63D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4AA4F-9D9E-4094-97EE-CC7F0D5715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EC40D-F6A3-4D2C-A552-E8E5D895FEB7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6A107-BCF8-4AE5-8656-3013937B7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F8FDE9-C57C-4DF1-89E6-CDE446AB77C0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9FDE4-6927-4A49-9380-99D76DC18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06475" y="438150"/>
            <a:ext cx="126174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6475" y="2190750"/>
            <a:ext cx="12617450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06475" y="7627938"/>
            <a:ext cx="32908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defTabSz="1306513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C4C4578-AF91-4B2A-A81A-8C99966B3273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846638" y="7627938"/>
            <a:ext cx="49371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ctr" defTabSz="1306513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33038" y="7627938"/>
            <a:ext cx="3290887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15" tIns="65308" rIns="130615" bIns="65308" numCol="1" anchor="ctr" anchorCtr="0" compatLnSpc="1">
            <a:prstTxWarp prst="textNoShape">
              <a:avLst/>
            </a:prstTxWarp>
          </a:bodyPr>
          <a:lstStyle>
            <a:lvl1pPr algn="r" defTabSz="1306513">
              <a:defRPr sz="1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CBDD5E-14CF-4F65-BAF2-E19B4559C2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13065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3065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 Light"/>
        </a:defRPr>
      </a:lvl2pPr>
      <a:lvl3pPr algn="l" defTabSz="13065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 Light"/>
        </a:defRPr>
      </a:lvl3pPr>
      <a:lvl4pPr algn="l" defTabSz="13065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 Light"/>
        </a:defRPr>
      </a:lvl4pPr>
      <a:lvl5pPr algn="l" defTabSz="13065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3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327025" indent="-327025" algn="l" defTabSz="1306513" rtl="0" eaLnBrk="0" fontAlgn="base" hangingPunct="0">
        <a:lnSpc>
          <a:spcPct val="90000"/>
        </a:lnSpc>
        <a:spcBef>
          <a:spcPts val="1425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79488" indent="-327025" algn="l" defTabSz="1306513" rtl="0" eaLnBrk="0" fontAlgn="base" hangingPunct="0">
        <a:lnSpc>
          <a:spcPct val="90000"/>
        </a:lnSpc>
        <a:spcBef>
          <a:spcPts val="713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538" indent="-327025" algn="l" defTabSz="1306513" rtl="0" eaLnBrk="0" fontAlgn="base" hangingPunct="0">
        <a:lnSpc>
          <a:spcPct val="90000"/>
        </a:lnSpc>
        <a:spcBef>
          <a:spcPts val="713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327025" algn="l" defTabSz="1306513" rtl="0" eaLnBrk="0" fontAlgn="base" hangingPunct="0">
        <a:lnSpc>
          <a:spcPct val="90000"/>
        </a:lnSpc>
        <a:spcBef>
          <a:spcPts val="713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6513" rtl="0" eaLnBrk="0" fontAlgn="base" hangingPunct="0">
        <a:lnSpc>
          <a:spcPct val="90000"/>
        </a:lnSpc>
        <a:spcBef>
          <a:spcPts val="713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938"/>
            <a:ext cx="14630400" cy="784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0" y="187325"/>
            <a:ext cx="10563225" cy="3373438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NHIỆT LIỆT CHÀO MỪNG QUÝ THẦY CÔ VỀ DỰ GIỜ, THĂM LỚP 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57263" y="4171950"/>
            <a:ext cx="651986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algn="ctr" defTabSz="1306513" eaLnBrk="0" hangingPunct="0">
              <a:buFont typeface="Arial" charset="0"/>
              <a:buNone/>
            </a:pPr>
            <a:r>
              <a:rPr lang="en-US" altLang="en-US" sz="4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MÔN: TIẾNG VIỆT </a:t>
            </a:r>
          </a:p>
          <a:p>
            <a:pPr defTabSz="1306513" eaLnBrk="0" hangingPunct="0">
              <a:buFont typeface="Arial" charset="0"/>
              <a:buNone/>
            </a:pPr>
            <a:r>
              <a:rPr lang="en-US" altLang="en-US" sz="4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LỚP:  1D</a:t>
            </a:r>
            <a:endParaRPr lang="vi-VN" altLang="en-US" sz="4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87338" y="6359525"/>
            <a:ext cx="1013618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algn="ctr" defTabSz="1306513" eaLnBrk="0" hangingPunct="0">
              <a:buFont typeface="Arial" charset="0"/>
              <a:buNone/>
            </a:pPr>
            <a:endParaRPr lang="en-US" alt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306513" eaLnBrk="0" hangingPunct="0">
              <a:buFont typeface="Arial" charset="0"/>
              <a:buNone/>
            </a:pPr>
            <a:r>
              <a:rPr lang="en-US" altLang="en-US" sz="4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 viên : Trần Thị Châu</a:t>
            </a:r>
          </a:p>
          <a:p>
            <a:pPr defTabSz="1306513" eaLnBrk="0" hangingPunct="0">
              <a:buFont typeface="Arial" charset="0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588000" y="-53975"/>
            <a:ext cx="42894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15" tIns="65308" rIns="130615" bIns="65308">
            <a:spAutoFit/>
          </a:bodyPr>
          <a:lstStyle/>
          <a:p>
            <a:pPr defTabSz="1306513"/>
            <a:r>
              <a:rPr lang="en-GB" sz="4600"/>
              <a:t>Câu hỏi của sói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438" y="620713"/>
            <a:ext cx="132921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/>
              <a:t>    </a:t>
            </a:r>
            <a:r>
              <a:rPr lang="vi-VN" sz="3400"/>
              <a:t>Một chú sóc đang chuyền trên cành cây bỗng trượt chân, rơi trúng đầu lão sói </a:t>
            </a:r>
            <a:r>
              <a:rPr lang="en-US" sz="3400"/>
              <a:t>đ</a:t>
            </a:r>
            <a:r>
              <a:rPr lang="vi-VN" sz="3400"/>
              <a:t>ang</a:t>
            </a:r>
            <a:r>
              <a:rPr lang="en-US" sz="3400"/>
              <a:t> </a:t>
            </a:r>
            <a:r>
              <a:rPr lang="vi-VN" sz="3400"/>
              <a:t>ngái ngủ. </a:t>
            </a:r>
            <a:r>
              <a:rPr lang="en-US" sz="3400"/>
              <a:t>  </a:t>
            </a:r>
            <a:r>
              <a:rPr lang="vi-VN" sz="3400"/>
              <a:t>Sói chồm dậy, túm lấy sóc. </a:t>
            </a:r>
            <a:endParaRPr lang="en-US" sz="3400"/>
          </a:p>
          <a:p>
            <a:pPr defTabSz="1306513"/>
            <a:r>
              <a:rPr lang="vi-VN" sz="3400"/>
              <a:t>Sóc van nài:</a:t>
            </a:r>
            <a:endParaRPr lang="en-US" sz="3400"/>
          </a:p>
          <a:p>
            <a:pPr defTabSz="1306513"/>
            <a:r>
              <a:rPr lang="en-US" sz="3400"/>
              <a:t>    - Xin hãy thả tôi ra!</a:t>
            </a:r>
          </a:p>
          <a:p>
            <a:pPr defTabSz="1306513"/>
            <a:r>
              <a:rPr lang="en-US" sz="3400"/>
              <a:t>    Sói nói:</a:t>
            </a:r>
          </a:p>
          <a:p>
            <a:pPr defTabSz="1306513"/>
            <a:r>
              <a:rPr lang="en-US" sz="3400"/>
              <a:t>    - </a:t>
            </a:r>
            <a:r>
              <a:rPr lang="vi-VN" sz="3400"/>
              <a:t>Được, ta sẽ thả, nhưng ngươi hãy nói cho ta biết: </a:t>
            </a:r>
            <a:endParaRPr lang="en-US" sz="3400"/>
          </a:p>
          <a:p>
            <a:pPr defTabSz="1306513"/>
            <a:r>
              <a:rPr lang="vi-VN" sz="3400"/>
              <a:t>Vì sao bọn sóc các ngươi cứ nhảy nhót vui </a:t>
            </a:r>
            <a:r>
              <a:rPr lang="en-US" sz="3400"/>
              <a:t>đùa </a:t>
            </a:r>
            <a:r>
              <a:rPr lang="vi-VN" sz="3400"/>
              <a:t>suốt ngày, còn ta lúc nào cũng thấy buồn bực?</a:t>
            </a:r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406525" y="-112713"/>
            <a:ext cx="3302000" cy="835026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9725" y="-28575"/>
            <a:ext cx="1028700" cy="660400"/>
          </a:xfrm>
          <a:prstGeom prst="ellipse">
            <a:avLst/>
          </a:prstGeom>
          <a:solidFill>
            <a:srgbClr val="FFD1FF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334963" y="4902200"/>
            <a:ext cx="142954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>
                <a:latin typeface="Calibri" pitchFamily="34" charset="0"/>
              </a:rPr>
              <a:t>    </a:t>
            </a:r>
            <a:r>
              <a:rPr lang="vi-VN" sz="3400"/>
              <a:t>Sóc bảo:</a:t>
            </a:r>
          </a:p>
          <a:p>
            <a:pPr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Thả tôi ra, rồi tôi sẽ nói.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Sói thả sóc ra. </a:t>
            </a:r>
            <a:r>
              <a:rPr lang="en-US" sz="3400"/>
              <a:t>  </a:t>
            </a:r>
            <a:r>
              <a:rPr lang="vi-VN" sz="3400"/>
              <a:t>Sóc nhảy tót lên cây cao, rồi đáp vọng xuống: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Mỗi khi nhìn thấy anh, chúng tôi đều bỏ chạy vì anh hay gây gổ. </a:t>
            </a:r>
            <a:endParaRPr lang="en-US" sz="3400"/>
          </a:p>
          <a:p>
            <a:pPr algn="just" defTabSz="1306513"/>
            <a:r>
              <a:rPr lang="vi-VN" sz="3400"/>
              <a:t>Anh hay buồn bực vì anh không có bạn bè. </a:t>
            </a:r>
            <a:r>
              <a:rPr lang="en-US" sz="3400"/>
              <a:t>   </a:t>
            </a:r>
            <a:r>
              <a:rPr lang="vi-VN" sz="3400"/>
              <a:t>Còn chúng tôi lúc nào cũng vui vì chúng tôi có nhiều bạn tốt.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44538" y="72390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1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680200" y="125571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2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44475" y="1773238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3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19125" y="2808288"/>
            <a:ext cx="430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4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193675" y="382746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5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465138" y="494665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6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65138" y="601821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7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65138" y="601821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7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687763" y="6032500"/>
            <a:ext cx="430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8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00075" y="653256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9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-104775" y="7102475"/>
            <a:ext cx="10350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100" b="1">
                <a:solidFill>
                  <a:srgbClr val="F60A3D"/>
                </a:solidFill>
              </a:rPr>
              <a:t>10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8626475" y="7085013"/>
            <a:ext cx="1084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1163" y="2212975"/>
            <a:ext cx="1388586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vi-VN" sz="4900">
                <a:solidFill>
                  <a:schemeClr val="hlink"/>
                </a:solidFill>
              </a:rPr>
              <a:t>Một chú sóc</a:t>
            </a:r>
            <a:r>
              <a:rPr lang="en-US" sz="4900">
                <a:solidFill>
                  <a:srgbClr val="F60A3D"/>
                </a:solidFill>
              </a:rPr>
              <a:t>/</a:t>
            </a:r>
            <a:r>
              <a:rPr lang="vi-VN" sz="4900">
                <a:solidFill>
                  <a:srgbClr val="F60A3D"/>
                </a:solidFill>
              </a:rPr>
              <a:t> </a:t>
            </a:r>
            <a:r>
              <a:rPr lang="vi-VN" sz="4900">
                <a:solidFill>
                  <a:schemeClr val="hlink"/>
                </a:solidFill>
              </a:rPr>
              <a:t>đang chuyền trên cành cây</a:t>
            </a:r>
            <a:r>
              <a:rPr lang="en-US" sz="4900">
                <a:solidFill>
                  <a:srgbClr val="F60A3D"/>
                </a:solidFill>
              </a:rPr>
              <a:t>/</a:t>
            </a:r>
            <a:r>
              <a:rPr lang="vi-VN" sz="4900">
                <a:solidFill>
                  <a:srgbClr val="F60A3D"/>
                </a:solidFill>
              </a:rPr>
              <a:t> </a:t>
            </a:r>
            <a:r>
              <a:rPr lang="vi-VN" sz="4900">
                <a:solidFill>
                  <a:schemeClr val="hlink"/>
                </a:solidFill>
              </a:rPr>
              <a:t>bỗng trượt chân,</a:t>
            </a:r>
            <a:r>
              <a:rPr lang="en-US" sz="4900">
                <a:solidFill>
                  <a:srgbClr val="F60A3D"/>
                </a:solidFill>
              </a:rPr>
              <a:t>/</a:t>
            </a:r>
            <a:r>
              <a:rPr lang="vi-VN" sz="4900">
                <a:solidFill>
                  <a:schemeClr val="hlink"/>
                </a:solidFill>
              </a:rPr>
              <a:t> rơi trúng đầu lão sói </a:t>
            </a:r>
            <a:r>
              <a:rPr lang="en-US" sz="4900">
                <a:solidFill>
                  <a:schemeClr val="hlink"/>
                </a:solidFill>
              </a:rPr>
              <a:t>đ</a:t>
            </a:r>
            <a:r>
              <a:rPr lang="vi-VN" sz="4900">
                <a:solidFill>
                  <a:schemeClr val="hlink"/>
                </a:solidFill>
              </a:rPr>
              <a:t>ang</a:t>
            </a:r>
            <a:r>
              <a:rPr lang="en-US" sz="4900">
                <a:solidFill>
                  <a:schemeClr val="hlink"/>
                </a:solidFill>
              </a:rPr>
              <a:t> </a:t>
            </a:r>
            <a:r>
              <a:rPr lang="vi-VN" sz="4900">
                <a:solidFill>
                  <a:schemeClr val="hlink"/>
                </a:solidFill>
              </a:rPr>
              <a:t>ngái ngủ</a:t>
            </a:r>
            <a:r>
              <a:rPr lang="en-US" sz="4900">
                <a:solidFill>
                  <a:schemeClr val="hlink"/>
                </a:solidFill>
              </a:rPr>
              <a:t>.</a:t>
            </a:r>
            <a:r>
              <a:rPr lang="en-US" sz="4900">
                <a:solidFill>
                  <a:srgbClr val="F60A3D"/>
                </a:solidFill>
              </a:rPr>
              <a:t>//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9425" y="4635500"/>
            <a:ext cx="1388745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algn="just" defTabSz="1306513"/>
            <a:r>
              <a:rPr lang="vi-VN" sz="4900">
                <a:solidFill>
                  <a:schemeClr val="hlink"/>
                </a:solidFill>
              </a:rPr>
              <a:t>Còn chúng tôi</a:t>
            </a:r>
            <a:r>
              <a:rPr lang="en-US" sz="4900">
                <a:solidFill>
                  <a:srgbClr val="F60A3D"/>
                </a:solidFill>
              </a:rPr>
              <a:t>/</a:t>
            </a:r>
            <a:r>
              <a:rPr lang="vi-VN" sz="4900">
                <a:solidFill>
                  <a:schemeClr val="hlink"/>
                </a:solidFill>
              </a:rPr>
              <a:t> lúc nào cũng vui</a:t>
            </a:r>
            <a:r>
              <a:rPr lang="en-US" sz="4900">
                <a:solidFill>
                  <a:srgbClr val="F60A3D"/>
                </a:solidFill>
              </a:rPr>
              <a:t>/ </a:t>
            </a:r>
            <a:r>
              <a:rPr lang="vi-VN" sz="4900">
                <a:solidFill>
                  <a:schemeClr val="hlink"/>
                </a:solidFill>
              </a:rPr>
              <a:t>vì chúng tôi</a:t>
            </a:r>
            <a:r>
              <a:rPr lang="en-US" sz="4900">
                <a:solidFill>
                  <a:srgbClr val="F60A3D"/>
                </a:solidFill>
              </a:rPr>
              <a:t>/</a:t>
            </a:r>
            <a:r>
              <a:rPr lang="vi-VN" sz="4900">
                <a:solidFill>
                  <a:schemeClr val="hlink"/>
                </a:solidFill>
              </a:rPr>
              <a:t> có nhiều bạn tốt.</a:t>
            </a:r>
            <a:r>
              <a:rPr lang="en-US" sz="4900">
                <a:solidFill>
                  <a:srgbClr val="F60A3D"/>
                </a:solidFill>
              </a:rPr>
              <a:t>//</a:t>
            </a:r>
            <a:endParaRPr lang="en-US" sz="4900">
              <a:solidFill>
                <a:srgbClr val="F60A3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298825" y="549275"/>
            <a:ext cx="7094538" cy="1047750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 dẫn đọc câu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5588000" y="-53975"/>
            <a:ext cx="42894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15" tIns="65308" rIns="130615" bIns="65308">
            <a:spAutoFit/>
          </a:bodyPr>
          <a:lstStyle/>
          <a:p>
            <a:pPr defTabSz="1306513"/>
            <a:r>
              <a:rPr lang="en-GB" sz="4600"/>
              <a:t>Câu hỏi của sói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438" y="620713"/>
            <a:ext cx="132921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/>
              <a:t>    </a:t>
            </a:r>
            <a:r>
              <a:rPr lang="vi-VN" sz="3400"/>
              <a:t>Một chú sóc đang chuyền trên cành cây bỗng trượt chân, rơi trúng đầu lão sói </a:t>
            </a:r>
            <a:r>
              <a:rPr lang="en-US" sz="3400"/>
              <a:t>đ</a:t>
            </a:r>
            <a:r>
              <a:rPr lang="vi-VN" sz="3400"/>
              <a:t>ang</a:t>
            </a:r>
            <a:r>
              <a:rPr lang="en-US" sz="3400"/>
              <a:t> </a:t>
            </a:r>
            <a:r>
              <a:rPr lang="vi-VN" sz="3400"/>
              <a:t>ngái ngủ. </a:t>
            </a:r>
            <a:r>
              <a:rPr lang="en-US" sz="3400"/>
              <a:t>  </a:t>
            </a:r>
            <a:r>
              <a:rPr lang="vi-VN" sz="3400"/>
              <a:t>Sói chồm dậy, túm lấy sóc. </a:t>
            </a:r>
            <a:endParaRPr lang="en-US" sz="3400"/>
          </a:p>
          <a:p>
            <a:pPr defTabSz="1306513"/>
            <a:r>
              <a:rPr lang="vi-VN" sz="3400"/>
              <a:t>Sóc van nài:</a:t>
            </a:r>
            <a:endParaRPr lang="en-US" sz="3400"/>
          </a:p>
          <a:p>
            <a:pPr defTabSz="1306513"/>
            <a:r>
              <a:rPr lang="en-US" sz="3400"/>
              <a:t>    - Xin hãy thả tôi ra!</a:t>
            </a:r>
          </a:p>
          <a:p>
            <a:pPr defTabSz="1306513"/>
            <a:r>
              <a:rPr lang="en-US" sz="3400"/>
              <a:t>    Sói nói:</a:t>
            </a:r>
          </a:p>
          <a:p>
            <a:pPr defTabSz="1306513"/>
            <a:r>
              <a:rPr lang="en-US" sz="3400"/>
              <a:t>    - </a:t>
            </a:r>
            <a:r>
              <a:rPr lang="vi-VN" sz="3400"/>
              <a:t>Được, ta sẽ thả, nhưng ngươi hãy nói cho ta biết: </a:t>
            </a:r>
            <a:endParaRPr lang="en-US" sz="3400"/>
          </a:p>
          <a:p>
            <a:pPr defTabSz="1306513"/>
            <a:r>
              <a:rPr lang="vi-VN" sz="3400"/>
              <a:t>Vì sao bọn sóc các ngươi cứ nhảy nhót vui </a:t>
            </a:r>
            <a:r>
              <a:rPr lang="en-US" sz="3400"/>
              <a:t>đùa </a:t>
            </a:r>
            <a:r>
              <a:rPr lang="vi-VN" sz="3400"/>
              <a:t>suốt ngày, còn ta lúc nào cũng thấy buồn bực?</a:t>
            </a:r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406525" y="-112713"/>
            <a:ext cx="3302000" cy="835026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9725" y="-28575"/>
            <a:ext cx="1028700" cy="660400"/>
          </a:xfrm>
          <a:prstGeom prst="ellipse">
            <a:avLst/>
          </a:prstGeom>
          <a:solidFill>
            <a:srgbClr val="FFD1FF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5846" name="Rectangle 11"/>
          <p:cNvSpPr>
            <a:spLocks noChangeArrowheads="1"/>
          </p:cNvSpPr>
          <p:nvPr/>
        </p:nvSpPr>
        <p:spPr bwMode="auto">
          <a:xfrm>
            <a:off x="334963" y="4902200"/>
            <a:ext cx="142954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>
                <a:latin typeface="Calibri" pitchFamily="34" charset="0"/>
              </a:rPr>
              <a:t>    </a:t>
            </a:r>
            <a:r>
              <a:rPr lang="vi-VN" sz="3400"/>
              <a:t>Sóc bảo:</a:t>
            </a:r>
          </a:p>
          <a:p>
            <a:pPr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Thả tôi ra, rồi tôi sẽ nói.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Sói thả sóc ra. </a:t>
            </a:r>
            <a:r>
              <a:rPr lang="en-US" sz="3400"/>
              <a:t>  </a:t>
            </a:r>
            <a:r>
              <a:rPr lang="vi-VN" sz="3400"/>
              <a:t>Sóc nhảy tót lên cây cao, rồi đáp vọng xuống: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Mỗi khi nhìn thấy anh, chúng tôi đều bỏ chạy vì anh hay gây gổ. </a:t>
            </a:r>
            <a:endParaRPr lang="en-US" sz="3400"/>
          </a:p>
          <a:p>
            <a:pPr algn="just" defTabSz="1306513"/>
            <a:r>
              <a:rPr lang="vi-VN" sz="3400"/>
              <a:t>Anh hay buồn bực vì anh không có bạn bè. </a:t>
            </a:r>
            <a:r>
              <a:rPr lang="en-US" sz="3400"/>
              <a:t>   </a:t>
            </a:r>
            <a:r>
              <a:rPr lang="vi-VN" sz="3400"/>
              <a:t>Còn chúng tôi lúc nào cũng vui vì chúng tôi có nhiều bạn tốt.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44538" y="72390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1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680200" y="125571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2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44475" y="1773238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3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19125" y="2808288"/>
            <a:ext cx="430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4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93675" y="382746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5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65138" y="494665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6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465138" y="601821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7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65138" y="601821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7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687763" y="6032500"/>
            <a:ext cx="430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8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600075" y="6532563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9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-104775" y="7102475"/>
            <a:ext cx="10350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100" b="1">
                <a:solidFill>
                  <a:srgbClr val="F60A3D"/>
                </a:solidFill>
              </a:rPr>
              <a:t>10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8626475" y="7085013"/>
            <a:ext cx="10842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5588000" y="-53975"/>
            <a:ext cx="42894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15" tIns="65308" rIns="130615" bIns="65308">
            <a:spAutoFit/>
          </a:bodyPr>
          <a:lstStyle/>
          <a:p>
            <a:pPr defTabSz="1306513"/>
            <a:r>
              <a:rPr lang="en-GB" sz="4600"/>
              <a:t>Câu hỏi của sói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438" y="620713"/>
            <a:ext cx="132921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/>
              <a:t>    </a:t>
            </a:r>
            <a:r>
              <a:rPr lang="vi-VN" sz="3400"/>
              <a:t>Một chú sóc đang chuyền trên cành cây bỗng trượt chân, rơi trúng đầu lão sói </a:t>
            </a:r>
            <a:r>
              <a:rPr lang="en-US" sz="3400"/>
              <a:t>đ</a:t>
            </a:r>
            <a:r>
              <a:rPr lang="vi-VN" sz="3400"/>
              <a:t>ang</a:t>
            </a:r>
            <a:r>
              <a:rPr lang="en-US" sz="3400"/>
              <a:t> </a:t>
            </a:r>
            <a:r>
              <a:rPr lang="vi-VN" sz="3400"/>
              <a:t>ngái ngủ.</a:t>
            </a:r>
            <a:r>
              <a:rPr lang="en-US" sz="3400"/>
              <a:t> </a:t>
            </a:r>
            <a:r>
              <a:rPr lang="vi-VN" sz="3400"/>
              <a:t>Sói chồm dậy, túm lấy sóc. </a:t>
            </a:r>
            <a:endParaRPr lang="en-US" sz="3400"/>
          </a:p>
          <a:p>
            <a:pPr defTabSz="1306513"/>
            <a:r>
              <a:rPr lang="vi-VN" sz="3400"/>
              <a:t>Sóc van nài:</a:t>
            </a:r>
            <a:endParaRPr lang="en-US" sz="3400"/>
          </a:p>
          <a:p>
            <a:pPr defTabSz="1306513"/>
            <a:r>
              <a:rPr lang="en-US" sz="3400"/>
              <a:t>    - Xin hãy thả tôi ra!</a:t>
            </a:r>
          </a:p>
          <a:p>
            <a:pPr defTabSz="1306513"/>
            <a:r>
              <a:rPr lang="en-US" sz="3400"/>
              <a:t>    Sói nói:</a:t>
            </a:r>
          </a:p>
          <a:p>
            <a:pPr defTabSz="1306513"/>
            <a:r>
              <a:rPr lang="en-US" sz="3400"/>
              <a:t>    - </a:t>
            </a:r>
            <a:r>
              <a:rPr lang="vi-VN" sz="3400"/>
              <a:t>Được, ta sẽ thả, nhưng ngươi hãy nói cho ta biết: </a:t>
            </a:r>
            <a:endParaRPr lang="en-US" sz="3400"/>
          </a:p>
          <a:p>
            <a:pPr defTabSz="1306513"/>
            <a:r>
              <a:rPr lang="vi-VN" sz="3400"/>
              <a:t>Vì sao bọn sóc các ngươi cứ nhảy nhót vui </a:t>
            </a:r>
            <a:r>
              <a:rPr lang="en-US" sz="3400"/>
              <a:t>đùa </a:t>
            </a:r>
            <a:r>
              <a:rPr lang="vi-VN" sz="3400"/>
              <a:t>suốt ngày, còn ta lúc nào cũng thấy buồn bực?</a:t>
            </a:r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406525" y="-112713"/>
            <a:ext cx="3302000" cy="835026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9725" y="-28575"/>
            <a:ext cx="1028700" cy="660400"/>
          </a:xfrm>
          <a:prstGeom prst="ellipse">
            <a:avLst/>
          </a:prstGeom>
          <a:solidFill>
            <a:srgbClr val="FFD1FF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334963" y="4902200"/>
            <a:ext cx="142954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>
                <a:latin typeface="Calibri" pitchFamily="34" charset="0"/>
              </a:rPr>
              <a:t>    </a:t>
            </a:r>
            <a:r>
              <a:rPr lang="vi-VN" sz="3400"/>
              <a:t>Sóc bảo:</a:t>
            </a:r>
          </a:p>
          <a:p>
            <a:pPr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Thả tôi ra, rồi tôi sẽ nói.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Sói thả sóc ra. Sóc nhảy tót lên cây cao, rồi đáp vọng xuống: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Mỗi khi nhìn thấy anh, chúng tôi đều bỏ chạy vì anh hay gây gổ. </a:t>
            </a:r>
            <a:endParaRPr lang="en-US" sz="3400"/>
          </a:p>
          <a:p>
            <a:pPr algn="just" defTabSz="1306513"/>
            <a:r>
              <a:rPr lang="vi-VN" sz="3400"/>
              <a:t>Anh hay buồn bực vì anh không có bạn bè.</a:t>
            </a:r>
            <a:r>
              <a:rPr lang="en-US" sz="3400"/>
              <a:t> </a:t>
            </a:r>
            <a:r>
              <a:rPr lang="vi-VN" sz="3400"/>
              <a:t>Còn chúng tôi lúc nào cũng vui vì chúng tôi có nhiều bạn tốt.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44538" y="72390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1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479425" y="6035675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6238" y="1903413"/>
            <a:ext cx="1388586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defTabSz="1306513"/>
            <a:r>
              <a:rPr lang="en-US" sz="2900">
                <a:solidFill>
                  <a:srgbClr val="0070C0"/>
                </a:solidFill>
                <a:latin typeface=".VnAvant" pitchFamily="34" charset="0"/>
              </a:rPr>
              <a:t>    </a:t>
            </a: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ngái ngủ: chưa hết buồn ngủ hoặc chưa tỉnh táo hẳn sau khi ngủ dậy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0363" y="3297238"/>
            <a:ext cx="138858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defTabSz="1306513"/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van nài: nói bằng giọng khẩn khoản, cầu xin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6238" y="4222750"/>
            <a:ext cx="138858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defTabSz="1306513"/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nhảy nhót: nhảy bằng động tác rất nhanh lên một vị trí cao hơn.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6238" y="5534025"/>
            <a:ext cx="13885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22" tIns="65311" rIns="130622" bIns="65311">
            <a:spAutoFit/>
          </a:bodyPr>
          <a:lstStyle/>
          <a:p>
            <a:pPr defTabSz="1306513"/>
            <a:r>
              <a:rPr lang="en-US" sz="29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gây gổ: gây chuyện cãi cọ, xô xát với thái độ hung hãn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298825" y="549275"/>
            <a:ext cx="7094538" cy="1047750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22" tIns="65311" rIns="130622" bIns="65311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 nghĩa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5588000" y="-53975"/>
            <a:ext cx="42894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15" tIns="65308" rIns="130615" bIns="65308">
            <a:spAutoFit/>
          </a:bodyPr>
          <a:lstStyle/>
          <a:p>
            <a:pPr defTabSz="1306513"/>
            <a:r>
              <a:rPr lang="en-GB" sz="4600"/>
              <a:t>Câu hỏi của sói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438" y="620713"/>
            <a:ext cx="132921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/>
              <a:t>    </a:t>
            </a:r>
            <a:r>
              <a:rPr lang="vi-VN" sz="3400"/>
              <a:t>Một chú sóc đang chuyền trên cành cây bỗng trượt chân, rơi trúng đầu lão sói </a:t>
            </a:r>
            <a:r>
              <a:rPr lang="en-US" sz="3400"/>
              <a:t>đ</a:t>
            </a:r>
            <a:r>
              <a:rPr lang="vi-VN" sz="3400"/>
              <a:t>ang</a:t>
            </a:r>
            <a:r>
              <a:rPr lang="en-US" sz="3400"/>
              <a:t> </a:t>
            </a:r>
            <a:r>
              <a:rPr lang="vi-VN" sz="3400"/>
              <a:t>ngái ngủ.</a:t>
            </a:r>
            <a:r>
              <a:rPr lang="en-US" sz="3400"/>
              <a:t> </a:t>
            </a:r>
            <a:r>
              <a:rPr lang="vi-VN" sz="3400"/>
              <a:t>Sói chồm dậy, túm lấy sóc. </a:t>
            </a:r>
            <a:endParaRPr lang="en-US" sz="3400"/>
          </a:p>
          <a:p>
            <a:pPr defTabSz="1306513"/>
            <a:r>
              <a:rPr lang="vi-VN" sz="3400"/>
              <a:t>Sóc van nài:</a:t>
            </a:r>
            <a:endParaRPr lang="en-US" sz="3400"/>
          </a:p>
          <a:p>
            <a:pPr defTabSz="1306513"/>
            <a:r>
              <a:rPr lang="en-US" sz="3400"/>
              <a:t>    - Xin hãy thả tôi ra!</a:t>
            </a:r>
          </a:p>
          <a:p>
            <a:pPr defTabSz="1306513"/>
            <a:r>
              <a:rPr lang="en-US" sz="3400"/>
              <a:t>    Sói nói:</a:t>
            </a:r>
          </a:p>
          <a:p>
            <a:pPr defTabSz="1306513"/>
            <a:r>
              <a:rPr lang="en-US" sz="3400"/>
              <a:t>    - </a:t>
            </a:r>
            <a:r>
              <a:rPr lang="vi-VN" sz="3400"/>
              <a:t>Được, ta sẽ thả, nhưng ngươi hãy nói cho ta biết: </a:t>
            </a:r>
            <a:endParaRPr lang="en-US" sz="3400"/>
          </a:p>
          <a:p>
            <a:pPr defTabSz="1306513"/>
            <a:r>
              <a:rPr lang="vi-VN" sz="3400"/>
              <a:t>Vì sao bọn sóc các ngươi cứ nhảy nhót vui </a:t>
            </a:r>
            <a:r>
              <a:rPr lang="en-US" sz="3400"/>
              <a:t>đùa </a:t>
            </a:r>
            <a:r>
              <a:rPr lang="vi-VN" sz="3400"/>
              <a:t>suốt ngày, còn ta lúc nào cũng thấy buồn bực?</a:t>
            </a:r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406525" y="-112713"/>
            <a:ext cx="3302000" cy="835026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9725" y="-28575"/>
            <a:ext cx="1028700" cy="660400"/>
          </a:xfrm>
          <a:prstGeom prst="ellipse">
            <a:avLst/>
          </a:prstGeom>
          <a:solidFill>
            <a:srgbClr val="FFD1FF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8918" name="Rectangle 11"/>
          <p:cNvSpPr>
            <a:spLocks noChangeArrowheads="1"/>
          </p:cNvSpPr>
          <p:nvPr/>
        </p:nvSpPr>
        <p:spPr bwMode="auto">
          <a:xfrm>
            <a:off x="334963" y="4902200"/>
            <a:ext cx="142954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>
                <a:latin typeface="Calibri" pitchFamily="34" charset="0"/>
              </a:rPr>
              <a:t>    </a:t>
            </a:r>
            <a:r>
              <a:rPr lang="vi-VN" sz="3400"/>
              <a:t>Sóc bảo:</a:t>
            </a:r>
          </a:p>
          <a:p>
            <a:pPr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Thả tôi ra, rồi tôi sẽ nói.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Sói thả sóc ra. Sóc nhảy tót lên cây cao, rồi đáp vọng xuống: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Mỗi khi nhìn thấy anh, chúng tôi đều bỏ chạy vì anh hay gây gổ. </a:t>
            </a:r>
            <a:endParaRPr lang="en-US" sz="3400"/>
          </a:p>
          <a:p>
            <a:pPr algn="just" defTabSz="1306513"/>
            <a:r>
              <a:rPr lang="vi-VN" sz="3400"/>
              <a:t>Anh hay buồn bực vì anh không có bạn bè.</a:t>
            </a:r>
            <a:r>
              <a:rPr lang="en-US" sz="3400"/>
              <a:t> </a:t>
            </a:r>
            <a:r>
              <a:rPr lang="vi-VN" sz="3400"/>
              <a:t>Còn chúng tôi lúc nào cũng vui vì chúng tôi có nhiều bạn tốt.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44538" y="723900"/>
            <a:ext cx="428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1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79425" y="6035675"/>
            <a:ext cx="43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defTabSz="1306513">
              <a:spcBef>
                <a:spcPct val="50000"/>
              </a:spcBef>
            </a:pPr>
            <a:r>
              <a:rPr lang="en-US" sz="3400" b="1">
                <a:solidFill>
                  <a:srgbClr val="F60A3D"/>
                </a:solidFill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798763" y="752475"/>
            <a:ext cx="8137525" cy="1712913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9775" y="3370263"/>
            <a:ext cx="1345565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6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 biết yêu quý mọi người, quan tâm và cảm thông chia sẻ với mọi người trong cuộc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300"/>
            <a:ext cx="14630400" cy="784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403225" y="419100"/>
            <a:ext cx="8405813" cy="2749550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>
            <a:off x="236538" y="3789363"/>
            <a:ext cx="823753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algn="ctr" defTabSz="1306513" eaLnBrk="0" hangingPunct="0">
              <a:buFont typeface="Arial" charset="0"/>
              <a:buNone/>
            </a:pPr>
            <a:endParaRPr lang="en-US" altLang="en-US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306513" eaLnBrk="0" hangingPunct="0">
              <a:buFont typeface="Arial" charset="0"/>
              <a:buNone/>
            </a:pPr>
            <a:r>
              <a:rPr lang="en-US" altLang="en-US" sz="8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defTabSz="1306513" eaLnBrk="0" hangingPunct="0">
              <a:buFont typeface="Arial" charset="0"/>
              <a:buNone/>
            </a:pPr>
            <a:r>
              <a:rPr lang="en-US" altLang="en-US" sz="8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Giải mã tranh</a:t>
            </a:r>
          </a:p>
          <a:p>
            <a:pPr defTabSz="1306513" eaLnBrk="0" hangingPunct="0">
              <a:buFont typeface="Arial" charset="0"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 t="21304" b="38557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h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310438" cy="8229600"/>
          </a:xfrm>
          <a:prstGeom prst="rect">
            <a:avLst/>
          </a:prstGeom>
          <a:noFill/>
        </p:spPr>
      </p:pic>
      <p:pic>
        <p:nvPicPr>
          <p:cNvPr id="16388" name="Picture 4" descr="cu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963" y="0"/>
            <a:ext cx="7310437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714375" y="2819400"/>
            <a:ext cx="12615863" cy="1590675"/>
          </a:xfrm>
        </p:spPr>
        <p:txBody>
          <a:bodyPr/>
          <a:lstStyle/>
          <a:p>
            <a:pPr algn="ctr"/>
            <a:r>
              <a:rPr lang="en-US" sz="7600" smtClean="0">
                <a:latin typeface="Times New Roman" pitchFamily="18" charset="0"/>
              </a:rPr>
              <a:t>Em hãy đọc thuộc lòng </a:t>
            </a:r>
            <a:br>
              <a:rPr lang="en-US" sz="7600" smtClean="0">
                <a:latin typeface="Times New Roman" pitchFamily="18" charset="0"/>
              </a:rPr>
            </a:br>
            <a:r>
              <a:rPr lang="en-US" sz="7600" smtClean="0">
                <a:latin typeface="Times New Roman" pitchFamily="18" charset="0"/>
              </a:rPr>
              <a:t>hai khổ thơ cuối của bài </a:t>
            </a:r>
            <a:br>
              <a:rPr lang="en-US" sz="7600" smtClean="0">
                <a:latin typeface="Times New Roman" pitchFamily="18" charset="0"/>
              </a:rPr>
            </a:br>
            <a:r>
              <a:rPr lang="en-US" sz="7600" smtClean="0">
                <a:solidFill>
                  <a:srgbClr val="F60A3D"/>
                </a:solidFill>
                <a:latin typeface="Times New Roman" pitchFamily="18" charset="0"/>
              </a:rPr>
              <a:t>Câu chuyện của rễ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 t="21304" b="38557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9963" y="0"/>
            <a:ext cx="7310437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592138" y="2422525"/>
            <a:ext cx="12619037" cy="1590675"/>
          </a:xfrm>
        </p:spPr>
        <p:txBody>
          <a:bodyPr/>
          <a:lstStyle/>
          <a:p>
            <a:r>
              <a:rPr lang="en-US" sz="7600" smtClean="0">
                <a:latin typeface="Times New Roman" pitchFamily="18" charset="0"/>
              </a:rPr>
              <a:t>Em hãy cho biết:</a:t>
            </a:r>
            <a:br>
              <a:rPr lang="en-US" sz="7600" smtClean="0">
                <a:latin typeface="Times New Roman" pitchFamily="18" charset="0"/>
              </a:rPr>
            </a:br>
            <a:r>
              <a:rPr lang="en-US" sz="7600" smtClean="0">
                <a:latin typeface="Times New Roman" pitchFamily="18" charset="0"/>
              </a:rPr>
              <a:t>Cây sẽ thế nào nếu không có rễ?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Không có mô tả."/>
          <p:cNvPicPr>
            <a:picLocks noChangeAspect="1" noChangeArrowheads="1"/>
          </p:cNvPicPr>
          <p:nvPr/>
        </p:nvPicPr>
        <p:blipFill>
          <a:blip r:embed="rId2"/>
          <a:srcRect t="21304" b="38557"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588000" y="-53975"/>
            <a:ext cx="428942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15" tIns="65308" rIns="130615" bIns="65308">
            <a:spAutoFit/>
          </a:bodyPr>
          <a:lstStyle/>
          <a:p>
            <a:pPr defTabSz="1306513"/>
            <a:r>
              <a:rPr lang="en-GB" sz="4600"/>
              <a:t>Câu hỏi của sói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2438" y="620713"/>
            <a:ext cx="132921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/>
              <a:t>    </a:t>
            </a:r>
            <a:r>
              <a:rPr lang="vi-VN" sz="3400"/>
              <a:t>Một chú sóc đang chuyền trên cành cây bỗng trượt chân, rơi trúng đầu lão sói </a:t>
            </a:r>
            <a:r>
              <a:rPr lang="en-US" sz="3400"/>
              <a:t>đ</a:t>
            </a:r>
            <a:r>
              <a:rPr lang="vi-VN" sz="3400"/>
              <a:t>ang</a:t>
            </a:r>
            <a:r>
              <a:rPr lang="en-US" sz="3400"/>
              <a:t> </a:t>
            </a:r>
            <a:r>
              <a:rPr lang="vi-VN" sz="3400"/>
              <a:t>ngái ngủ.</a:t>
            </a:r>
            <a:r>
              <a:rPr lang="en-US" sz="3400"/>
              <a:t> </a:t>
            </a:r>
            <a:r>
              <a:rPr lang="vi-VN" sz="3400"/>
              <a:t>Sói chồm dậy, túm lấy sóc. </a:t>
            </a:r>
            <a:endParaRPr lang="en-US" sz="3400"/>
          </a:p>
          <a:p>
            <a:pPr defTabSz="1306513"/>
            <a:r>
              <a:rPr lang="vi-VN" sz="3400"/>
              <a:t>Sóc van nài:</a:t>
            </a:r>
            <a:endParaRPr lang="en-US" sz="3400"/>
          </a:p>
          <a:p>
            <a:pPr defTabSz="1306513"/>
            <a:r>
              <a:rPr lang="en-US" sz="3400"/>
              <a:t>    - Xin hãy thả tôi ra!</a:t>
            </a:r>
          </a:p>
          <a:p>
            <a:pPr defTabSz="1306513"/>
            <a:r>
              <a:rPr lang="en-US" sz="3400"/>
              <a:t>    Sói nói:</a:t>
            </a:r>
          </a:p>
          <a:p>
            <a:pPr defTabSz="1306513"/>
            <a:r>
              <a:rPr lang="en-US" sz="3400"/>
              <a:t>    - </a:t>
            </a:r>
            <a:r>
              <a:rPr lang="vi-VN" sz="3400"/>
              <a:t>Được, ta sẽ thả, nhưng ngươi hãy nói cho ta biết: </a:t>
            </a:r>
            <a:endParaRPr lang="en-US" sz="3400"/>
          </a:p>
          <a:p>
            <a:pPr defTabSz="1306513"/>
            <a:r>
              <a:rPr lang="vi-VN" sz="3400"/>
              <a:t>Vì sao bọn sóc các ngươi cứ nhảy nhót vui </a:t>
            </a:r>
            <a:r>
              <a:rPr lang="en-US" sz="3400"/>
              <a:t>đùa </a:t>
            </a:r>
            <a:r>
              <a:rPr lang="vi-VN" sz="3400"/>
              <a:t>suốt ngày, còn ta lúc nào cũng thấy buồn bực?</a:t>
            </a:r>
            <a:endParaRPr lang="en-GB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406525" y="-112713"/>
            <a:ext cx="3302000" cy="835026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39725" y="-28575"/>
            <a:ext cx="1028700" cy="660400"/>
          </a:xfrm>
          <a:prstGeom prst="ellipse">
            <a:avLst/>
          </a:prstGeom>
          <a:solidFill>
            <a:srgbClr val="FFD1FF"/>
          </a:solidFill>
          <a:ln w="12700" algn="ctr">
            <a:solidFill>
              <a:srgbClr val="0418A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4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334963" y="4902200"/>
            <a:ext cx="14295437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4000">
                <a:latin typeface="Calibri" pitchFamily="34" charset="0"/>
              </a:rPr>
              <a:t>    </a:t>
            </a:r>
            <a:r>
              <a:rPr lang="vi-VN" sz="3400"/>
              <a:t>Sóc bảo:</a:t>
            </a:r>
          </a:p>
          <a:p>
            <a:pPr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Thả tôi ra, rồi tôi sẽ nói.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Sói thả sóc ra. Sóc nhảy tót lên cây cao, rồi đáp vọng xuống:</a:t>
            </a:r>
          </a:p>
          <a:p>
            <a:pPr algn="just" defTabSz="1306513"/>
            <a:r>
              <a:rPr lang="en-US" sz="3400">
                <a:latin typeface="Calibri" pitchFamily="34" charset="0"/>
              </a:rPr>
              <a:t>     </a:t>
            </a:r>
            <a:r>
              <a:rPr lang="vi-VN" sz="3400"/>
              <a:t>- Mỗi khi nhìn thấy anh, chúng tôi đều bỏ chạy vì anh hay gây gổ. </a:t>
            </a:r>
            <a:endParaRPr lang="en-US" sz="3400"/>
          </a:p>
          <a:p>
            <a:pPr algn="just" defTabSz="1306513"/>
            <a:r>
              <a:rPr lang="vi-VN" sz="3400"/>
              <a:t>Anh hay buồn bực vì anh không có bạn bè.</a:t>
            </a:r>
            <a:r>
              <a:rPr lang="en-US" sz="3400"/>
              <a:t> </a:t>
            </a:r>
            <a:r>
              <a:rPr lang="vi-VN" sz="3400"/>
              <a:t>Còn chúng tôi lúc nào cũng vui vì chúng tôi có nhiều bạn tốt.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27275" y="2473325"/>
            <a:ext cx="408622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6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van nài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253163" y="2468563"/>
            <a:ext cx="4189412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6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lúc nào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5375" y="4068763"/>
            <a:ext cx="48275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6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362700" y="4102100"/>
            <a:ext cx="31400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615" tIns="65308" rIns="130615" bIns="65308">
            <a:spAutoFit/>
          </a:bodyPr>
          <a:lstStyle/>
          <a:p>
            <a:pPr defTabSz="1306513"/>
            <a:r>
              <a:rPr lang="en-US" sz="60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298825" y="549275"/>
            <a:ext cx="7094538" cy="1047750"/>
          </a:xfrm>
          <a:prstGeom prst="roundRect">
            <a:avLst>
              <a:gd name="adj" fmla="val 16667"/>
            </a:avLst>
          </a:prstGeom>
          <a:solidFill>
            <a:srgbClr val="8D3A96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lIns="130615" tIns="65308" rIns="130615" bIns="65308" anchor="ctr"/>
          <a:lstStyle/>
          <a:p>
            <a:pPr algn="ctr" defTabSz="1306513"/>
            <a:r>
              <a:rPr lang="en-US" sz="57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 dẫn đọc từ khó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888</Words>
  <Application>Microsoft Office PowerPoint</Application>
  <PresentationFormat>Custom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 Light</vt:lpstr>
      <vt:lpstr>Calibri</vt:lpstr>
      <vt:lpstr>Times New Roman</vt:lpstr>
      <vt:lpstr>VNI-Algerian</vt:lpstr>
      <vt:lpstr>.VnAvant</vt:lpstr>
      <vt:lpstr>Office Theme</vt:lpstr>
      <vt:lpstr>Slide 1</vt:lpstr>
      <vt:lpstr>Slide 2</vt:lpstr>
      <vt:lpstr>Slide 3</vt:lpstr>
      <vt:lpstr>Em hãy đọc thuộc lòng  hai khổ thơ cuối của bài  Câu chuyện của rễ</vt:lpstr>
      <vt:lpstr>Slide 5</vt:lpstr>
      <vt:lpstr>Em hãy cho biết: Cây sẽ thế nào nếu không có rễ?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VHL</cp:lastModifiedBy>
  <cp:revision>165</cp:revision>
  <dcterms:created xsi:type="dcterms:W3CDTF">2020-08-26T02:05:47Z</dcterms:created>
  <dcterms:modified xsi:type="dcterms:W3CDTF">2022-03-22T16:29:35Z</dcterms:modified>
</cp:coreProperties>
</file>