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0"/>
  </p:notesMasterIdLst>
  <p:sldIdLst>
    <p:sldId id="257" r:id="rId3"/>
    <p:sldId id="265" r:id="rId4"/>
    <p:sldId id="2752" r:id="rId5"/>
    <p:sldId id="272" r:id="rId6"/>
    <p:sldId id="2753" r:id="rId7"/>
    <p:sldId id="2754" r:id="rId8"/>
    <p:sldId id="2755" r:id="rId9"/>
    <p:sldId id="2756" r:id="rId10"/>
    <p:sldId id="2757" r:id="rId11"/>
    <p:sldId id="2758" r:id="rId12"/>
    <p:sldId id="277" r:id="rId13"/>
    <p:sldId id="2759" r:id="rId14"/>
    <p:sldId id="2760" r:id="rId15"/>
    <p:sldId id="2761" r:id="rId16"/>
    <p:sldId id="2762" r:id="rId17"/>
    <p:sldId id="2763" r:id="rId18"/>
    <p:sldId id="28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4" d="100"/>
          <a:sy n="64" d="100"/>
        </p:scale>
        <p:origin x="762"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2F3DD0-A954-4DE9-BAF6-3832B1E99E7E}" type="datetimeFigureOut">
              <a:rPr lang="en-US" smtClean="0"/>
              <a:t>17/12/2023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B41886-5A01-4E83-8ADB-FF21E25ADB88}" type="slidenum">
              <a:rPr lang="en-US" smtClean="0"/>
              <a:t>‹#›</a:t>
            </a:fld>
            <a:endParaRPr lang="en-US"/>
          </a:p>
        </p:txBody>
      </p:sp>
    </p:spTree>
    <p:extLst>
      <p:ext uri="{BB962C8B-B14F-4D97-AF65-F5344CB8AC3E}">
        <p14:creationId xmlns:p14="http://schemas.microsoft.com/office/powerpoint/2010/main" val="12008014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101CA-5329-4C40-9754-31374C3D4D2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6567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101CA-5329-4C40-9754-31374C3D4D2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29082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101CA-5329-4C40-9754-31374C3D4D2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919472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endParaRPr lang="zh-CN" altLang="en-US" dirty="0"/>
          </a:p>
          <a:p>
            <a:endParaRPr lang="en-US" dirty="0"/>
          </a:p>
        </p:txBody>
      </p:sp>
      <p:sp>
        <p:nvSpPr>
          <p:cNvPr id="4" name="Slide Number Placeholder 3"/>
          <p:cNvSpPr>
            <a:spLocks noGrp="1"/>
          </p:cNvSpPr>
          <p:nvPr>
            <p:ph type="sldNum" sz="quarter" idx="5"/>
          </p:nvPr>
        </p:nvSpPr>
        <p:spPr/>
        <p:txBody>
          <a:bodyPr/>
          <a:lstStyle/>
          <a:p>
            <a:fld id="{9AB41886-5A01-4E83-8ADB-FF21E25ADB88}" type="slidenum">
              <a:rPr lang="en-US" smtClean="0"/>
              <a:t>7</a:t>
            </a:fld>
            <a:endParaRPr lang="en-US"/>
          </a:p>
        </p:txBody>
      </p:sp>
    </p:spTree>
    <p:extLst>
      <p:ext uri="{BB962C8B-B14F-4D97-AF65-F5344CB8AC3E}">
        <p14:creationId xmlns:p14="http://schemas.microsoft.com/office/powerpoint/2010/main" val="1737183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endParaRPr lang="zh-CN" altLang="en-US"/>
          </a:p>
          <a:p>
            <a:endParaRPr lang="en-US"/>
          </a:p>
        </p:txBody>
      </p:sp>
      <p:sp>
        <p:nvSpPr>
          <p:cNvPr id="4" name="Slide Number Placeholder 3"/>
          <p:cNvSpPr>
            <a:spLocks noGrp="1"/>
          </p:cNvSpPr>
          <p:nvPr>
            <p:ph type="sldNum" sz="quarter" idx="5"/>
          </p:nvPr>
        </p:nvSpPr>
        <p:spPr/>
        <p:txBody>
          <a:bodyPr/>
          <a:lstStyle/>
          <a:p>
            <a:fld id="{9AB41886-5A01-4E83-8ADB-FF21E25ADB88}" type="slidenum">
              <a:rPr lang="en-US" smtClean="0"/>
              <a:t>13</a:t>
            </a:fld>
            <a:endParaRPr lang="en-US"/>
          </a:p>
        </p:txBody>
      </p:sp>
    </p:spTree>
    <p:extLst>
      <p:ext uri="{BB962C8B-B14F-4D97-AF65-F5344CB8AC3E}">
        <p14:creationId xmlns:p14="http://schemas.microsoft.com/office/powerpoint/2010/main" val="16552945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101CA-5329-4C40-9754-31374C3D4D2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17067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2023/12/17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3844566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2023/12/17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1819031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2023/12/17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19701971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17/12/2023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6735359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17/12/2023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9363436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17/12/2023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8191143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17/12/2023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7200753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17/12/2023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6522289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17/12/2023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23765233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17/12/2023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9303170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17/12/2023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1695584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2023/12/17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6398818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17/12/2023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0626004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17/12/2023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5864920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17/12/2023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816425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2023/12/17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25921830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2023/12/17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28288170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2023/12/17</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2633818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2023/12/17</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2015965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2023/12/17</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3201554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2023/12/17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2469164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2023/12/17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18690719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1">
            <a:extLst>
              <a:ext uri="{FF2B5EF4-FFF2-40B4-BE49-F238E27FC236}">
                <a16:creationId xmlns:a16="http://schemas.microsoft.com/office/drawing/2014/main" xmlns="" id="{D414E939-54C3-42FA-A9E7-B0D329008DCC}"/>
              </a:ext>
            </a:extLst>
          </p:cNvPr>
          <p:cNvPicPr>
            <a:picLocks noChangeAspect="1"/>
          </p:cNvPicPr>
          <p:nvPr userDrawn="1"/>
        </p:nvPicPr>
        <p:blipFill>
          <a:blip r:embed="rId13"/>
          <a:stretch>
            <a:fillRect/>
          </a:stretch>
        </p:blipFill>
        <p:spPr>
          <a:xfrm>
            <a:off x="1" y="1"/>
            <a:ext cx="12192000" cy="6858000"/>
          </a:xfrm>
          <a:prstGeom prst="rect">
            <a:avLst/>
          </a:prstGeom>
        </p:spPr>
      </p:pic>
    </p:spTree>
    <p:extLst>
      <p:ext uri="{BB962C8B-B14F-4D97-AF65-F5344CB8AC3E}">
        <p14:creationId xmlns:p14="http://schemas.microsoft.com/office/powerpoint/2010/main" val="27213430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text, font, graphics, design&#10;&#10;Description automatically generated">
            <a:extLst>
              <a:ext uri="{FF2B5EF4-FFF2-40B4-BE49-F238E27FC236}">
                <a16:creationId xmlns:a16="http://schemas.microsoft.com/office/drawing/2014/main" xmlns="" id="{332B44EF-F700-CED3-2C1A-3EE4674DEFD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65376" y="158496"/>
            <a:ext cx="1619250" cy="1619250"/>
          </a:xfrm>
          <a:prstGeom prst="rect">
            <a:avLst/>
          </a:prstGeom>
        </p:spPr>
      </p:pic>
    </p:spTree>
    <p:extLst>
      <p:ext uri="{BB962C8B-B14F-4D97-AF65-F5344CB8AC3E}">
        <p14:creationId xmlns:p14="http://schemas.microsoft.com/office/powerpoint/2010/main" val="5750286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8.jpg"/><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30.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8.jpg"/><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34.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tags" Target="../tags/tag5.xml"/><Relationship Id="rId7" Type="http://schemas.openxmlformats.org/officeDocument/2006/relationships/image" Target="../media/image35.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1.png"/><Relationship Id="rId5" Type="http://schemas.openxmlformats.org/officeDocument/2006/relationships/notesSlide" Target="../notesSlides/notesSlide6.xml"/><Relationship Id="rId4" Type="http://schemas.openxmlformats.org/officeDocument/2006/relationships/slideLayout" Target="../slideLayouts/slideLayout7.xml"/><Relationship Id="rId9" Type="http://schemas.openxmlformats.org/officeDocument/2006/relationships/image" Target="../media/image37.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9.emf"/><Relationship Id="rId5" Type="http://schemas.openxmlformats.org/officeDocument/2006/relationships/image" Target="../media/image8.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3.png"/><Relationship Id="rId7" Type="http://schemas.openxmlformats.org/officeDocument/2006/relationships/image" Target="../media/image16.jpeg"/><Relationship Id="rId12" Type="http://schemas.microsoft.com/office/2007/relationships/hdphoto" Target="../media/hdphoto1.wdp"/><Relationship Id="rId2" Type="http://schemas.openxmlformats.org/officeDocument/2006/relationships/image" Target="../media/image12.jpg"/><Relationship Id="rId1" Type="http://schemas.openxmlformats.org/officeDocument/2006/relationships/slideLayout" Target="../slideLayouts/slideLayout1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4.sv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1.png"/><Relationship Id="rId5" Type="http://schemas.openxmlformats.org/officeDocument/2006/relationships/image" Target="../media/image8.jp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C5F33B7-9241-5D36-32B2-A9B9764AAD65}"/>
              </a:ext>
            </a:extLst>
          </p:cNvPr>
          <p:cNvPicPr>
            <a:picLocks noChangeAspect="1"/>
          </p:cNvPicPr>
          <p:nvPr/>
        </p:nvPicPr>
        <p:blipFill>
          <a:blip r:embed="rId3"/>
          <a:stretch>
            <a:fillRect/>
          </a:stretch>
        </p:blipFill>
        <p:spPr>
          <a:xfrm>
            <a:off x="-197076" y="-229800"/>
            <a:ext cx="2280102" cy="1316850"/>
          </a:xfrm>
          <a:prstGeom prst="rect">
            <a:avLst/>
          </a:prstGeom>
        </p:spPr>
      </p:pic>
      <p:pic>
        <p:nvPicPr>
          <p:cNvPr id="4" name="Picture 3">
            <a:extLst>
              <a:ext uri="{FF2B5EF4-FFF2-40B4-BE49-F238E27FC236}">
                <a16:creationId xmlns:a16="http://schemas.microsoft.com/office/drawing/2014/main" xmlns="" id="{1098F4DC-B1D5-F78D-16B9-57F7A048A88A}"/>
              </a:ext>
            </a:extLst>
          </p:cNvPr>
          <p:cNvPicPr>
            <a:picLocks noChangeAspect="1"/>
          </p:cNvPicPr>
          <p:nvPr/>
        </p:nvPicPr>
        <p:blipFill>
          <a:blip r:embed="rId4"/>
          <a:stretch>
            <a:fillRect/>
          </a:stretch>
        </p:blipFill>
        <p:spPr>
          <a:xfrm>
            <a:off x="2907259" y="141181"/>
            <a:ext cx="7334124" cy="2773920"/>
          </a:xfrm>
          <a:prstGeom prst="rect">
            <a:avLst/>
          </a:prstGeom>
        </p:spPr>
      </p:pic>
      <p:pic>
        <p:nvPicPr>
          <p:cNvPr id="5" name="Picture 4">
            <a:extLst>
              <a:ext uri="{FF2B5EF4-FFF2-40B4-BE49-F238E27FC236}">
                <a16:creationId xmlns:a16="http://schemas.microsoft.com/office/drawing/2014/main" xmlns="" id="{E20C3A65-6EDF-B0B6-BB2E-17787A033E00}"/>
              </a:ext>
            </a:extLst>
          </p:cNvPr>
          <p:cNvPicPr>
            <a:picLocks noChangeAspect="1"/>
          </p:cNvPicPr>
          <p:nvPr/>
        </p:nvPicPr>
        <p:blipFill>
          <a:blip r:embed="rId5"/>
          <a:stretch>
            <a:fillRect/>
          </a:stretch>
        </p:blipFill>
        <p:spPr>
          <a:xfrm>
            <a:off x="416018" y="1532197"/>
            <a:ext cx="11857748" cy="2353260"/>
          </a:xfrm>
          <a:prstGeom prst="rect">
            <a:avLst/>
          </a:prstGeom>
        </p:spPr>
      </p:pic>
      <p:pic>
        <p:nvPicPr>
          <p:cNvPr id="7" name="Picture 6" descr="A cartoon of a person holding a beaker&#10;&#10;Description automatically generated">
            <a:extLst>
              <a:ext uri="{FF2B5EF4-FFF2-40B4-BE49-F238E27FC236}">
                <a16:creationId xmlns:a16="http://schemas.microsoft.com/office/drawing/2014/main" xmlns="" id="{12985AAB-A602-67AE-C107-149C3C111E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97200" y="3064675"/>
            <a:ext cx="3011805" cy="3911435"/>
          </a:xfrm>
          <a:prstGeom prst="rect">
            <a:avLst/>
          </a:prstGeom>
        </p:spPr>
      </p:pic>
      <p:pic>
        <p:nvPicPr>
          <p:cNvPr id="14" name="Picture 13" descr="A cartoon of a person holding a stick&#10;&#10;Description automatically generated">
            <a:extLst>
              <a:ext uri="{FF2B5EF4-FFF2-40B4-BE49-F238E27FC236}">
                <a16:creationId xmlns:a16="http://schemas.microsoft.com/office/drawing/2014/main" xmlns="" id="{3546145D-520A-468A-FD79-2C405925D5E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48225" y="2563495"/>
            <a:ext cx="4826000" cy="4826000"/>
          </a:xfrm>
          <a:prstGeom prst="rect">
            <a:avLst/>
          </a:prstGeom>
        </p:spPr>
      </p:pic>
    </p:spTree>
    <p:extLst>
      <p:ext uri="{BB962C8B-B14F-4D97-AF65-F5344CB8AC3E}">
        <p14:creationId xmlns:p14="http://schemas.microsoft.com/office/powerpoint/2010/main" val="735847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6" name="Group 5">
            <a:extLst>
              <a:ext uri="{FF2B5EF4-FFF2-40B4-BE49-F238E27FC236}">
                <a16:creationId xmlns:a16="http://schemas.microsoft.com/office/drawing/2014/main" xmlns="" id="{25DEF04D-BBA6-D73D-582F-25C553AE0275}"/>
              </a:ext>
            </a:extLst>
          </p:cNvPr>
          <p:cNvGrpSpPr/>
          <p:nvPr/>
        </p:nvGrpSpPr>
        <p:grpSpPr>
          <a:xfrm>
            <a:off x="4921710" y="1949760"/>
            <a:ext cx="6536865" cy="3269940"/>
            <a:chOff x="6488431" y="3071819"/>
            <a:chExt cx="4398643" cy="2128831"/>
          </a:xfrm>
        </p:grpSpPr>
        <p:grpSp>
          <p:nvGrpSpPr>
            <p:cNvPr id="8" name="Nhóm 31">
              <a:extLst>
                <a:ext uri="{FF2B5EF4-FFF2-40B4-BE49-F238E27FC236}">
                  <a16:creationId xmlns:a16="http://schemas.microsoft.com/office/drawing/2014/main" xmlns="" id="{0137B771-41A5-181F-57C3-C1977465F8CF}"/>
                </a:ext>
              </a:extLst>
            </p:cNvPr>
            <p:cNvGrpSpPr/>
            <p:nvPr/>
          </p:nvGrpSpPr>
          <p:grpSpPr>
            <a:xfrm>
              <a:off x="6488431" y="3071819"/>
              <a:ext cx="4398643" cy="2128831"/>
              <a:chOff x="1922830" y="773002"/>
              <a:chExt cx="5400981" cy="1282973"/>
            </a:xfrm>
          </p:grpSpPr>
          <p:sp>
            <p:nvSpPr>
              <p:cNvPr id="11" name="Freeform: Shape 34">
                <a:extLst>
                  <a:ext uri="{FF2B5EF4-FFF2-40B4-BE49-F238E27FC236}">
                    <a16:creationId xmlns:a16="http://schemas.microsoft.com/office/drawing/2014/main" xmlns="" id="{D37221BC-FD92-EAB0-3F47-3269677838D0}"/>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Freeform: Shape 35">
                <a:extLst>
                  <a:ext uri="{FF2B5EF4-FFF2-40B4-BE49-F238E27FC236}">
                    <a16:creationId xmlns:a16="http://schemas.microsoft.com/office/drawing/2014/main" xmlns="" id="{721A305A-7B7E-BB86-F5B4-B73BBA8881BE}"/>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10" name="TextBox 9">
              <a:extLst>
                <a:ext uri="{FF2B5EF4-FFF2-40B4-BE49-F238E27FC236}">
                  <a16:creationId xmlns:a16="http://schemas.microsoft.com/office/drawing/2014/main" xmlns="" id="{F6274BB4-439D-DB9C-87A5-DA839E9B9E77}"/>
                </a:ext>
              </a:extLst>
            </p:cNvPr>
            <p:cNvSpPr txBox="1"/>
            <p:nvPr/>
          </p:nvSpPr>
          <p:spPr>
            <a:xfrm>
              <a:off x="6825132" y="3312575"/>
              <a:ext cx="3785744" cy="18700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Sự việc 4: Ê -đi -xơn và bà cụ đang ngồi trên xe điện khuôn mặt bà cụ rất vui tươi</a:t>
              </a:r>
              <a:endParaRPr kumimoji="0" lang="vi-VN" sz="6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5" name="Picture 4">
            <a:extLst>
              <a:ext uri="{FF2B5EF4-FFF2-40B4-BE49-F238E27FC236}">
                <a16:creationId xmlns:a16="http://schemas.microsoft.com/office/drawing/2014/main" xmlns="" id="{B5AB5968-F661-547E-C871-4137EF95D61A}"/>
              </a:ext>
            </a:extLst>
          </p:cNvPr>
          <p:cNvPicPr>
            <a:picLocks noChangeAspect="1"/>
          </p:cNvPicPr>
          <p:nvPr/>
        </p:nvPicPr>
        <p:blipFill>
          <a:blip r:embed="rId2"/>
          <a:stretch>
            <a:fillRect/>
          </a:stretch>
        </p:blipFill>
        <p:spPr>
          <a:xfrm>
            <a:off x="723900" y="1685925"/>
            <a:ext cx="3845166" cy="3729037"/>
          </a:xfrm>
          <a:prstGeom prst="rect">
            <a:avLst/>
          </a:prstGeom>
        </p:spPr>
      </p:pic>
    </p:spTree>
    <p:extLst>
      <p:ext uri="{BB962C8B-B14F-4D97-AF65-F5344CB8AC3E}">
        <p14:creationId xmlns:p14="http://schemas.microsoft.com/office/powerpoint/2010/main" val="1115749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2C58F71E-B642-26B8-73F0-46A8471BB3C6}"/>
              </a:ext>
            </a:extLst>
          </p:cNvPr>
          <p:cNvSpPr txBox="1"/>
          <p:nvPr/>
        </p:nvSpPr>
        <p:spPr>
          <a:xfrm>
            <a:off x="2638426" y="1742228"/>
            <a:ext cx="7115174"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2. </a:t>
            </a:r>
            <a:r>
              <a:rPr kumimoji="0" lang="en-US" sz="8000" b="1" i="0" u="none" strike="noStrike" kern="1200" cap="none" spc="0" normalizeH="0" baseline="0" noProof="0" dirty="0" err="1">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Kể</a:t>
            </a:r>
            <a:r>
              <a:rPr kumimoji="0" lang="en-US" sz="8000" b="1" i="0" u="none" strike="noStrike" kern="1200" cap="none" spc="0" normalizeH="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8000" b="1" i="0" u="none" strike="noStrike" kern="1200" cap="none" spc="0" normalizeH="0" noProof="0" dirty="0" err="1">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lại</a:t>
            </a:r>
            <a:r>
              <a:rPr kumimoji="0" lang="en-US" sz="8000" b="1" i="0" u="none" strike="noStrike" kern="1200" cap="none" spc="0" normalizeH="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8000" b="1" i="0" u="none" strike="noStrike" kern="1200" cap="none" spc="0" normalizeH="0" noProof="0" dirty="0" err="1">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câu</a:t>
            </a:r>
            <a:r>
              <a:rPr kumimoji="0" lang="en-US" sz="8000" b="1" i="0" u="none" strike="noStrike" kern="1200" cap="none" spc="0" normalizeH="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8000" b="1" i="0" u="none" strike="noStrike" kern="1200" cap="none" spc="0" normalizeH="0" noProof="0" dirty="0" err="1">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chuyện</a:t>
            </a:r>
            <a:endParaRPr kumimoji="0" lang="en-US" sz="8000" b="1" i="0" u="none" strike="noStrike" kern="1200" cap="none" spc="0" normalizeH="0" baseline="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endParaRPr>
          </a:p>
        </p:txBody>
      </p:sp>
      <p:pic>
        <p:nvPicPr>
          <p:cNvPr id="9" name="Picture 8" descr="A picture containing vector graphics&#10;&#10;Description automatically generated">
            <a:extLst>
              <a:ext uri="{FF2B5EF4-FFF2-40B4-BE49-F238E27FC236}">
                <a16:creationId xmlns:a16="http://schemas.microsoft.com/office/drawing/2014/main" xmlns="" id="{9C4A010B-01D0-A1E1-1804-F4830845E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903596" y="-115201"/>
            <a:ext cx="714606" cy="714607"/>
          </a:xfrm>
          <a:prstGeom prst="rect">
            <a:avLst/>
          </a:prstGeom>
        </p:spPr>
      </p:pic>
      <p:pic>
        <p:nvPicPr>
          <p:cNvPr id="11" name="Picture 18">
            <a:extLst>
              <a:ext uri="{FF2B5EF4-FFF2-40B4-BE49-F238E27FC236}">
                <a16:creationId xmlns:a16="http://schemas.microsoft.com/office/drawing/2014/main" xmlns="" id="{670AC932-8512-FAB0-24FD-715C7CB243C8}"/>
              </a:ext>
            </a:extLst>
          </p:cNvPr>
          <p:cNvPicPr>
            <a:picLocks noChangeAspect="1"/>
          </p:cNvPicPr>
          <p:nvPr/>
        </p:nvPicPr>
        <p:blipFill rotWithShape="1">
          <a:blip r:embed="rId4"/>
          <a:srcRect l="46422"/>
          <a:stretch/>
        </p:blipFill>
        <p:spPr>
          <a:xfrm>
            <a:off x="10331355" y="2718333"/>
            <a:ext cx="1860645" cy="1727702"/>
          </a:xfrm>
          <a:prstGeom prst="rect">
            <a:avLst/>
          </a:prstGeom>
        </p:spPr>
      </p:pic>
      <p:pic>
        <p:nvPicPr>
          <p:cNvPr id="12" name="Picture 18">
            <a:extLst>
              <a:ext uri="{FF2B5EF4-FFF2-40B4-BE49-F238E27FC236}">
                <a16:creationId xmlns:a16="http://schemas.microsoft.com/office/drawing/2014/main" xmlns="" id="{670AC932-8512-FAB0-24FD-715C7CB243C8}"/>
              </a:ext>
            </a:extLst>
          </p:cNvPr>
          <p:cNvPicPr>
            <a:picLocks noChangeAspect="1"/>
          </p:cNvPicPr>
          <p:nvPr/>
        </p:nvPicPr>
        <p:blipFill rotWithShape="1">
          <a:blip r:embed="rId4"/>
          <a:srcRect l="46422"/>
          <a:stretch/>
        </p:blipFill>
        <p:spPr>
          <a:xfrm>
            <a:off x="0" y="2718333"/>
            <a:ext cx="1860645" cy="1727702"/>
          </a:xfrm>
          <a:prstGeom prst="rect">
            <a:avLst/>
          </a:prstGeom>
        </p:spPr>
      </p:pic>
    </p:spTree>
    <p:extLst>
      <p:ext uri="{BB962C8B-B14F-4D97-AF65-F5344CB8AC3E}">
        <p14:creationId xmlns:p14="http://schemas.microsoft.com/office/powerpoint/2010/main" val="120918834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par>
                          <p:cTn id="9" fill="hold">
                            <p:stCondLst>
                              <p:cond delay="500"/>
                            </p:stCondLst>
                            <p:childTnLst>
                              <p:par>
                                <p:cTn id="10" presetID="32" presetClass="emph" presetSubtype="0" fill="hold" grpId="1" nodeType="after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barn(inVertical)">
                                      <p:cBhvr>
                                        <p:cTn id="2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3" name="Picture 2" descr="A picture containing background pattern&#10;&#10;Description automatically generated">
            <a:extLst>
              <a:ext uri="{FF2B5EF4-FFF2-40B4-BE49-F238E27FC236}">
                <a16:creationId xmlns:a16="http://schemas.microsoft.com/office/drawing/2014/main" xmlns="" id="{68DBA05A-5E56-E44B-4F92-2C2D8B7A8C62}"/>
              </a:ext>
            </a:extLst>
          </p:cNvPr>
          <p:cNvPicPr>
            <a:picLocks noChangeAspect="1"/>
          </p:cNvPicPr>
          <p:nvPr/>
        </p:nvPicPr>
        <p:blipFill rotWithShape="1">
          <a:blip r:embed="rId2">
            <a:extLst>
              <a:ext uri="{28A0092B-C50C-407E-A947-70E740481C1C}">
                <a14:useLocalDpi xmlns:a14="http://schemas.microsoft.com/office/drawing/2010/main" val="0"/>
              </a:ext>
            </a:extLst>
          </a:blip>
          <a:srcRect l="10303" r="10303" b="48596"/>
          <a:stretch/>
        </p:blipFill>
        <p:spPr>
          <a:xfrm>
            <a:off x="304531" y="5858022"/>
            <a:ext cx="4696094" cy="999978"/>
          </a:xfrm>
          <a:prstGeom prst="rect">
            <a:avLst/>
          </a:prstGeom>
        </p:spPr>
      </p:pic>
      <p:pic>
        <p:nvPicPr>
          <p:cNvPr id="4" name="Picture 3">
            <a:extLst>
              <a:ext uri="{FF2B5EF4-FFF2-40B4-BE49-F238E27FC236}">
                <a16:creationId xmlns:a16="http://schemas.microsoft.com/office/drawing/2014/main" xmlns="" id="{C13AC461-B383-4EB7-0D98-4A7FAF071A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204840" y="3857625"/>
            <a:ext cx="5157331" cy="2561268"/>
          </a:xfrm>
          <a:prstGeom prst="rect">
            <a:avLst/>
          </a:prstGeom>
        </p:spPr>
      </p:pic>
      <p:sp>
        <p:nvSpPr>
          <p:cNvPr id="7" name="Hình chữ nhật: Góc Tròn 1">
            <a:extLst>
              <a:ext uri="{FF2B5EF4-FFF2-40B4-BE49-F238E27FC236}">
                <a16:creationId xmlns:a16="http://schemas.microsoft.com/office/drawing/2014/main" xmlns="" id="{B6B4B0D2-E8A9-617B-99D4-7D0B626E06CD}"/>
              </a:ext>
            </a:extLst>
          </p:cNvPr>
          <p:cNvSpPr/>
          <p:nvPr/>
        </p:nvSpPr>
        <p:spPr>
          <a:xfrm>
            <a:off x="3126001" y="1096332"/>
            <a:ext cx="6919415" cy="1637344"/>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xmlns="" id="{B9A0E365-287D-C1B4-49E5-18B2FA2054E0}"/>
              </a:ext>
            </a:extLst>
          </p:cNvPr>
          <p:cNvSpPr txBox="1"/>
          <p:nvPr/>
        </p:nvSpPr>
        <p:spPr>
          <a:xfrm>
            <a:off x="3484762" y="1218140"/>
            <a:ext cx="6163792" cy="1569660"/>
          </a:xfrm>
          <a:prstGeom prst="rect">
            <a:avLst/>
          </a:prstGeom>
          <a:noFill/>
        </p:spPr>
        <p:txBody>
          <a:bodyPr wrap="square" rtlCol="0">
            <a:spAutoFit/>
          </a:bodyPr>
          <a:lstStyle/>
          <a:p>
            <a:pPr lvl="0" algn="ctr">
              <a:defRPr/>
            </a:pPr>
            <a:r>
              <a:rPr lang="en-US" sz="4800" b="1" dirty="0" err="1">
                <a:solidFill>
                  <a:prstClr val="black"/>
                </a:solidFill>
                <a:latin typeface="Calibri" panose="020F0502020204030204"/>
              </a:rPr>
              <a:t>Nhìn</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tranh</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và</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tập</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kể</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lại</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từng</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đoạn</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câu</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chuyện</a:t>
            </a:r>
            <a:r>
              <a:rPr lang="en-US" sz="4800" b="1" dirty="0">
                <a:solidFill>
                  <a:prstClr val="black"/>
                </a:solidFill>
                <a:latin typeface="Calibri" panose="020F0502020204030204"/>
              </a:rPr>
              <a:t>.</a:t>
            </a:r>
            <a:endParaRPr kumimoji="0" lang="en-US" sz="4800" b="1" i="0" u="none" strike="noStrike" kern="1200" cap="none" spc="0" normalizeH="0" baseline="0" noProof="0" dirty="0">
              <a:ln>
                <a:noFill/>
              </a:ln>
              <a:solidFill>
                <a:prstClr val="black"/>
              </a:solidFill>
              <a:effectLst/>
              <a:uLnTx/>
              <a:uFillTx/>
              <a:latin typeface="Calibri" panose="020F0502020204030204"/>
            </a:endParaRPr>
          </a:p>
        </p:txBody>
      </p:sp>
      <p:pic>
        <p:nvPicPr>
          <p:cNvPr id="14" name="Picture 13">
            <a:extLst>
              <a:ext uri="{FF2B5EF4-FFF2-40B4-BE49-F238E27FC236}">
                <a16:creationId xmlns:a16="http://schemas.microsoft.com/office/drawing/2014/main" xmlns="" id="{9067ACF2-5F86-A1F2-7737-667C8420270A}"/>
              </a:ext>
            </a:extLst>
          </p:cNvPr>
          <p:cNvPicPr>
            <a:picLocks noChangeAspect="1"/>
          </p:cNvPicPr>
          <p:nvPr/>
        </p:nvPicPr>
        <p:blipFill>
          <a:blip r:embed="rId5"/>
          <a:stretch>
            <a:fillRect/>
          </a:stretch>
        </p:blipFill>
        <p:spPr>
          <a:xfrm>
            <a:off x="6067425" y="2997489"/>
            <a:ext cx="3676650" cy="3560473"/>
          </a:xfrm>
          <a:prstGeom prst="rect">
            <a:avLst/>
          </a:prstGeom>
        </p:spPr>
      </p:pic>
    </p:spTree>
    <p:extLst>
      <p:ext uri="{BB962C8B-B14F-4D97-AF65-F5344CB8AC3E}">
        <p14:creationId xmlns:p14="http://schemas.microsoft.com/office/powerpoint/2010/main" val="4176326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6" name="Picture 5">
            <a:extLst>
              <a:ext uri="{FF2B5EF4-FFF2-40B4-BE49-F238E27FC236}">
                <a16:creationId xmlns:a16="http://schemas.microsoft.com/office/drawing/2014/main" xmlns="" id="{00DBC007-5DB1-9E45-3010-D2C4B6FB10F9}"/>
              </a:ext>
            </a:extLst>
          </p:cNvPr>
          <p:cNvPicPr>
            <a:picLocks noChangeAspect="1"/>
          </p:cNvPicPr>
          <p:nvPr/>
        </p:nvPicPr>
        <p:blipFill>
          <a:blip r:embed="rId3"/>
          <a:stretch>
            <a:fillRect/>
          </a:stretch>
        </p:blipFill>
        <p:spPr>
          <a:xfrm>
            <a:off x="913931" y="231975"/>
            <a:ext cx="10821338" cy="1603387"/>
          </a:xfrm>
          <a:prstGeom prst="rect">
            <a:avLst/>
          </a:prstGeom>
        </p:spPr>
      </p:pic>
      <p:pic>
        <p:nvPicPr>
          <p:cNvPr id="8" name="Picture 7">
            <a:extLst>
              <a:ext uri="{FF2B5EF4-FFF2-40B4-BE49-F238E27FC236}">
                <a16:creationId xmlns:a16="http://schemas.microsoft.com/office/drawing/2014/main" xmlns="" id="{5875F62D-20A6-4965-667A-95CCA652BA0C}"/>
              </a:ext>
            </a:extLst>
          </p:cNvPr>
          <p:cNvPicPr>
            <a:picLocks noChangeAspect="1"/>
          </p:cNvPicPr>
          <p:nvPr/>
        </p:nvPicPr>
        <p:blipFill>
          <a:blip r:embed="rId4"/>
          <a:stretch>
            <a:fillRect/>
          </a:stretch>
        </p:blipFill>
        <p:spPr>
          <a:xfrm>
            <a:off x="-1177725" y="1612965"/>
            <a:ext cx="6097595" cy="5469901"/>
          </a:xfrm>
          <a:prstGeom prst="rect">
            <a:avLst/>
          </a:prstGeom>
        </p:spPr>
      </p:pic>
      <p:pic>
        <p:nvPicPr>
          <p:cNvPr id="10" name="Picture 9">
            <a:extLst>
              <a:ext uri="{FF2B5EF4-FFF2-40B4-BE49-F238E27FC236}">
                <a16:creationId xmlns:a16="http://schemas.microsoft.com/office/drawing/2014/main" xmlns="" id="{C1BA729C-B066-E47F-4F51-0B5338258ACA}"/>
              </a:ext>
            </a:extLst>
          </p:cNvPr>
          <p:cNvPicPr>
            <a:picLocks noChangeAspect="1"/>
          </p:cNvPicPr>
          <p:nvPr/>
        </p:nvPicPr>
        <p:blipFill>
          <a:blip r:embed="rId5"/>
          <a:stretch>
            <a:fillRect/>
          </a:stretch>
        </p:blipFill>
        <p:spPr>
          <a:xfrm>
            <a:off x="5400674" y="1778289"/>
            <a:ext cx="4810125" cy="4658132"/>
          </a:xfrm>
          <a:prstGeom prst="rect">
            <a:avLst/>
          </a:prstGeom>
        </p:spPr>
      </p:pic>
    </p:spTree>
    <p:extLst>
      <p:ext uri="{BB962C8B-B14F-4D97-AF65-F5344CB8AC3E}">
        <p14:creationId xmlns:p14="http://schemas.microsoft.com/office/powerpoint/2010/main" val="698962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5" name="Picture 4">
            <a:extLst>
              <a:ext uri="{FF2B5EF4-FFF2-40B4-BE49-F238E27FC236}">
                <a16:creationId xmlns:a16="http://schemas.microsoft.com/office/drawing/2014/main" xmlns="" id="{011CA273-9DF3-35ED-674A-5E87F77C4C7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8411" b="91751" l="9994" r="89942">
                        <a14:foregroundMark x1="46831" y1="8411" x2="45181" y2="12212"/>
                        <a14:foregroundMark x1="52167" y1="91751" x2="51391" y2="87950"/>
                      </a14:backgroundRemoval>
                    </a14:imgEffect>
                  </a14:imgLayer>
                </a14:imgProps>
              </a:ext>
              <a:ext uri="{28A0092B-C50C-407E-A947-70E740481C1C}">
                <a14:useLocalDpi xmlns:a14="http://schemas.microsoft.com/office/drawing/2010/main" val="0"/>
              </a:ext>
            </a:extLst>
          </a:blip>
          <a:stretch>
            <a:fillRect/>
          </a:stretch>
        </p:blipFill>
        <p:spPr>
          <a:xfrm>
            <a:off x="-266700" y="2427297"/>
            <a:ext cx="5048456" cy="4038571"/>
          </a:xfrm>
          <a:prstGeom prst="rect">
            <a:avLst/>
          </a:prstGeom>
        </p:spPr>
      </p:pic>
      <p:grpSp>
        <p:nvGrpSpPr>
          <p:cNvPr id="6" name="Group 5">
            <a:extLst>
              <a:ext uri="{FF2B5EF4-FFF2-40B4-BE49-F238E27FC236}">
                <a16:creationId xmlns:a16="http://schemas.microsoft.com/office/drawing/2014/main" xmlns="" id="{0F1E8BF1-539F-D324-5780-3173C2075D63}"/>
              </a:ext>
            </a:extLst>
          </p:cNvPr>
          <p:cNvGrpSpPr/>
          <p:nvPr/>
        </p:nvGrpSpPr>
        <p:grpSpPr>
          <a:xfrm>
            <a:off x="2077596" y="634315"/>
            <a:ext cx="7876029" cy="2013635"/>
            <a:chOff x="6319428" y="2635537"/>
            <a:chExt cx="4567646" cy="2565113"/>
          </a:xfrm>
        </p:grpSpPr>
        <p:grpSp>
          <p:nvGrpSpPr>
            <p:cNvPr id="8" name="Nhóm 31">
              <a:extLst>
                <a:ext uri="{FF2B5EF4-FFF2-40B4-BE49-F238E27FC236}">
                  <a16:creationId xmlns:a16="http://schemas.microsoft.com/office/drawing/2014/main" xmlns="" id="{7A454D16-A7B1-362C-9D9E-F554AF77D7BB}"/>
                </a:ext>
              </a:extLst>
            </p:cNvPr>
            <p:cNvGrpSpPr/>
            <p:nvPr/>
          </p:nvGrpSpPr>
          <p:grpSpPr>
            <a:xfrm>
              <a:off x="6488431" y="3071819"/>
              <a:ext cx="4398643" cy="2128831"/>
              <a:chOff x="1922830" y="773002"/>
              <a:chExt cx="5400981" cy="1282973"/>
            </a:xfrm>
          </p:grpSpPr>
          <p:sp>
            <p:nvSpPr>
              <p:cNvPr id="12" name="Freeform: Shape 34">
                <a:extLst>
                  <a:ext uri="{FF2B5EF4-FFF2-40B4-BE49-F238E27FC236}">
                    <a16:creationId xmlns:a16="http://schemas.microsoft.com/office/drawing/2014/main" xmlns="" id="{9F4184B6-2473-54DC-D18C-867FF94B7990}"/>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3" name="Freeform: Shape 35">
                <a:extLst>
                  <a:ext uri="{FF2B5EF4-FFF2-40B4-BE49-F238E27FC236}">
                    <a16:creationId xmlns:a16="http://schemas.microsoft.com/office/drawing/2014/main" xmlns="" id="{3A5D9CDC-541B-6021-A71D-FE083656A53C}"/>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pic>
          <p:nvPicPr>
            <p:cNvPr id="10" name="Picture 4" descr="Colourful ribbons">
              <a:extLst>
                <a:ext uri="{FF2B5EF4-FFF2-40B4-BE49-F238E27FC236}">
                  <a16:creationId xmlns:a16="http://schemas.microsoft.com/office/drawing/2014/main" xmlns="" id="{5143923B-3E31-17B3-0D47-ED9440585BE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19428" y="2635537"/>
              <a:ext cx="585223" cy="98925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xmlns="" id="{E064D75D-955A-042D-F39C-DE43417DDF92}"/>
                </a:ext>
              </a:extLst>
            </p:cNvPr>
            <p:cNvSpPr txBox="1"/>
            <p:nvPr/>
          </p:nvSpPr>
          <p:spPr>
            <a:xfrm>
              <a:off x="6825132" y="3312574"/>
              <a:ext cx="3785744" cy="137223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3.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Điều em ấn tượng nhất về nhà phát minh Ê -đi- sơn là gì? Vì sao?</a:t>
              </a:r>
              <a:endPar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5" name="Ghé thăm Fb.com/nkpowerskills">
            <a:extLst>
              <a:ext uri="{FF2B5EF4-FFF2-40B4-BE49-F238E27FC236}">
                <a16:creationId xmlns:a16="http://schemas.microsoft.com/office/drawing/2014/main" xmlns="" id="{328706F8-8A59-AA71-06FC-9924FF868CDF}"/>
              </a:ext>
            </a:extLst>
          </p:cNvPr>
          <p:cNvSpPr/>
          <p:nvPr/>
        </p:nvSpPr>
        <p:spPr>
          <a:xfrm>
            <a:off x="3980901" y="2977597"/>
            <a:ext cx="7477674" cy="2375453"/>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lvl="0" algn="just"/>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Ví</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dụ</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vi-VN" sz="3600" b="1" dirty="0">
                <a:solidFill>
                  <a:prstClr val="black"/>
                </a:solidFill>
                <a:latin typeface="Tahoma" panose="020B0604030504040204" pitchFamily="34" charset="0"/>
                <a:ea typeface="Tahoma" panose="020B0604030504040204" pitchFamily="34" charset="0"/>
                <a:cs typeface="Tahoma" panose="020B0604030504040204" pitchFamily="34" charset="0"/>
              </a:rPr>
              <a:t>Điều em ấn tượng nhất về nhà phát minh Ê – đi - xơn là ông rất yêu khoa học</a:t>
            </a:r>
          </a:p>
        </p:txBody>
      </p:sp>
    </p:spTree>
    <p:extLst>
      <p:ext uri="{BB962C8B-B14F-4D97-AF65-F5344CB8AC3E}">
        <p14:creationId xmlns:p14="http://schemas.microsoft.com/office/powerpoint/2010/main" val="1486431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par>
                                <p:cTn id="11" presetID="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2C58F71E-B642-26B8-73F0-46A8471BB3C6}"/>
              </a:ext>
            </a:extLst>
          </p:cNvPr>
          <p:cNvSpPr txBox="1"/>
          <p:nvPr/>
        </p:nvSpPr>
        <p:spPr>
          <a:xfrm>
            <a:off x="2638426" y="1742228"/>
            <a:ext cx="711517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VẬN</a:t>
            </a:r>
            <a:r>
              <a:rPr kumimoji="0" lang="en-US" sz="9600" b="1" i="0" u="none" strike="noStrike" kern="1200" cap="none" spc="0" normalizeH="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 DỤNG</a:t>
            </a:r>
            <a:endParaRPr kumimoji="0" lang="en-US" sz="9600" b="1" i="0" u="none" strike="noStrike" kern="1200" cap="none" spc="0" normalizeH="0" baseline="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endParaRPr>
          </a:p>
        </p:txBody>
      </p:sp>
      <p:pic>
        <p:nvPicPr>
          <p:cNvPr id="9" name="Picture 8" descr="A picture containing vector graphics&#10;&#10;Description automatically generated">
            <a:extLst>
              <a:ext uri="{FF2B5EF4-FFF2-40B4-BE49-F238E27FC236}">
                <a16:creationId xmlns:a16="http://schemas.microsoft.com/office/drawing/2014/main" xmlns="" id="{9C4A010B-01D0-A1E1-1804-F4830845E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903596" y="-115201"/>
            <a:ext cx="714606" cy="714607"/>
          </a:xfrm>
          <a:prstGeom prst="rect">
            <a:avLst/>
          </a:prstGeom>
        </p:spPr>
      </p:pic>
      <p:pic>
        <p:nvPicPr>
          <p:cNvPr id="11" name="Picture 18">
            <a:extLst>
              <a:ext uri="{FF2B5EF4-FFF2-40B4-BE49-F238E27FC236}">
                <a16:creationId xmlns:a16="http://schemas.microsoft.com/office/drawing/2014/main" xmlns="" id="{670AC932-8512-FAB0-24FD-715C7CB243C8}"/>
              </a:ext>
            </a:extLst>
          </p:cNvPr>
          <p:cNvPicPr>
            <a:picLocks noChangeAspect="1"/>
          </p:cNvPicPr>
          <p:nvPr/>
        </p:nvPicPr>
        <p:blipFill rotWithShape="1">
          <a:blip r:embed="rId4"/>
          <a:srcRect l="46422"/>
          <a:stretch/>
        </p:blipFill>
        <p:spPr>
          <a:xfrm>
            <a:off x="10331355" y="2718333"/>
            <a:ext cx="1860645" cy="1727702"/>
          </a:xfrm>
          <a:prstGeom prst="rect">
            <a:avLst/>
          </a:prstGeom>
        </p:spPr>
      </p:pic>
      <p:pic>
        <p:nvPicPr>
          <p:cNvPr id="12" name="Picture 18">
            <a:extLst>
              <a:ext uri="{FF2B5EF4-FFF2-40B4-BE49-F238E27FC236}">
                <a16:creationId xmlns:a16="http://schemas.microsoft.com/office/drawing/2014/main" xmlns="" id="{670AC932-8512-FAB0-24FD-715C7CB243C8}"/>
              </a:ext>
            </a:extLst>
          </p:cNvPr>
          <p:cNvPicPr>
            <a:picLocks noChangeAspect="1"/>
          </p:cNvPicPr>
          <p:nvPr/>
        </p:nvPicPr>
        <p:blipFill rotWithShape="1">
          <a:blip r:embed="rId4"/>
          <a:srcRect l="46422"/>
          <a:stretch/>
        </p:blipFill>
        <p:spPr>
          <a:xfrm>
            <a:off x="0" y="2718333"/>
            <a:ext cx="1860645" cy="1727702"/>
          </a:xfrm>
          <a:prstGeom prst="rect">
            <a:avLst/>
          </a:prstGeom>
        </p:spPr>
      </p:pic>
    </p:spTree>
    <p:extLst>
      <p:ext uri="{BB962C8B-B14F-4D97-AF65-F5344CB8AC3E}">
        <p14:creationId xmlns:p14="http://schemas.microsoft.com/office/powerpoint/2010/main" val="220464809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par>
                          <p:cTn id="9" fill="hold">
                            <p:stCondLst>
                              <p:cond delay="500"/>
                            </p:stCondLst>
                            <p:childTnLst>
                              <p:par>
                                <p:cTn id="10" presetID="32" presetClass="emph" presetSubtype="0" fill="hold" grpId="1" nodeType="after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barn(inVertical)">
                                      <p:cBhvr>
                                        <p:cTn id="2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3" name="Picture 2" descr="A picture containing background pattern&#10;&#10;Description automatically generated">
            <a:extLst>
              <a:ext uri="{FF2B5EF4-FFF2-40B4-BE49-F238E27FC236}">
                <a16:creationId xmlns:a16="http://schemas.microsoft.com/office/drawing/2014/main" xmlns="" id="{68DBA05A-5E56-E44B-4F92-2C2D8B7A8C62}"/>
              </a:ext>
            </a:extLst>
          </p:cNvPr>
          <p:cNvPicPr>
            <a:picLocks noChangeAspect="1"/>
          </p:cNvPicPr>
          <p:nvPr/>
        </p:nvPicPr>
        <p:blipFill rotWithShape="1">
          <a:blip r:embed="rId2">
            <a:extLst>
              <a:ext uri="{28A0092B-C50C-407E-A947-70E740481C1C}">
                <a14:useLocalDpi xmlns:a14="http://schemas.microsoft.com/office/drawing/2010/main" val="0"/>
              </a:ext>
            </a:extLst>
          </a:blip>
          <a:srcRect l="10303" r="10303" b="48596"/>
          <a:stretch/>
        </p:blipFill>
        <p:spPr>
          <a:xfrm>
            <a:off x="304531" y="5858022"/>
            <a:ext cx="4696094" cy="999978"/>
          </a:xfrm>
          <a:prstGeom prst="rect">
            <a:avLst/>
          </a:prstGeom>
        </p:spPr>
      </p:pic>
      <p:pic>
        <p:nvPicPr>
          <p:cNvPr id="4" name="Picture 3">
            <a:extLst>
              <a:ext uri="{FF2B5EF4-FFF2-40B4-BE49-F238E27FC236}">
                <a16:creationId xmlns:a16="http://schemas.microsoft.com/office/drawing/2014/main" xmlns="" id="{C13AC461-B383-4EB7-0D98-4A7FAF071A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204840" y="3857625"/>
            <a:ext cx="5157331" cy="2561268"/>
          </a:xfrm>
          <a:prstGeom prst="rect">
            <a:avLst/>
          </a:prstGeom>
        </p:spPr>
      </p:pic>
      <p:grpSp>
        <p:nvGrpSpPr>
          <p:cNvPr id="5" name="Group 4">
            <a:extLst>
              <a:ext uri="{FF2B5EF4-FFF2-40B4-BE49-F238E27FC236}">
                <a16:creationId xmlns:a16="http://schemas.microsoft.com/office/drawing/2014/main" xmlns="" id="{99DF9757-4912-2A9B-F7DF-9DBBE46E4A9D}"/>
              </a:ext>
            </a:extLst>
          </p:cNvPr>
          <p:cNvGrpSpPr/>
          <p:nvPr/>
        </p:nvGrpSpPr>
        <p:grpSpPr>
          <a:xfrm>
            <a:off x="2373715" y="483835"/>
            <a:ext cx="9018187" cy="1506891"/>
            <a:chOff x="6405057" y="2606040"/>
            <a:chExt cx="4482017" cy="2594610"/>
          </a:xfrm>
        </p:grpSpPr>
        <p:grpSp>
          <p:nvGrpSpPr>
            <p:cNvPr id="6" name="Nhóm 31">
              <a:extLst>
                <a:ext uri="{FF2B5EF4-FFF2-40B4-BE49-F238E27FC236}">
                  <a16:creationId xmlns:a16="http://schemas.microsoft.com/office/drawing/2014/main" xmlns="" id="{95211345-B3A4-2F88-4FCD-6F9294E98026}"/>
                </a:ext>
              </a:extLst>
            </p:cNvPr>
            <p:cNvGrpSpPr/>
            <p:nvPr/>
          </p:nvGrpSpPr>
          <p:grpSpPr>
            <a:xfrm>
              <a:off x="6488431" y="3071819"/>
              <a:ext cx="4398643" cy="2128831"/>
              <a:chOff x="1922830" y="773002"/>
              <a:chExt cx="5400981" cy="1282973"/>
            </a:xfrm>
          </p:grpSpPr>
          <p:sp>
            <p:nvSpPr>
              <p:cNvPr id="11" name="Freeform: Shape 34">
                <a:extLst>
                  <a:ext uri="{FF2B5EF4-FFF2-40B4-BE49-F238E27FC236}">
                    <a16:creationId xmlns:a16="http://schemas.microsoft.com/office/drawing/2014/main" xmlns="" id="{AB57EFA9-2F9D-97B5-6119-162AF8E14CED}"/>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Freeform: Shape 35">
                <a:extLst>
                  <a:ext uri="{FF2B5EF4-FFF2-40B4-BE49-F238E27FC236}">
                    <a16:creationId xmlns:a16="http://schemas.microsoft.com/office/drawing/2014/main" xmlns="" id="{57289CD8-524C-967B-4125-C04D295B38A0}"/>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pic>
          <p:nvPicPr>
            <p:cNvPr id="8" name="Picture 4" descr="Colourful ribbons">
              <a:extLst>
                <a:ext uri="{FF2B5EF4-FFF2-40B4-BE49-F238E27FC236}">
                  <a16:creationId xmlns:a16="http://schemas.microsoft.com/office/drawing/2014/main" xmlns="" id="{43379E01-7F6B-96E1-B7A5-C4BA50A73E2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405057" y="2606040"/>
              <a:ext cx="507014" cy="127726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xmlns="" id="{2B935711-B28A-C65E-E871-532630E10FDB}"/>
                </a:ext>
              </a:extLst>
            </p:cNvPr>
            <p:cNvSpPr txBox="1"/>
            <p:nvPr/>
          </p:nvSpPr>
          <p:spPr>
            <a:xfrm>
              <a:off x="6825132" y="3312574"/>
              <a:ext cx="3785744" cy="8233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Nêu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về</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chuyện</a:t>
              </a:r>
              <a:endParaRPr kumimoji="0" lang="vi-VN" sz="36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3" name="Group 12">
            <a:extLst>
              <a:ext uri="{FF2B5EF4-FFF2-40B4-BE49-F238E27FC236}">
                <a16:creationId xmlns:a16="http://schemas.microsoft.com/office/drawing/2014/main" xmlns="" id="{C7F77E19-8679-7A93-8A9F-0DE3898A4D36}"/>
              </a:ext>
            </a:extLst>
          </p:cNvPr>
          <p:cNvGrpSpPr/>
          <p:nvPr/>
        </p:nvGrpSpPr>
        <p:grpSpPr>
          <a:xfrm>
            <a:off x="3601596" y="1939240"/>
            <a:ext cx="7876029" cy="2013636"/>
            <a:chOff x="6319428" y="2635537"/>
            <a:chExt cx="4567646" cy="2565113"/>
          </a:xfrm>
        </p:grpSpPr>
        <p:grpSp>
          <p:nvGrpSpPr>
            <p:cNvPr id="15" name="Nhóm 31">
              <a:extLst>
                <a:ext uri="{FF2B5EF4-FFF2-40B4-BE49-F238E27FC236}">
                  <a16:creationId xmlns:a16="http://schemas.microsoft.com/office/drawing/2014/main" xmlns="" id="{C20ACA74-CF28-3E2D-DD1C-405B1947BB51}"/>
                </a:ext>
              </a:extLst>
            </p:cNvPr>
            <p:cNvGrpSpPr/>
            <p:nvPr/>
          </p:nvGrpSpPr>
          <p:grpSpPr>
            <a:xfrm>
              <a:off x="6488431" y="3071819"/>
              <a:ext cx="4398643" cy="2128831"/>
              <a:chOff x="1922830" y="773002"/>
              <a:chExt cx="5400981" cy="1282973"/>
            </a:xfrm>
          </p:grpSpPr>
          <p:sp>
            <p:nvSpPr>
              <p:cNvPr id="18" name="Freeform: Shape 34">
                <a:extLst>
                  <a:ext uri="{FF2B5EF4-FFF2-40B4-BE49-F238E27FC236}">
                    <a16:creationId xmlns:a16="http://schemas.microsoft.com/office/drawing/2014/main" xmlns="" id="{DA509E6A-1D90-EDEE-E1DF-42D1846B340F}"/>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9" name="Freeform: Shape 35">
                <a:extLst>
                  <a:ext uri="{FF2B5EF4-FFF2-40B4-BE49-F238E27FC236}">
                    <a16:creationId xmlns:a16="http://schemas.microsoft.com/office/drawing/2014/main" xmlns="" id="{7343C253-A88B-A94A-DAC9-A6B1BD6F251A}"/>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pic>
          <p:nvPicPr>
            <p:cNvPr id="16" name="Picture 4" descr="Colourful ribbons">
              <a:extLst>
                <a:ext uri="{FF2B5EF4-FFF2-40B4-BE49-F238E27FC236}">
                  <a16:creationId xmlns:a16="http://schemas.microsoft.com/office/drawing/2014/main" xmlns="" id="{FDA8B5DB-6A01-FE13-88BB-0B458092F404}"/>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19428" y="2635537"/>
              <a:ext cx="585223" cy="98925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xmlns="" id="{7E14AC64-92A3-F24E-0FE9-A5923472054F}"/>
                </a:ext>
              </a:extLst>
            </p:cNvPr>
            <p:cNvSpPr txBox="1"/>
            <p:nvPr/>
          </p:nvSpPr>
          <p:spPr>
            <a:xfrm>
              <a:off x="6825132" y="3312574"/>
              <a:ext cx="3929367" cy="1464047"/>
            </a:xfrm>
            <a:prstGeom prst="rect">
              <a:avLst/>
            </a:prstGeom>
            <a:noFill/>
          </p:spPr>
          <p:txBody>
            <a:bodyPr wrap="square" rtlCol="0">
              <a:spAutoFit/>
            </a:bodyPr>
            <a:lstStyle/>
            <a:p>
              <a:pPr marL="0" marR="0">
                <a:lnSpc>
                  <a:spcPct val="120000"/>
                </a:lnSpc>
                <a:spcBef>
                  <a:spcPts val="0"/>
                </a:spcBef>
                <a:spcAft>
                  <a:spcPts val="0"/>
                </a:spcAft>
              </a:pPr>
              <a:r>
                <a:rPr lang="nl-NL" sz="3000" b="1" dirty="0">
                  <a:effectLst/>
                  <a:latin typeface="Cambria" panose="02040503050406030204" pitchFamily="18" charset="0"/>
                  <a:ea typeface="Cambria" panose="02040503050406030204" pitchFamily="18" charset="0"/>
                </a:rPr>
                <a:t>Thực hiện </a:t>
              </a:r>
              <a:r>
                <a:rPr lang="nl-NL" sz="3000" b="1" i="1" dirty="0">
                  <a:effectLst/>
                  <a:latin typeface="Cambria" panose="02040503050406030204" pitchFamily="18" charset="0"/>
                  <a:ea typeface="Cambria" panose="02040503050406030204" pitchFamily="18" charset="0"/>
                </a:rPr>
                <a:t>Kể lại cho người thân nghe câu chuyện nhà phát minh và bà cụ </a:t>
              </a:r>
              <a:endParaRPr lang="en-US" sz="3000" b="1" dirty="0">
                <a:effectLst/>
                <a:latin typeface="Cambria" panose="02040503050406030204" pitchFamily="18" charset="0"/>
                <a:ea typeface="Cambria" panose="02040503050406030204" pitchFamily="18" charset="0"/>
              </a:endParaRPr>
            </a:p>
          </p:txBody>
        </p:sp>
      </p:grpSp>
      <p:grpSp>
        <p:nvGrpSpPr>
          <p:cNvPr id="22" name="Group 21">
            <a:extLst>
              <a:ext uri="{FF2B5EF4-FFF2-40B4-BE49-F238E27FC236}">
                <a16:creationId xmlns:a16="http://schemas.microsoft.com/office/drawing/2014/main" xmlns="" id="{C23A2E8A-11D5-1527-1DBE-671D1DE73DDD}"/>
              </a:ext>
            </a:extLst>
          </p:cNvPr>
          <p:cNvGrpSpPr/>
          <p:nvPr/>
        </p:nvGrpSpPr>
        <p:grpSpPr>
          <a:xfrm>
            <a:off x="4887472" y="4053789"/>
            <a:ext cx="7180704" cy="2013636"/>
            <a:chOff x="6319428" y="2635537"/>
            <a:chExt cx="4567646" cy="2565113"/>
          </a:xfrm>
        </p:grpSpPr>
        <p:grpSp>
          <p:nvGrpSpPr>
            <p:cNvPr id="23" name="Nhóm 31">
              <a:extLst>
                <a:ext uri="{FF2B5EF4-FFF2-40B4-BE49-F238E27FC236}">
                  <a16:creationId xmlns:a16="http://schemas.microsoft.com/office/drawing/2014/main" xmlns="" id="{93848099-EE16-331B-DAEF-454E3A427672}"/>
                </a:ext>
              </a:extLst>
            </p:cNvPr>
            <p:cNvGrpSpPr/>
            <p:nvPr/>
          </p:nvGrpSpPr>
          <p:grpSpPr>
            <a:xfrm>
              <a:off x="6488431" y="3071819"/>
              <a:ext cx="4398643" cy="2128831"/>
              <a:chOff x="1922830" y="773002"/>
              <a:chExt cx="5400981" cy="1282973"/>
            </a:xfrm>
          </p:grpSpPr>
          <p:sp>
            <p:nvSpPr>
              <p:cNvPr id="26" name="Freeform: Shape 34">
                <a:extLst>
                  <a:ext uri="{FF2B5EF4-FFF2-40B4-BE49-F238E27FC236}">
                    <a16:creationId xmlns:a16="http://schemas.microsoft.com/office/drawing/2014/main" xmlns="" id="{77C3ED26-E01D-7599-9DC1-17BF0EC29862}"/>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27" name="Freeform: Shape 35">
                <a:extLst>
                  <a:ext uri="{FF2B5EF4-FFF2-40B4-BE49-F238E27FC236}">
                    <a16:creationId xmlns:a16="http://schemas.microsoft.com/office/drawing/2014/main" xmlns="" id="{48089EB5-E781-0754-31B4-5255DBB14DD0}"/>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pic>
          <p:nvPicPr>
            <p:cNvPr id="24" name="Picture 4" descr="Colourful ribbons">
              <a:extLst>
                <a:ext uri="{FF2B5EF4-FFF2-40B4-BE49-F238E27FC236}">
                  <a16:creationId xmlns:a16="http://schemas.microsoft.com/office/drawing/2014/main" xmlns="" id="{17743525-8A5F-CCA1-7FFF-CCFED28F412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19428" y="2635537"/>
              <a:ext cx="585223" cy="989252"/>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xmlns="" id="{BF351BA6-317A-AACA-59D4-B6C3C4CCDC03}"/>
                </a:ext>
              </a:extLst>
            </p:cNvPr>
            <p:cNvSpPr txBox="1"/>
            <p:nvPr/>
          </p:nvSpPr>
          <p:spPr>
            <a:xfrm>
              <a:off x="6825132" y="3312574"/>
              <a:ext cx="3929367" cy="1464047"/>
            </a:xfrm>
            <a:prstGeom prst="rect">
              <a:avLst/>
            </a:prstGeom>
            <a:noFill/>
          </p:spPr>
          <p:txBody>
            <a:bodyPr wrap="square" rtlCol="0">
              <a:spAutoFit/>
            </a:bodyPr>
            <a:lstStyle/>
            <a:p>
              <a:pPr marL="0" marR="0">
                <a:lnSpc>
                  <a:spcPct val="120000"/>
                </a:lnSpc>
                <a:spcBef>
                  <a:spcPts val="0"/>
                </a:spcBef>
                <a:spcAft>
                  <a:spcPts val="0"/>
                </a:spcAft>
              </a:pPr>
              <a:r>
                <a:rPr lang="nl-NL" sz="3000" b="1" dirty="0">
                  <a:effectLst/>
                  <a:latin typeface="Cambria" panose="02040503050406030204" pitchFamily="18" charset="0"/>
                  <a:ea typeface="Cambria" panose="02040503050406030204" pitchFamily="18" charset="0"/>
                </a:rPr>
                <a:t>Tìm đọc một câu chuyện về nhà khoa học </a:t>
              </a:r>
              <a:endParaRPr lang="en-US" sz="3000" b="1"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937201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A_图片 7"/>
          <p:cNvPicPr>
            <a:picLocks noChangeAspect="1"/>
          </p:cNvPicPr>
          <p:nvPr>
            <p:custDataLst>
              <p:tags r:id="rId1"/>
            </p:custDataLst>
          </p:nvPr>
        </p:nvPicPr>
        <p:blipFill>
          <a:blip r:embed="rId6"/>
          <a:stretch>
            <a:fillRect/>
          </a:stretch>
        </p:blipFill>
        <p:spPr>
          <a:xfrm>
            <a:off x="1" y="1"/>
            <a:ext cx="12192000" cy="6858000"/>
          </a:xfrm>
          <a:prstGeom prst="rect">
            <a:avLst/>
          </a:prstGeom>
        </p:spPr>
      </p:pic>
      <p:pic>
        <p:nvPicPr>
          <p:cNvPr id="9" name="PA_库_图片 8"/>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300789" y="224851"/>
            <a:ext cx="14985439" cy="6633150"/>
          </a:xfrm>
          <a:prstGeom prst="rect">
            <a:avLst/>
          </a:prstGeom>
        </p:spPr>
      </p:pic>
      <p:pic>
        <p:nvPicPr>
          <p:cNvPr id="10" name="PA_库_图片 9"/>
          <p:cNvPicPr>
            <a:picLocks noChangeAspect="1"/>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613611" y="1632546"/>
            <a:ext cx="5366083" cy="5366083"/>
          </a:xfrm>
          <a:prstGeom prst="rect">
            <a:avLst/>
          </a:prstGeom>
        </p:spPr>
      </p:pic>
      <p:pic>
        <p:nvPicPr>
          <p:cNvPr id="2" name="Picture 1">
            <a:extLst>
              <a:ext uri="{FF2B5EF4-FFF2-40B4-BE49-F238E27FC236}">
                <a16:creationId xmlns:a16="http://schemas.microsoft.com/office/drawing/2014/main" xmlns="" id="{33A8D629-EEF7-11C3-529A-23BA4001CC6D}"/>
              </a:ext>
            </a:extLst>
          </p:cNvPr>
          <p:cNvPicPr>
            <a:picLocks noChangeAspect="1"/>
          </p:cNvPicPr>
          <p:nvPr/>
        </p:nvPicPr>
        <p:blipFill>
          <a:blip r:embed="rId9"/>
          <a:stretch>
            <a:fillRect/>
          </a:stretch>
        </p:blipFill>
        <p:spPr>
          <a:xfrm>
            <a:off x="3325227" y="1355018"/>
            <a:ext cx="9358171" cy="3432345"/>
          </a:xfrm>
          <a:prstGeom prst="rect">
            <a:avLst/>
          </a:prstGeom>
        </p:spPr>
      </p:pic>
    </p:spTree>
    <p:extLst>
      <p:ext uri="{BB962C8B-B14F-4D97-AF65-F5344CB8AC3E}">
        <p14:creationId xmlns:p14="http://schemas.microsoft.com/office/powerpoint/2010/main" val="1857177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53"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par>
                          <p:cTn id="13" fill="hold">
                            <p:stCondLst>
                              <p:cond delay="500"/>
                            </p:stCondLst>
                            <p:childTnLst>
                              <p:par>
                                <p:cTn id="14" presetID="6" presetClass="emph" presetSubtype="0" accel="30000" decel="26000" autoRev="1" fill="hold" nodeType="afterEffect">
                                  <p:stCondLst>
                                    <p:cond delay="0"/>
                                  </p:stCondLst>
                                  <p:childTnLst>
                                    <p:animScale>
                                      <p:cBhvr>
                                        <p:cTn id="15" dur="500" fill="hold"/>
                                        <p:tgtEl>
                                          <p:spTgt spid="9"/>
                                        </p:tgtEl>
                                      </p:cBhvr>
                                      <p:by x="110000" y="110000"/>
                                    </p:animScale>
                                  </p:childTnLst>
                                </p:cTn>
                              </p:par>
                              <p:par>
                                <p:cTn id="16" presetID="2" presetClass="entr" presetSubtype="12" decel="100000" fill="hold" nodeType="withEffect">
                                  <p:stCondLst>
                                    <p:cond delay="25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1500" fill="hold"/>
                                        <p:tgtEl>
                                          <p:spTgt spid="10"/>
                                        </p:tgtEl>
                                        <p:attrNameLst>
                                          <p:attrName>ppt_x</p:attrName>
                                        </p:attrNameLst>
                                      </p:cBhvr>
                                      <p:tavLst>
                                        <p:tav tm="0">
                                          <p:val>
                                            <p:strVal val="0-#ppt_w/2"/>
                                          </p:val>
                                        </p:tav>
                                        <p:tav tm="100000">
                                          <p:val>
                                            <p:strVal val="#ppt_x"/>
                                          </p:val>
                                        </p:tav>
                                      </p:tavLst>
                                    </p:anim>
                                    <p:anim calcmode="lin" valueType="num">
                                      <p:cBhvr additive="base">
                                        <p:cTn id="19" dur="1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6"/>
          <a:stretch>
            <a:fillRect/>
          </a:stretch>
        </p:blipFill>
        <p:spPr>
          <a:xfrm>
            <a:off x="2852874" y="506646"/>
            <a:ext cx="9089668" cy="6195818"/>
          </a:xfrm>
          <a:prstGeom prst="rect">
            <a:avLst/>
          </a:prstGeom>
        </p:spPr>
      </p:pic>
      <p:grpSp>
        <p:nvGrpSpPr>
          <p:cNvPr id="2" name="PA_库_组合 1"/>
          <p:cNvGrpSpPr/>
          <p:nvPr>
            <p:custDataLst>
              <p:tags r:id="rId1"/>
            </p:custDataLst>
          </p:nvPr>
        </p:nvGrpSpPr>
        <p:grpSpPr>
          <a:xfrm>
            <a:off x="-1065662" y="1406977"/>
            <a:ext cx="5742194" cy="5742194"/>
            <a:chOff x="-1065662" y="1406977"/>
            <a:chExt cx="5742194" cy="5742194"/>
          </a:xfrm>
        </p:grpSpPr>
        <p:sp>
          <p:nvSpPr>
            <p:cNvPr id="5" name="任意多边形 4"/>
            <p:cNvSpPr/>
            <p:nvPr/>
          </p:nvSpPr>
          <p:spPr>
            <a:xfrm>
              <a:off x="2633760" y="3350026"/>
              <a:ext cx="1064526" cy="2129050"/>
            </a:xfrm>
            <a:custGeom>
              <a:avLst/>
              <a:gdLst>
                <a:gd name="connsiteX0" fmla="*/ 0 w 1201003"/>
                <a:gd name="connsiteY0" fmla="*/ 2197289 h 2197289"/>
                <a:gd name="connsiteX1" fmla="*/ 1146412 w 1201003"/>
                <a:gd name="connsiteY1" fmla="*/ 0 h 2197289"/>
                <a:gd name="connsiteX2" fmla="*/ 1201003 w 1201003"/>
                <a:gd name="connsiteY2" fmla="*/ 68238 h 2197289"/>
                <a:gd name="connsiteX3" fmla="*/ 1050878 w 1201003"/>
                <a:gd name="connsiteY3" fmla="*/ 368489 h 2197289"/>
                <a:gd name="connsiteX4" fmla="*/ 259308 w 1201003"/>
                <a:gd name="connsiteY4" fmla="*/ 1910686 h 2197289"/>
                <a:gd name="connsiteX5" fmla="*/ 0 w 1201003"/>
                <a:gd name="connsiteY5" fmla="*/ 2197289 h 2197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1003" h="2197289">
                  <a:moveTo>
                    <a:pt x="0" y="2197289"/>
                  </a:moveTo>
                  <a:lnTo>
                    <a:pt x="1146412" y="0"/>
                  </a:lnTo>
                  <a:lnTo>
                    <a:pt x="1201003" y="68238"/>
                  </a:lnTo>
                  <a:lnTo>
                    <a:pt x="1050878" y="368489"/>
                  </a:lnTo>
                  <a:lnTo>
                    <a:pt x="259308" y="1910686"/>
                  </a:lnTo>
                  <a:lnTo>
                    <a:pt x="0" y="2197289"/>
                  </a:lnTo>
                  <a:close/>
                </a:path>
              </a:pathLst>
            </a:custGeom>
            <a:solidFill>
              <a:srgbClr val="96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sym typeface="印品黑体" panose="00000500000000000000" pitchFamily="2" charset="-122"/>
              </a:endParaRPr>
            </a:p>
          </p:txBody>
        </p:sp>
        <p:pic>
          <p:nvPicPr>
            <p:cNvPr id="4" name="PA_库_图片 3"/>
            <p:cNvPicPr>
              <a:picLocks noChangeAspect="1"/>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1065662" y="1406977"/>
              <a:ext cx="5742194" cy="5742194"/>
            </a:xfrm>
            <a:prstGeom prst="rect">
              <a:avLst/>
            </a:prstGeom>
          </p:spPr>
        </p:pic>
      </p:grpSp>
      <p:sp>
        <p:nvSpPr>
          <p:cNvPr id="7" name="任意多边形 2">
            <a:extLst>
              <a:ext uri="{FF2B5EF4-FFF2-40B4-BE49-F238E27FC236}">
                <a16:creationId xmlns:a16="http://schemas.microsoft.com/office/drawing/2014/main" xmlns="" id="{32FF0FF3-3284-45F7-BB2B-B0A6FD17DB99}"/>
              </a:ext>
            </a:extLst>
          </p:cNvPr>
          <p:cNvSpPr/>
          <p:nvPr/>
        </p:nvSpPr>
        <p:spPr>
          <a:xfrm>
            <a:off x="3502772" y="424534"/>
            <a:ext cx="8165353" cy="713195"/>
          </a:xfrm>
          <a:custGeom>
            <a:avLst/>
            <a:gdLst>
              <a:gd name="connsiteX0" fmla="*/ 256195 w 3682147"/>
              <a:gd name="connsiteY0" fmla="*/ 48768 h 428436"/>
              <a:gd name="connsiteX1" fmla="*/ 2950627 w 3682147"/>
              <a:gd name="connsiteY1" fmla="*/ 0 h 428436"/>
              <a:gd name="connsiteX2" fmla="*/ 85507 w 3682147"/>
              <a:gd name="connsiteY2" fmla="*/ 158496 h 428436"/>
              <a:gd name="connsiteX3" fmla="*/ 3170083 w 3682147"/>
              <a:gd name="connsiteY3" fmla="*/ 73152 h 428436"/>
              <a:gd name="connsiteX4" fmla="*/ 163 w 3682147"/>
              <a:gd name="connsiteY4" fmla="*/ 243840 h 428436"/>
              <a:gd name="connsiteX5" fmla="*/ 3328579 w 3682147"/>
              <a:gd name="connsiteY5" fmla="*/ 158496 h 428436"/>
              <a:gd name="connsiteX6" fmla="*/ 12355 w 3682147"/>
              <a:gd name="connsiteY6" fmla="*/ 353568 h 428436"/>
              <a:gd name="connsiteX7" fmla="*/ 3511459 w 3682147"/>
              <a:gd name="connsiteY7" fmla="*/ 256032 h 428436"/>
              <a:gd name="connsiteX8" fmla="*/ 12355 w 3682147"/>
              <a:gd name="connsiteY8" fmla="*/ 426720 h 428436"/>
              <a:gd name="connsiteX9" fmla="*/ 3682147 w 3682147"/>
              <a:gd name="connsiteY9" fmla="*/ 329184 h 428436"/>
              <a:gd name="connsiteX0" fmla="*/ 256195 w 3682147"/>
              <a:gd name="connsiteY0" fmla="*/ 48768 h 435235"/>
              <a:gd name="connsiteX1" fmla="*/ 2950627 w 3682147"/>
              <a:gd name="connsiteY1" fmla="*/ 0 h 435235"/>
              <a:gd name="connsiteX2" fmla="*/ 85507 w 3682147"/>
              <a:gd name="connsiteY2" fmla="*/ 158496 h 435235"/>
              <a:gd name="connsiteX3" fmla="*/ 3170083 w 3682147"/>
              <a:gd name="connsiteY3" fmla="*/ 73152 h 435235"/>
              <a:gd name="connsiteX4" fmla="*/ 163 w 3682147"/>
              <a:gd name="connsiteY4" fmla="*/ 243840 h 435235"/>
              <a:gd name="connsiteX5" fmla="*/ 3328579 w 3682147"/>
              <a:gd name="connsiteY5" fmla="*/ 158496 h 435235"/>
              <a:gd name="connsiteX6" fmla="*/ 12355 w 3682147"/>
              <a:gd name="connsiteY6" fmla="*/ 353568 h 435235"/>
              <a:gd name="connsiteX7" fmla="*/ 3511459 w 3682147"/>
              <a:gd name="connsiteY7" fmla="*/ 256032 h 435235"/>
              <a:gd name="connsiteX8" fmla="*/ 216207 w 3682147"/>
              <a:gd name="connsiteY8" fmla="*/ 433681 h 435235"/>
              <a:gd name="connsiteX9" fmla="*/ 3682147 w 3682147"/>
              <a:gd name="connsiteY9" fmla="*/ 329184 h 435235"/>
              <a:gd name="connsiteX0" fmla="*/ 256195 w 3682147"/>
              <a:gd name="connsiteY0" fmla="*/ 48768 h 401763"/>
              <a:gd name="connsiteX1" fmla="*/ 2950627 w 3682147"/>
              <a:gd name="connsiteY1" fmla="*/ 0 h 401763"/>
              <a:gd name="connsiteX2" fmla="*/ 85507 w 3682147"/>
              <a:gd name="connsiteY2" fmla="*/ 158496 h 401763"/>
              <a:gd name="connsiteX3" fmla="*/ 3170083 w 3682147"/>
              <a:gd name="connsiteY3" fmla="*/ 73152 h 401763"/>
              <a:gd name="connsiteX4" fmla="*/ 163 w 3682147"/>
              <a:gd name="connsiteY4" fmla="*/ 243840 h 401763"/>
              <a:gd name="connsiteX5" fmla="*/ 3328579 w 3682147"/>
              <a:gd name="connsiteY5" fmla="*/ 158496 h 401763"/>
              <a:gd name="connsiteX6" fmla="*/ 12355 w 3682147"/>
              <a:gd name="connsiteY6" fmla="*/ 353568 h 401763"/>
              <a:gd name="connsiteX7" fmla="*/ 3511459 w 3682147"/>
              <a:gd name="connsiteY7" fmla="*/ 256032 h 401763"/>
              <a:gd name="connsiteX8" fmla="*/ 208366 w 3682147"/>
              <a:gd name="connsiteY8" fmla="*/ 398876 h 401763"/>
              <a:gd name="connsiteX9" fmla="*/ 3682147 w 3682147"/>
              <a:gd name="connsiteY9" fmla="*/ 329184 h 401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82147" h="401763">
                <a:moveTo>
                  <a:pt x="256195" y="48768"/>
                </a:moveTo>
                <a:lnTo>
                  <a:pt x="2950627" y="0"/>
                </a:lnTo>
                <a:cubicBezTo>
                  <a:pt x="2922179" y="18288"/>
                  <a:pt x="48931" y="146304"/>
                  <a:pt x="85507" y="158496"/>
                </a:cubicBezTo>
                <a:cubicBezTo>
                  <a:pt x="122083" y="170688"/>
                  <a:pt x="3184307" y="58928"/>
                  <a:pt x="3170083" y="73152"/>
                </a:cubicBezTo>
                <a:cubicBezTo>
                  <a:pt x="3155859" y="87376"/>
                  <a:pt x="-26253" y="229616"/>
                  <a:pt x="163" y="243840"/>
                </a:cubicBezTo>
                <a:cubicBezTo>
                  <a:pt x="26579" y="258064"/>
                  <a:pt x="3326547" y="140208"/>
                  <a:pt x="3328579" y="158496"/>
                </a:cubicBezTo>
                <a:cubicBezTo>
                  <a:pt x="3330611" y="176784"/>
                  <a:pt x="-18125" y="337312"/>
                  <a:pt x="12355" y="353568"/>
                </a:cubicBezTo>
                <a:cubicBezTo>
                  <a:pt x="42835" y="369824"/>
                  <a:pt x="3478791" y="248481"/>
                  <a:pt x="3511459" y="256032"/>
                </a:cubicBezTo>
                <a:cubicBezTo>
                  <a:pt x="3544128" y="263583"/>
                  <a:pt x="179918" y="386684"/>
                  <a:pt x="208366" y="398876"/>
                </a:cubicBezTo>
                <a:cubicBezTo>
                  <a:pt x="236814" y="411068"/>
                  <a:pt x="1861475" y="384048"/>
                  <a:pt x="3682147" y="329184"/>
                </a:cubicBezTo>
              </a:path>
            </a:pathLst>
          </a:custGeom>
          <a:solidFill>
            <a:srgbClr val="D2D0DE"/>
          </a:solidFill>
          <a:ln w="203200">
            <a:solidFill>
              <a:srgbClr val="969AC7"/>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sym typeface="印品黑体" panose="00000500000000000000" pitchFamily="2" charset="-122"/>
            </a:endParaRPr>
          </a:p>
        </p:txBody>
      </p:sp>
      <p:pic>
        <p:nvPicPr>
          <p:cNvPr id="9" name="Picture 8">
            <a:extLst>
              <a:ext uri="{FF2B5EF4-FFF2-40B4-BE49-F238E27FC236}">
                <a16:creationId xmlns:a16="http://schemas.microsoft.com/office/drawing/2014/main" xmlns="" id="{2EE05974-F130-8A29-4098-271715A245A9}"/>
              </a:ext>
            </a:extLst>
          </p:cNvPr>
          <p:cNvPicPr>
            <a:picLocks noChangeAspect="1"/>
          </p:cNvPicPr>
          <p:nvPr/>
        </p:nvPicPr>
        <p:blipFill>
          <a:blip r:embed="rId8"/>
          <a:stretch>
            <a:fillRect/>
          </a:stretch>
        </p:blipFill>
        <p:spPr>
          <a:xfrm>
            <a:off x="4508863" y="419447"/>
            <a:ext cx="6279424" cy="780356"/>
          </a:xfrm>
          <a:prstGeom prst="rect">
            <a:avLst/>
          </a:prstGeom>
        </p:spPr>
      </p:pic>
      <p:sp>
        <p:nvSpPr>
          <p:cNvPr id="12" name="TextBox 11">
            <a:extLst>
              <a:ext uri="{FF2B5EF4-FFF2-40B4-BE49-F238E27FC236}">
                <a16:creationId xmlns:a16="http://schemas.microsoft.com/office/drawing/2014/main" xmlns="" id="{1778A958-A929-3BA9-2AB1-C519F51FF142}"/>
              </a:ext>
            </a:extLst>
          </p:cNvPr>
          <p:cNvSpPr txBox="1"/>
          <p:nvPr/>
        </p:nvSpPr>
        <p:spPr>
          <a:xfrm>
            <a:off x="3686175" y="2181225"/>
            <a:ext cx="7353300" cy="2554545"/>
          </a:xfrm>
          <a:prstGeom prst="rect">
            <a:avLst/>
          </a:prstGeom>
          <a:noFill/>
        </p:spPr>
        <p:txBody>
          <a:bodyPr wrap="square" rtlCol="0">
            <a:spAutoFit/>
          </a:bodyPr>
          <a:lstStyle/>
          <a:p>
            <a:pPr marL="457200" indent="-457200" algn="just">
              <a:buFont typeface="Wingdings" panose="05000000000000000000" pitchFamily="2" charset="2"/>
              <a:buChar char="q"/>
            </a:pPr>
            <a:r>
              <a:rPr lang="en-US" sz="3200" b="1" dirty="0">
                <a:effectLst/>
                <a:latin typeface="Calibri" panose="020F0502020204030204" pitchFamily="34" charset="0"/>
                <a:ea typeface="Calibri" panose="020F0502020204030204" pitchFamily="34" charset="0"/>
                <a:cs typeface="Calibri" panose="020F0502020204030204" pitchFamily="34" charset="0"/>
              </a:rPr>
              <a:t>Nghe </a:t>
            </a:r>
            <a:r>
              <a:rPr lang="en-US" sz="3200" b="1" dirty="0" err="1">
                <a:effectLst/>
                <a:latin typeface="Calibri" panose="020F0502020204030204" pitchFamily="34" charset="0"/>
                <a:ea typeface="Calibri" panose="020F0502020204030204" pitchFamily="34" charset="0"/>
                <a:cs typeface="Calibri" panose="020F0502020204030204" pitchFamily="34" charset="0"/>
              </a:rPr>
              <a:t>hiểu</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câu</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chuyện</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Nhà</a:t>
            </a:r>
            <a:r>
              <a:rPr lang="en-US" sz="3200" b="1" i="1" dirty="0">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phát</a:t>
            </a:r>
            <a:r>
              <a:rPr lang="en-US" sz="3200" b="1" i="1" dirty="0">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minh</a:t>
            </a:r>
            <a:r>
              <a:rPr lang="en-US" sz="3200" b="1" i="1" dirty="0">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và</a:t>
            </a:r>
            <a:r>
              <a:rPr lang="en-US" sz="3200" b="1" i="1" dirty="0">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bà</a:t>
            </a:r>
            <a:r>
              <a:rPr lang="en-US" sz="3200" b="1" i="1" dirty="0">
                <a:effectLst/>
                <a:latin typeface="Calibri" panose="020F0502020204030204" pitchFamily="34" charset="0"/>
                <a:ea typeface="Calibri" panose="020F0502020204030204" pitchFamily="34" charset="0"/>
                <a:cs typeface="Calibri" panose="020F0502020204030204" pitchFamily="34" charset="0"/>
              </a:rPr>
              <a:t> </a:t>
            </a:r>
            <a:r>
              <a:rPr lang="en-US" sz="3200" b="1" i="1" dirty="0" err="1">
                <a:effectLst/>
                <a:latin typeface="Calibri" panose="020F0502020204030204" pitchFamily="34" charset="0"/>
                <a:ea typeface="Calibri" panose="020F0502020204030204" pitchFamily="34" charset="0"/>
                <a:cs typeface="Calibri" panose="020F0502020204030204" pitchFamily="34" charset="0"/>
              </a:rPr>
              <a:t>cụ</a:t>
            </a:r>
            <a:endParaRPr lang="en-US" sz="3200" b="1" i="1" dirty="0">
              <a:latin typeface="Calibri" panose="020F0502020204030204" pitchFamily="34" charset="0"/>
              <a:ea typeface="Calibri" panose="020F0502020204030204" pitchFamily="34" charset="0"/>
              <a:cs typeface="Calibri" panose="020F0502020204030204" pitchFamily="34" charset="0"/>
            </a:endParaRPr>
          </a:p>
          <a:p>
            <a:pPr marL="457200" indent="-457200" algn="just">
              <a:buFont typeface="Wingdings" panose="05000000000000000000" pitchFamily="2" charset="2"/>
              <a:buChar char="q"/>
            </a:pP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latin typeface="Calibri" panose="020F0502020204030204" pitchFamily="34" charset="0"/>
                <a:ea typeface="Calibri" panose="020F0502020204030204" pitchFamily="34" charset="0"/>
                <a:cs typeface="Calibri" panose="020F0502020204030204" pitchFamily="34" charset="0"/>
              </a:rPr>
              <a:t>K</a:t>
            </a:r>
            <a:r>
              <a:rPr lang="en-US" sz="3200" b="1" dirty="0" err="1">
                <a:effectLst/>
                <a:latin typeface="Calibri" panose="020F0502020204030204" pitchFamily="34" charset="0"/>
                <a:ea typeface="Calibri" panose="020F0502020204030204" pitchFamily="34" charset="0"/>
                <a:cs typeface="Calibri" panose="020F0502020204030204" pitchFamily="34" charset="0"/>
              </a:rPr>
              <a:t>ể</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lại</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được</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câu</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chuyện</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dựa</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vào</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tranh</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không</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bắt</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buộc</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kể</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đúng</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nguyên</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văn</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câu</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chuyện</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theo</a:t>
            </a:r>
            <a:r>
              <a:rPr lang="en-US" sz="3200" b="1" dirty="0">
                <a:effectLst/>
                <a:latin typeface="Calibri" panose="020F0502020204030204" pitchFamily="34" charset="0"/>
                <a:ea typeface="Calibri" panose="020F0502020204030204" pitchFamily="34" charset="0"/>
                <a:cs typeface="Calibri" panose="020F0502020204030204" pitchFamily="34" charset="0"/>
              </a:rPr>
              <a:t> </a:t>
            </a:r>
            <a:r>
              <a:rPr lang="en-US" sz="3200" b="1" dirty="0" err="1">
                <a:effectLst/>
                <a:latin typeface="Calibri" panose="020F0502020204030204" pitchFamily="34" charset="0"/>
                <a:ea typeface="Calibri" panose="020F0502020204030204" pitchFamily="34" charset="0"/>
                <a:cs typeface="Calibri" panose="020F0502020204030204" pitchFamily="34" charset="0"/>
              </a:rPr>
              <a:t>lời</a:t>
            </a:r>
            <a:r>
              <a:rPr lang="en-US" sz="3200" b="1" dirty="0">
                <a:effectLst/>
                <a:latin typeface="Calibri" panose="020F0502020204030204" pitchFamily="34" charset="0"/>
                <a:ea typeface="Calibri" panose="020F0502020204030204" pitchFamily="34" charset="0"/>
                <a:cs typeface="Calibri" panose="020F0502020204030204" pitchFamily="34" charset="0"/>
              </a:rPr>
              <a:t> GV </a:t>
            </a:r>
            <a:r>
              <a:rPr lang="en-US" sz="3200" b="1" dirty="0" err="1">
                <a:effectLst/>
                <a:latin typeface="Calibri" panose="020F0502020204030204" pitchFamily="34" charset="0"/>
                <a:ea typeface="Calibri" panose="020F0502020204030204" pitchFamily="34" charset="0"/>
                <a:cs typeface="Calibri" panose="020F0502020204030204" pitchFamily="34" charset="0"/>
              </a:rPr>
              <a:t>kể</a:t>
            </a:r>
            <a:r>
              <a:rPr lang="en-US" sz="3200" b="1" dirty="0">
                <a:effectLst/>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263311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 presetClass="entr" presetSubtype="8" decel="10000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1500" fill="hold"/>
                                        <p:tgtEl>
                                          <p:spTgt spid="2"/>
                                        </p:tgtEl>
                                        <p:attrNameLst>
                                          <p:attrName>ppt_x</p:attrName>
                                        </p:attrNameLst>
                                      </p:cBhvr>
                                      <p:tavLst>
                                        <p:tav tm="0">
                                          <p:val>
                                            <p:strVal val="0-#ppt_w/2"/>
                                          </p:val>
                                        </p:tav>
                                        <p:tav tm="100000">
                                          <p:val>
                                            <p:strVal val="#ppt_x"/>
                                          </p:val>
                                        </p:tav>
                                      </p:tavLst>
                                    </p:anim>
                                    <p:anim calcmode="lin" valueType="num">
                                      <p:cBhvr additive="base">
                                        <p:cTn id="11" dur="1500" fill="hold"/>
                                        <p:tgtEl>
                                          <p:spTgt spid="2"/>
                                        </p:tgtEl>
                                        <p:attrNameLst>
                                          <p:attrName>ppt_y</p:attrName>
                                        </p:attrNameLst>
                                      </p:cBhvr>
                                      <p:tavLst>
                                        <p:tav tm="0">
                                          <p:val>
                                            <p:strVal val="#ppt_y"/>
                                          </p:val>
                                        </p:tav>
                                        <p:tav tm="100000">
                                          <p:val>
                                            <p:strVal val="#ppt_y"/>
                                          </p:val>
                                        </p:tav>
                                      </p:tavLst>
                                    </p:anim>
                                    <p:set>
                                      <p:cBhvr>
                                        <p:cTn id="12" dur="1" fill="hold">
                                          <p:stCondLst>
                                            <p:cond delay="0"/>
                                          </p:stCondLst>
                                        </p:cTn>
                                        <p:tgtEl>
                                          <p:spTgt spid="2"/>
                                        </p:tgtEl>
                                        <p:attrNameLst>
                                          <p:attrName>style.visibility</p:attrName>
                                        </p:attrNameLst>
                                      </p:cBhvr>
                                      <p:to>
                                        <p:strVal val="visible"/>
                                      </p:to>
                                    </p:set>
                                    <p:anim to="" calcmode="lin" valueType="num">
                                      <p:cBhvr>
                                        <p:cTn id="13" dur="1500" fill="hold">
                                          <p:stCondLst>
                                            <p:cond delay="0"/>
                                          </p:stCondLst>
                                        </p:cTn>
                                        <p:tgtEl>
                                          <p:spTgt spid="2"/>
                                        </p:tgtEl>
                                        <p:attrNameLst>
                                          <p:attrName>ppt_w</p:attrName>
                                        </p:attrNameLst>
                                      </p:cBhvr>
                                      <p:tavLst>
                                        <p:tav tm="0">
                                          <p:val>
                                            <p:strVal val="0"/>
                                          </p:val>
                                        </p:tav>
                                        <p:tav tm="100000">
                                          <p:val>
                                            <p:strVal val="#ppt_w"/>
                                          </p:val>
                                        </p:tav>
                                      </p:tavLst>
                                    </p:anim>
                                    <p:anim to="" calcmode="lin" valueType="num">
                                      <p:cBhvr>
                                        <p:cTn id="14" dur="1500" fill="hold">
                                          <p:stCondLst>
                                            <p:cond delay="0"/>
                                          </p:stCondLst>
                                        </p:cTn>
                                        <p:tgtEl>
                                          <p:spTgt spid="2"/>
                                        </p:tgtEl>
                                        <p:attrNameLst>
                                          <p:attrName>ppt_h</p:attrName>
                                        </p:attrNameLst>
                                      </p:cBhvr>
                                      <p:tavLst>
                                        <p:tav tm="0">
                                          <p:val>
                                            <p:strVal val="0"/>
                                          </p:val>
                                        </p:tav>
                                        <p:tav tm="100000">
                                          <p:val>
                                            <p:strVal val="#ppt_h"/>
                                          </p:val>
                                        </p:tav>
                                      </p:tavLst>
                                    </p:anim>
                                    <p:animEffect filter="fade">
                                      <p:cBhvr>
                                        <p:cTn id="15" dur="1500">
                                          <p:stCondLst>
                                            <p:cond delay="0"/>
                                          </p:stCondLst>
                                        </p:cTn>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2">
                                            <p:txEl>
                                              <p:pRg st="0" end="0"/>
                                            </p:txEl>
                                          </p:spTgt>
                                        </p:tgtEl>
                                        <p:attrNameLst>
                                          <p:attrName>style.visibility</p:attrName>
                                        </p:attrNameLst>
                                      </p:cBhvr>
                                      <p:to>
                                        <p:strVal val="visible"/>
                                      </p:to>
                                    </p:set>
                                    <p:animEffect transition="in" filter="wipe(down)">
                                      <p:cBhvr>
                                        <p:cTn id="20" dur="500"/>
                                        <p:tgtEl>
                                          <p:spTgt spid="12">
                                            <p:txEl>
                                              <p:pRg st="0" end="0"/>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12">
                                            <p:txEl>
                                              <p:pRg st="1" end="1"/>
                                            </p:txEl>
                                          </p:spTgt>
                                        </p:tgtEl>
                                        <p:attrNameLst>
                                          <p:attrName>style.visibility</p:attrName>
                                        </p:attrNameLst>
                                      </p:cBhvr>
                                      <p:to>
                                        <p:strVal val="visible"/>
                                      </p:to>
                                    </p:set>
                                    <p:animEffect transition="in" filter="wipe(down)">
                                      <p:cBhvr>
                                        <p:cTn id="23"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extBox 1"/>
          <p:cNvSpPr txBox="1"/>
          <p:nvPr/>
        </p:nvSpPr>
        <p:spPr>
          <a:xfrm rot="20768966">
            <a:off x="314161" y="1564053"/>
            <a:ext cx="4660134" cy="21236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1. Nghe </a:t>
            </a:r>
            <a:r>
              <a:rPr kumimoji="0" lang="en-US" sz="6600" b="1" i="0" u="none" strike="noStrike" kern="1200" cap="none" spc="0" normalizeH="0" baseline="0" noProof="0" dirty="0" err="1">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kể</a:t>
            </a:r>
            <a:r>
              <a:rPr kumimoji="0" lang="en-US" sz="66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 </a:t>
            </a:r>
            <a:r>
              <a:rPr kumimoji="0" lang="en-US" sz="6600" b="1" i="0" u="none" strike="noStrike" kern="1200" cap="none" spc="0" normalizeH="0" baseline="0" noProof="0" dirty="0" err="1">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chuyện</a:t>
            </a:r>
            <a:endParaRPr kumimoji="0" lang="en-US" sz="66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endParaRPr>
          </a:p>
        </p:txBody>
      </p:sp>
      <p:sp>
        <p:nvSpPr>
          <p:cNvPr id="6" name="TextBox 5"/>
          <p:cNvSpPr txBox="1"/>
          <p:nvPr/>
        </p:nvSpPr>
        <p:spPr>
          <a:xfrm rot="20768966">
            <a:off x="367638" y="1552427"/>
            <a:ext cx="4660134" cy="21236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1. Nghe </a:t>
            </a:r>
            <a:r>
              <a:rPr kumimoji="0" lang="en-US" sz="6600" b="1" i="0" u="none" strike="noStrike" kern="1200" cap="none" spc="0" normalizeH="0" baseline="0" noProof="0" dirty="0" err="1">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kể</a:t>
            </a:r>
            <a:r>
              <a:rPr kumimoji="0" lang="en-US" sz="66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 </a:t>
            </a:r>
            <a:r>
              <a:rPr kumimoji="0" lang="en-US" sz="6600" b="1" i="0" u="none" strike="noStrike" kern="1200" cap="none" spc="0" normalizeH="0" baseline="0" noProof="0" dirty="0" err="1">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chuyện</a:t>
            </a:r>
            <a:endParaRPr kumimoji="0" lang="en-US" sz="66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endParaRPr>
          </a:p>
        </p:txBody>
      </p:sp>
      <p:pic>
        <p:nvPicPr>
          <p:cNvPr id="12" name="Picture 24">
            <a:extLst>
              <a:ext uri="{FF2B5EF4-FFF2-40B4-BE49-F238E27FC236}">
                <a16:creationId xmlns:a16="http://schemas.microsoft.com/office/drawing/2014/main" xmlns=""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160934">
            <a:off x="17109" y="4232861"/>
            <a:ext cx="1314005" cy="761975"/>
          </a:xfrm>
          <a:prstGeom prst="rect">
            <a:avLst/>
          </a:prstGeom>
        </p:spPr>
      </p:pic>
      <p:pic>
        <p:nvPicPr>
          <p:cNvPr id="13" name="Picture 24">
            <a:extLst>
              <a:ext uri="{FF2B5EF4-FFF2-40B4-BE49-F238E27FC236}">
                <a16:creationId xmlns:a16="http://schemas.microsoft.com/office/drawing/2014/main" xmlns=""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1043609">
            <a:off x="1132324" y="4442327"/>
            <a:ext cx="1314005" cy="761975"/>
          </a:xfrm>
          <a:prstGeom prst="rect">
            <a:avLst/>
          </a:prstGeom>
        </p:spPr>
      </p:pic>
      <p:pic>
        <p:nvPicPr>
          <p:cNvPr id="14" name="Picture 24">
            <a:extLst>
              <a:ext uri="{FF2B5EF4-FFF2-40B4-BE49-F238E27FC236}">
                <a16:creationId xmlns:a16="http://schemas.microsoft.com/office/drawing/2014/main" xmlns="" id="{C50C2D4D-DF77-15C4-A19E-0480BD43872F}"/>
              </a:ext>
            </a:extLst>
          </p:cNvPr>
          <p:cNvPicPr>
            <a:picLocks noChangeAspect="1"/>
          </p:cNvPicPr>
          <p:nvPr/>
        </p:nvPicPr>
        <p:blipFill rotWithShape="1">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492908">
            <a:off x="2310227" y="4677052"/>
            <a:ext cx="836637" cy="761975"/>
          </a:xfrm>
          <a:prstGeom prst="rect">
            <a:avLst/>
          </a:prstGeom>
        </p:spPr>
      </p:pic>
      <p:pic>
        <p:nvPicPr>
          <p:cNvPr id="15" name="Picture 24">
            <a:extLst>
              <a:ext uri="{FF2B5EF4-FFF2-40B4-BE49-F238E27FC236}">
                <a16:creationId xmlns:a16="http://schemas.microsoft.com/office/drawing/2014/main" xmlns=""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31827"/>
          <a:stretch/>
        </p:blipFill>
        <p:spPr>
          <a:xfrm rot="21174200">
            <a:off x="3409666" y="4669329"/>
            <a:ext cx="1058173" cy="761975"/>
          </a:xfrm>
          <a:prstGeom prst="rect">
            <a:avLst/>
          </a:prstGeom>
        </p:spPr>
      </p:pic>
      <p:pic>
        <p:nvPicPr>
          <p:cNvPr id="16" name="Picture 24">
            <a:extLst>
              <a:ext uri="{FF2B5EF4-FFF2-40B4-BE49-F238E27FC236}">
                <a16:creationId xmlns:a16="http://schemas.microsoft.com/office/drawing/2014/main" xmlns=""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21167406">
            <a:off x="4350694" y="4541861"/>
            <a:ext cx="1314005" cy="761975"/>
          </a:xfrm>
          <a:prstGeom prst="rect">
            <a:avLst/>
          </a:prstGeom>
        </p:spPr>
      </p:pic>
      <p:pic>
        <p:nvPicPr>
          <p:cNvPr id="17" name="Picture 24">
            <a:extLst>
              <a:ext uri="{FF2B5EF4-FFF2-40B4-BE49-F238E27FC236}">
                <a16:creationId xmlns:a16="http://schemas.microsoft.com/office/drawing/2014/main" xmlns=""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21358396">
            <a:off x="5651978" y="4397141"/>
            <a:ext cx="1314005" cy="761975"/>
          </a:xfrm>
          <a:prstGeom prst="rect">
            <a:avLst/>
          </a:prstGeom>
        </p:spPr>
      </p:pic>
      <p:pic>
        <p:nvPicPr>
          <p:cNvPr id="18" name="Picture 24">
            <a:extLst>
              <a:ext uri="{FF2B5EF4-FFF2-40B4-BE49-F238E27FC236}">
                <a16:creationId xmlns:a16="http://schemas.microsoft.com/office/drawing/2014/main" xmlns=""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693601">
            <a:off x="6808041" y="4497375"/>
            <a:ext cx="1314005" cy="761975"/>
          </a:xfrm>
          <a:prstGeom prst="rect">
            <a:avLst/>
          </a:prstGeom>
        </p:spPr>
      </p:pic>
      <p:pic>
        <p:nvPicPr>
          <p:cNvPr id="19" name="Picture 24">
            <a:extLst>
              <a:ext uri="{FF2B5EF4-FFF2-40B4-BE49-F238E27FC236}">
                <a16:creationId xmlns:a16="http://schemas.microsoft.com/office/drawing/2014/main" xmlns=""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160934">
            <a:off x="7983237" y="4682028"/>
            <a:ext cx="1314005" cy="761975"/>
          </a:xfrm>
          <a:prstGeom prst="rect">
            <a:avLst/>
          </a:prstGeom>
        </p:spPr>
      </p:pic>
      <p:pic>
        <p:nvPicPr>
          <p:cNvPr id="20" name="Picture 24">
            <a:extLst>
              <a:ext uri="{FF2B5EF4-FFF2-40B4-BE49-F238E27FC236}">
                <a16:creationId xmlns:a16="http://schemas.microsoft.com/office/drawing/2014/main" xmlns=""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20959450">
            <a:off x="9162247" y="4627753"/>
            <a:ext cx="1314005" cy="761975"/>
          </a:xfrm>
          <a:prstGeom prst="rect">
            <a:avLst/>
          </a:prstGeom>
        </p:spPr>
      </p:pic>
      <p:pic>
        <p:nvPicPr>
          <p:cNvPr id="21" name="Picture 24">
            <a:extLst>
              <a:ext uri="{FF2B5EF4-FFF2-40B4-BE49-F238E27FC236}">
                <a16:creationId xmlns:a16="http://schemas.microsoft.com/office/drawing/2014/main" xmlns=""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21076278">
            <a:off x="10339573" y="4442327"/>
            <a:ext cx="1314005" cy="761975"/>
          </a:xfrm>
          <a:prstGeom prst="rect">
            <a:avLst/>
          </a:prstGeom>
        </p:spPr>
      </p:pic>
      <p:pic>
        <p:nvPicPr>
          <p:cNvPr id="22" name="Picture 24">
            <a:extLst>
              <a:ext uri="{FF2B5EF4-FFF2-40B4-BE49-F238E27FC236}">
                <a16:creationId xmlns:a16="http://schemas.microsoft.com/office/drawing/2014/main" xmlns="" id="{C50C2D4D-DF77-15C4-A19E-0480BD43872F}"/>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160934">
            <a:off x="11600798" y="4361706"/>
            <a:ext cx="603573" cy="761975"/>
          </a:xfrm>
          <a:prstGeom prst="rect">
            <a:avLst/>
          </a:prstGeom>
        </p:spPr>
      </p:pic>
      <p:pic>
        <p:nvPicPr>
          <p:cNvPr id="23" name="Picture 2" descr="Large set of colorful flowers on rocks and wood"/>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63553" b="50028"/>
          <a:stretch/>
        </p:blipFill>
        <p:spPr bwMode="auto">
          <a:xfrm>
            <a:off x="2220801" y="4752768"/>
            <a:ext cx="2219905" cy="140028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Spring elements collection"/>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r="70138" b="75994"/>
          <a:stretch/>
        </p:blipFill>
        <p:spPr bwMode="auto">
          <a:xfrm rot="19828604">
            <a:off x="3072471" y="4319206"/>
            <a:ext cx="994537" cy="79951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A picture containing vector graphics&#10;&#10;Description automatically generated">
            <a:extLst>
              <a:ext uri="{FF2B5EF4-FFF2-40B4-BE49-F238E27FC236}">
                <a16:creationId xmlns:a16="http://schemas.microsoft.com/office/drawing/2014/main" xmlns="" id="{9C4A010B-01D0-A1E1-1804-F4830845EF9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631" y="1437094"/>
            <a:ext cx="714606" cy="714607"/>
          </a:xfrm>
          <a:prstGeom prst="rect">
            <a:avLst/>
          </a:prstGeom>
        </p:spPr>
      </p:pic>
      <p:pic>
        <p:nvPicPr>
          <p:cNvPr id="25" name="Picture 24" descr="A picture containing background pattern&#10;&#10;Description automatically generated">
            <a:extLst>
              <a:ext uri="{FF2B5EF4-FFF2-40B4-BE49-F238E27FC236}">
                <a16:creationId xmlns:a16="http://schemas.microsoft.com/office/drawing/2014/main" xmlns="" id="{293BFBB6-A8AD-CCC9-B031-D6BA9932449F}"/>
              </a:ext>
            </a:extLst>
          </p:cNvPr>
          <p:cNvPicPr>
            <a:picLocks noChangeAspect="1"/>
          </p:cNvPicPr>
          <p:nvPr/>
        </p:nvPicPr>
        <p:blipFill rotWithShape="1">
          <a:blip r:embed="rId10">
            <a:extLst>
              <a:ext uri="{28A0092B-C50C-407E-A947-70E740481C1C}">
                <a14:useLocalDpi xmlns:a14="http://schemas.microsoft.com/office/drawing/2010/main" val="0"/>
              </a:ext>
            </a:extLst>
          </a:blip>
          <a:srcRect l="10303" r="10303" b="48596"/>
          <a:stretch/>
        </p:blipFill>
        <p:spPr>
          <a:xfrm>
            <a:off x="5859170" y="5904323"/>
            <a:ext cx="6362700" cy="999978"/>
          </a:xfrm>
          <a:prstGeom prst="rect">
            <a:avLst/>
          </a:prstGeom>
        </p:spPr>
      </p:pic>
      <p:pic>
        <p:nvPicPr>
          <p:cNvPr id="28" name="Picture 27"/>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5759479" y="3039413"/>
            <a:ext cx="6898101" cy="3425781"/>
          </a:xfrm>
          <a:prstGeom prst="rect">
            <a:avLst/>
          </a:prstGeom>
        </p:spPr>
      </p:pic>
    </p:spTree>
    <p:extLst>
      <p:ext uri="{BB962C8B-B14F-4D97-AF65-F5344CB8AC3E}">
        <p14:creationId xmlns:p14="http://schemas.microsoft.com/office/powerpoint/2010/main" val="4287736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p:tgtEl>
                                          <p:spTgt spid="6"/>
                                        </p:tgtEl>
                                        <p:attrNameLst>
                                          <p:attrName>ppt_y</p:attrName>
                                        </p:attrNameLst>
                                      </p:cBhvr>
                                      <p:tavLst>
                                        <p:tav tm="0">
                                          <p:val>
                                            <p:strVal val="#ppt_y+#ppt_h*1.125000"/>
                                          </p:val>
                                        </p:tav>
                                        <p:tav tm="100000">
                                          <p:val>
                                            <p:strVal val="#ppt_y"/>
                                          </p:val>
                                        </p:tav>
                                      </p:tavLst>
                                    </p:anim>
                                    <p:animEffect transition="in" filter="wipe(up)">
                                      <p:cBhvr>
                                        <p:cTn id="12" dur="500"/>
                                        <p:tgtEl>
                                          <p:spTgt spid="6"/>
                                        </p:tgtEl>
                                      </p:cBhvr>
                                    </p:animEffect>
                                  </p:childTnLst>
                                </p:cTn>
                              </p:par>
                              <p:par>
                                <p:cTn id="13" presetID="32" presetClass="emph" presetSubtype="0" fill="hold" grpId="1" nodeType="withEffect">
                                  <p:stCondLst>
                                    <p:cond delay="0"/>
                                  </p:stCondLst>
                                  <p:childTnLst>
                                    <p:animRot by="120000">
                                      <p:cBhvr>
                                        <p:cTn id="14" dur="100" fill="hold">
                                          <p:stCondLst>
                                            <p:cond delay="0"/>
                                          </p:stCondLst>
                                        </p:cTn>
                                        <p:tgtEl>
                                          <p:spTgt spid="2"/>
                                        </p:tgtEl>
                                        <p:attrNameLst>
                                          <p:attrName>r</p:attrName>
                                        </p:attrNameLst>
                                      </p:cBhvr>
                                    </p:animRot>
                                    <p:animRot by="-240000">
                                      <p:cBhvr>
                                        <p:cTn id="15" dur="200" fill="hold">
                                          <p:stCondLst>
                                            <p:cond delay="200"/>
                                          </p:stCondLst>
                                        </p:cTn>
                                        <p:tgtEl>
                                          <p:spTgt spid="2"/>
                                        </p:tgtEl>
                                        <p:attrNameLst>
                                          <p:attrName>r</p:attrName>
                                        </p:attrNameLst>
                                      </p:cBhvr>
                                    </p:animRot>
                                    <p:animRot by="240000">
                                      <p:cBhvr>
                                        <p:cTn id="16" dur="200" fill="hold">
                                          <p:stCondLst>
                                            <p:cond delay="400"/>
                                          </p:stCondLst>
                                        </p:cTn>
                                        <p:tgtEl>
                                          <p:spTgt spid="2"/>
                                        </p:tgtEl>
                                        <p:attrNameLst>
                                          <p:attrName>r</p:attrName>
                                        </p:attrNameLst>
                                      </p:cBhvr>
                                    </p:animRot>
                                    <p:animRot by="-240000">
                                      <p:cBhvr>
                                        <p:cTn id="17" dur="200" fill="hold">
                                          <p:stCondLst>
                                            <p:cond delay="600"/>
                                          </p:stCondLst>
                                        </p:cTn>
                                        <p:tgtEl>
                                          <p:spTgt spid="2"/>
                                        </p:tgtEl>
                                        <p:attrNameLst>
                                          <p:attrName>r</p:attrName>
                                        </p:attrNameLst>
                                      </p:cBhvr>
                                    </p:animRot>
                                    <p:animRot by="120000">
                                      <p:cBhvr>
                                        <p:cTn id="18" dur="200" fill="hold">
                                          <p:stCondLst>
                                            <p:cond delay="800"/>
                                          </p:stCondLst>
                                        </p:cTn>
                                        <p:tgtEl>
                                          <p:spTgt spid="2"/>
                                        </p:tgtEl>
                                        <p:attrNameLst>
                                          <p:attrName>r</p:attrName>
                                        </p:attrNameLst>
                                      </p:cBhvr>
                                    </p:animRot>
                                  </p:childTnLst>
                                </p:cTn>
                              </p:par>
                              <p:par>
                                <p:cTn id="19" presetID="32" presetClass="emph" presetSubtype="0" fill="hold" grpId="1" nodeType="withEffect">
                                  <p:stCondLst>
                                    <p:cond delay="0"/>
                                  </p:stCondLst>
                                  <p:childTnLst>
                                    <p:animRot by="120000">
                                      <p:cBhvr>
                                        <p:cTn id="20" dur="100" fill="hold">
                                          <p:stCondLst>
                                            <p:cond delay="0"/>
                                          </p:stCondLst>
                                        </p:cTn>
                                        <p:tgtEl>
                                          <p:spTgt spid="6"/>
                                        </p:tgtEl>
                                        <p:attrNameLst>
                                          <p:attrName>r</p:attrName>
                                        </p:attrNameLst>
                                      </p:cBhvr>
                                    </p:animRot>
                                    <p:animRot by="-240000">
                                      <p:cBhvr>
                                        <p:cTn id="21" dur="200" fill="hold">
                                          <p:stCondLst>
                                            <p:cond delay="200"/>
                                          </p:stCondLst>
                                        </p:cTn>
                                        <p:tgtEl>
                                          <p:spTgt spid="6"/>
                                        </p:tgtEl>
                                        <p:attrNameLst>
                                          <p:attrName>r</p:attrName>
                                        </p:attrNameLst>
                                      </p:cBhvr>
                                    </p:animRot>
                                    <p:animRot by="240000">
                                      <p:cBhvr>
                                        <p:cTn id="22" dur="200" fill="hold">
                                          <p:stCondLst>
                                            <p:cond delay="400"/>
                                          </p:stCondLst>
                                        </p:cTn>
                                        <p:tgtEl>
                                          <p:spTgt spid="6"/>
                                        </p:tgtEl>
                                        <p:attrNameLst>
                                          <p:attrName>r</p:attrName>
                                        </p:attrNameLst>
                                      </p:cBhvr>
                                    </p:animRot>
                                    <p:animRot by="-240000">
                                      <p:cBhvr>
                                        <p:cTn id="23" dur="200" fill="hold">
                                          <p:stCondLst>
                                            <p:cond delay="600"/>
                                          </p:stCondLst>
                                        </p:cTn>
                                        <p:tgtEl>
                                          <p:spTgt spid="6"/>
                                        </p:tgtEl>
                                        <p:attrNameLst>
                                          <p:attrName>r</p:attrName>
                                        </p:attrNameLst>
                                      </p:cBhvr>
                                    </p:animRot>
                                    <p:animRot by="120000">
                                      <p:cBhvr>
                                        <p:cTn id="2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p:bldP spid="6"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xmlns="" id="{55F017C1-A854-DE23-7EBD-187F200768A6}"/>
              </a:ext>
            </a:extLst>
          </p:cNvPr>
          <p:cNvPicPr>
            <a:picLocks noChangeAspect="1"/>
          </p:cNvPicPr>
          <p:nvPr/>
        </p:nvPicPr>
        <p:blipFill>
          <a:blip r:embed="rId6"/>
          <a:stretch>
            <a:fillRect/>
          </a:stretch>
        </p:blipFill>
        <p:spPr>
          <a:xfrm>
            <a:off x="4143375" y="68131"/>
            <a:ext cx="4371976" cy="831072"/>
          </a:xfrm>
          <a:prstGeom prst="rect">
            <a:avLst/>
          </a:prstGeom>
        </p:spPr>
      </p:pic>
      <p:pic>
        <p:nvPicPr>
          <p:cNvPr id="30" name="Kể chuyện">
            <a:hlinkClick r:id="" action="ppaction://media"/>
            <a:extLst>
              <a:ext uri="{FF2B5EF4-FFF2-40B4-BE49-F238E27FC236}">
                <a16:creationId xmlns:a16="http://schemas.microsoft.com/office/drawing/2014/main" xmlns="" id="{D732E780-F9E8-9F3A-E284-2BE5F6D9DE73}"/>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899203"/>
            <a:ext cx="12192000" cy="5958797"/>
          </a:xfrm>
          <a:prstGeom prst="rect">
            <a:avLst/>
          </a:prstGeom>
        </p:spPr>
      </p:pic>
    </p:spTree>
    <p:extLst>
      <p:ext uri="{BB962C8B-B14F-4D97-AF65-F5344CB8AC3E}">
        <p14:creationId xmlns:p14="http://schemas.microsoft.com/office/powerpoint/2010/main" val="1226256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360"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0"/>
                </p:tgtEl>
              </p:cMediaNode>
            </p:video>
            <p:seq concurrent="1" nextAc="seek">
              <p:cTn id="8" restart="whenNotActive" fill="hold" evtFilter="cancelBubble" nodeType="interactiveSeq">
                <p:stCondLst>
                  <p:cond evt="onClick" delay="0">
                    <p:tgtEl>
                      <p:spTgt spid="3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0"/>
                                        </p:tgtEl>
                                      </p:cBhvr>
                                    </p:cmd>
                                  </p:childTnLst>
                                </p:cTn>
                              </p:par>
                            </p:childTnLst>
                          </p:cTn>
                        </p:par>
                      </p:childTnLst>
                    </p:cTn>
                  </p:par>
                </p:childTnLst>
              </p:cTn>
              <p:nextCondLst>
                <p:cond evt="onClick" delay="0">
                  <p:tgtEl>
                    <p:spTgt spid="30"/>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xmlns="" id="{53669340-2A2E-BD83-E959-36A034C09FD4}"/>
              </a:ext>
            </a:extLst>
          </p:cNvPr>
          <p:cNvSpPr txBox="1"/>
          <p:nvPr/>
        </p:nvSpPr>
        <p:spPr>
          <a:xfrm>
            <a:off x="723900" y="428625"/>
            <a:ext cx="10658475" cy="6524863"/>
          </a:xfrm>
          <a:prstGeom prst="rect">
            <a:avLst/>
          </a:prstGeom>
          <a:noFill/>
        </p:spPr>
        <p:txBody>
          <a:bodyPr wrap="square" rtlCol="0">
            <a:spAutoFit/>
          </a:bodyPr>
          <a:lstStyle/>
          <a:p>
            <a:pPr algn="ctr" latinLnBrk="0"/>
            <a:r>
              <a:rPr lang="vi-VN" sz="1900" b="1" i="0" dirty="0">
                <a:solidFill>
                  <a:srgbClr val="000000"/>
                </a:solidFill>
                <a:effectLst/>
                <a:latin typeface="Calibri" panose="020F0502020204030204" pitchFamily="34" charset="0"/>
                <a:cs typeface="Calibri" panose="020F0502020204030204" pitchFamily="34" charset="0"/>
              </a:rPr>
              <a:t>Nhà bác học và bà cụ</a:t>
            </a:r>
            <a:endParaRPr lang="vi-VN" sz="1900" b="0" i="0" dirty="0">
              <a:solidFill>
                <a:srgbClr val="000000"/>
              </a:solidFill>
              <a:effectLst/>
              <a:latin typeface="Calibri" panose="020F0502020204030204" pitchFamily="34" charset="0"/>
              <a:cs typeface="Calibri" panose="020F0502020204030204" pitchFamily="34" charset="0"/>
            </a:endParaRP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Ê – đi- xơn là một nhà bác học nổi tiếng người Mĩ. Khi ông chế ra đèn điện, người từ khắp nơi ùn ùn kéo đến xem. Có một bà cụ phải đi bộ mười hai cây số. Đến nơi, cụ mỏi quá, ngồi xuống vệ đường bóp chân, đấm lưng thùm thụp.</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Lúc ấy, Ê-đi-xơn chợt đi qua. Ông dừng lại hỏi chuyện. Bà cụ nói :</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 Già đã phải đi bộ gần ba giờ đồng hồ để được nhìn tận mắt cái đèn điện. Giá ông Ê – đi- xơn làm được cái xe chở người già đi nơi này nơi khác có phải may mắn cho già không?</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 Thưa cụ, tôi tưởng vẫn có xe ngựa chở khách chứ ?</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 Đi xe  đấy thì ốm mất. Già chỉ muốn có một thứ xe không cần ngựa kéo mà lại thật êm.</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Nghe bà cụ nói vậy, bỗng một ý nghĩ lóe lên trong đầu Ê – đi- xơn. Ông reo lên:</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 Cụ ơi ! Tôi là Ê – đi- xơn đây. Nhờ cụ mà tôi nảy ra ý định làm một cái xe chạy bằng dòng điện đấy.</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Bà cụ vô cùng ngạc nhiên khi thấy nhà bác học cũng bình thường như mọi người khác. Lúc chia tay, Ê – đi- xơn bảo:</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 Tôi sẽ mời cụ đi chuyến xe điện đầu tiên.</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Từ lần gặp bà cụ, Ê – đi- xơn miệt mài với công việc chế tạo xe điện và đã thành công. </a:t>
            </a:r>
            <a:endParaRPr lang="en-US" sz="1900" b="0" i="0" dirty="0">
              <a:solidFill>
                <a:srgbClr val="000000"/>
              </a:solidFill>
              <a:effectLst/>
              <a:latin typeface="Calibri" panose="020F0502020204030204" pitchFamily="34" charset="0"/>
              <a:cs typeface="Calibri" panose="020F0502020204030204" pitchFamily="34" charset="0"/>
            </a:endParaRPr>
          </a:p>
          <a:p>
            <a:pPr algn="just" latinLnBrk="0"/>
            <a:r>
              <a:rPr lang="vi-VN" sz="1900" b="0" i="0" dirty="0">
                <a:solidFill>
                  <a:srgbClr val="000000"/>
                </a:solidFill>
                <a:effectLst/>
                <a:latin typeface="Calibri" panose="020F0502020204030204" pitchFamily="34" charset="0"/>
                <a:cs typeface="Calibri" panose="020F0502020204030204" pitchFamily="34" charset="0"/>
              </a:rPr>
              <a:t>Hôm chạy thử xe điện, người ta xếp hàng dài để mua vé. Ê-đi-xơn mời bà cụ dạo nọ đi chuyến đầu tiên. Đến ga, ông bảo :</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 Tôi giữ đúng lời hứa với cụ rồi nhé !</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Bà cụ cười móm mém :</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 Cảm ơn ông. Giờ thì già có thể đi chơi cả ngày với chiếc xe này rồi !</a:t>
            </a:r>
            <a:endParaRPr lang="en-US" sz="1900" b="0" i="0" dirty="0">
              <a:solidFill>
                <a:srgbClr val="000000"/>
              </a:solidFill>
              <a:effectLst/>
              <a:latin typeface="Calibri" panose="020F0502020204030204" pitchFamily="34" charset="0"/>
              <a:cs typeface="Calibri" panose="020F0502020204030204" pitchFamily="34" charset="0"/>
            </a:endParaRPr>
          </a:p>
          <a:p>
            <a:pPr algn="r" latinLnBrk="0"/>
            <a:r>
              <a:rPr lang="en-US" sz="1900" dirty="0">
                <a:solidFill>
                  <a:srgbClr val="000000"/>
                </a:solidFill>
                <a:latin typeface="Calibri" panose="020F0502020204030204" pitchFamily="34" charset="0"/>
                <a:cs typeface="Calibri" panose="020F0502020204030204" pitchFamily="34" charset="0"/>
              </a:rPr>
              <a:t>(Theo </a:t>
            </a:r>
            <a:r>
              <a:rPr lang="en-US" sz="1900" dirty="0" err="1">
                <a:solidFill>
                  <a:srgbClr val="000000"/>
                </a:solidFill>
                <a:latin typeface="Calibri" panose="020F0502020204030204" pitchFamily="34" charset="0"/>
                <a:cs typeface="Calibri" panose="020F0502020204030204" pitchFamily="34" charset="0"/>
              </a:rPr>
              <a:t>Tiếng</a:t>
            </a:r>
            <a:r>
              <a:rPr lang="en-US" sz="1900" dirty="0">
                <a:solidFill>
                  <a:srgbClr val="000000"/>
                </a:solidFill>
                <a:latin typeface="Calibri" panose="020F0502020204030204" pitchFamily="34" charset="0"/>
                <a:cs typeface="Calibri" panose="020F0502020204030204" pitchFamily="34" charset="0"/>
              </a:rPr>
              <a:t> </a:t>
            </a:r>
            <a:r>
              <a:rPr lang="en-US" sz="1900" dirty="0" err="1">
                <a:solidFill>
                  <a:srgbClr val="000000"/>
                </a:solidFill>
                <a:latin typeface="Calibri" panose="020F0502020204030204" pitchFamily="34" charset="0"/>
                <a:cs typeface="Calibri" panose="020F0502020204030204" pitchFamily="34" charset="0"/>
              </a:rPr>
              <a:t>việt</a:t>
            </a:r>
            <a:r>
              <a:rPr lang="en-US" sz="1900" dirty="0">
                <a:solidFill>
                  <a:srgbClr val="000000"/>
                </a:solidFill>
                <a:latin typeface="Calibri" panose="020F0502020204030204" pitchFamily="34" charset="0"/>
                <a:cs typeface="Calibri" panose="020F0502020204030204" pitchFamily="34" charset="0"/>
              </a:rPr>
              <a:t> 3, </a:t>
            </a:r>
            <a:r>
              <a:rPr lang="en-US" sz="1900" dirty="0" err="1">
                <a:solidFill>
                  <a:srgbClr val="000000"/>
                </a:solidFill>
                <a:latin typeface="Calibri" panose="020F0502020204030204" pitchFamily="34" charset="0"/>
                <a:cs typeface="Calibri" panose="020F0502020204030204" pitchFamily="34" charset="0"/>
              </a:rPr>
              <a:t>tập</a:t>
            </a:r>
            <a:r>
              <a:rPr lang="en-US" sz="1900" dirty="0">
                <a:solidFill>
                  <a:srgbClr val="000000"/>
                </a:solidFill>
                <a:latin typeface="Calibri" panose="020F0502020204030204" pitchFamily="34" charset="0"/>
                <a:cs typeface="Calibri" panose="020F0502020204030204" pitchFamily="34" charset="0"/>
              </a:rPr>
              <a:t> 2, NXB </a:t>
            </a:r>
            <a:r>
              <a:rPr lang="en-US" sz="1900" dirty="0" err="1">
                <a:solidFill>
                  <a:srgbClr val="000000"/>
                </a:solidFill>
                <a:latin typeface="Calibri" panose="020F0502020204030204" pitchFamily="34" charset="0"/>
                <a:cs typeface="Calibri" panose="020F0502020204030204" pitchFamily="34" charset="0"/>
              </a:rPr>
              <a:t>Giáo</a:t>
            </a:r>
            <a:r>
              <a:rPr lang="en-US" sz="1900" dirty="0">
                <a:solidFill>
                  <a:srgbClr val="000000"/>
                </a:solidFill>
                <a:latin typeface="Calibri" panose="020F0502020204030204" pitchFamily="34" charset="0"/>
                <a:cs typeface="Calibri" panose="020F0502020204030204" pitchFamily="34" charset="0"/>
              </a:rPr>
              <a:t> </a:t>
            </a:r>
            <a:r>
              <a:rPr lang="en-US" sz="1900" dirty="0" err="1">
                <a:solidFill>
                  <a:srgbClr val="000000"/>
                </a:solidFill>
                <a:latin typeface="Calibri" panose="020F0502020204030204" pitchFamily="34" charset="0"/>
                <a:cs typeface="Calibri" panose="020F0502020204030204" pitchFamily="34" charset="0"/>
              </a:rPr>
              <a:t>dục</a:t>
            </a:r>
            <a:r>
              <a:rPr lang="en-US" sz="1900" dirty="0">
                <a:solidFill>
                  <a:srgbClr val="000000"/>
                </a:solidFill>
                <a:latin typeface="Calibri" panose="020F0502020204030204" pitchFamily="34" charset="0"/>
                <a:cs typeface="Calibri" panose="020F0502020204030204" pitchFamily="34" charset="0"/>
              </a:rPr>
              <a:t> </a:t>
            </a:r>
            <a:r>
              <a:rPr lang="en-US" sz="1900" dirty="0" err="1">
                <a:solidFill>
                  <a:srgbClr val="000000"/>
                </a:solidFill>
                <a:latin typeface="Calibri" panose="020F0502020204030204" pitchFamily="34" charset="0"/>
                <a:cs typeface="Calibri" panose="020F0502020204030204" pitchFamily="34" charset="0"/>
              </a:rPr>
              <a:t>Việt</a:t>
            </a:r>
            <a:r>
              <a:rPr lang="en-US" sz="1900" dirty="0">
                <a:solidFill>
                  <a:srgbClr val="000000"/>
                </a:solidFill>
                <a:latin typeface="Calibri" panose="020F0502020204030204" pitchFamily="34" charset="0"/>
                <a:cs typeface="Calibri" panose="020F0502020204030204" pitchFamily="34" charset="0"/>
              </a:rPr>
              <a:t> Nam, 2016)</a:t>
            </a:r>
            <a:endParaRPr lang="vi-VN" sz="1900" b="0" i="0" dirty="0">
              <a:solidFill>
                <a:srgbClr val="000000"/>
              </a:solidFill>
              <a:effectLst/>
              <a:latin typeface="Calibri" panose="020F0502020204030204" pitchFamily="34" charset="0"/>
              <a:cs typeface="Calibri" panose="020F0502020204030204" pitchFamily="34" charset="0"/>
            </a:endParaRPr>
          </a:p>
          <a:p>
            <a:endParaRPr lang="en-US" sz="19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0152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 name="Rectangle: Rounded Corners 4">
            <a:extLst>
              <a:ext uri="{FF2B5EF4-FFF2-40B4-BE49-F238E27FC236}">
                <a16:creationId xmlns:a16="http://schemas.microsoft.com/office/drawing/2014/main" xmlns="" id="{044D6CAA-10B8-903C-B25F-9BEE5D3C41A4}"/>
              </a:ext>
            </a:extLst>
          </p:cNvPr>
          <p:cNvSpPr/>
          <p:nvPr/>
        </p:nvSpPr>
        <p:spPr>
          <a:xfrm>
            <a:off x="1889676" y="1788044"/>
            <a:ext cx="8448676" cy="1869556"/>
          </a:xfrm>
          <a:prstGeom prst="roundRect">
            <a:avLst/>
          </a:prstGeom>
          <a:solidFill>
            <a:schemeClr val="accent4">
              <a:lumMod val="20000"/>
              <a:lumOff val="80000"/>
            </a:schemeClr>
          </a:solidFill>
          <a:ln>
            <a:noFill/>
          </a:ln>
          <a:effectLst>
            <a:softEdge rad="762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Ghi</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lại</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những</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sự</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việc</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chính</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của</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câu</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chuyện</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a:t>
            </a:r>
            <a:endParaRPr lang="en-US" sz="54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7" name="Picture 11">
            <a:extLst>
              <a:ext uri="{FF2B5EF4-FFF2-40B4-BE49-F238E27FC236}">
                <a16:creationId xmlns:a16="http://schemas.microsoft.com/office/drawing/2014/main" xmlns="" id="{C3D9F223-6814-E246-4B69-0F12E0566A4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401050" y="3596064"/>
            <a:ext cx="3414336" cy="2752808"/>
          </a:xfrm>
          <a:prstGeom prst="rect">
            <a:avLst/>
          </a:prstGeom>
        </p:spPr>
      </p:pic>
    </p:spTree>
    <p:extLst>
      <p:ext uri="{BB962C8B-B14F-4D97-AF65-F5344CB8AC3E}">
        <p14:creationId xmlns:p14="http://schemas.microsoft.com/office/powerpoint/2010/main" val="729733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4" name="Picture 3">
            <a:extLst>
              <a:ext uri="{FF2B5EF4-FFF2-40B4-BE49-F238E27FC236}">
                <a16:creationId xmlns:a16="http://schemas.microsoft.com/office/drawing/2014/main" xmlns="" id="{C022D0BB-10D4-5020-4212-00455A539222}"/>
              </a:ext>
            </a:extLst>
          </p:cNvPr>
          <p:cNvPicPr>
            <a:picLocks noChangeAspect="1"/>
          </p:cNvPicPr>
          <p:nvPr/>
        </p:nvPicPr>
        <p:blipFill>
          <a:blip r:embed="rId3"/>
          <a:stretch>
            <a:fillRect/>
          </a:stretch>
        </p:blipFill>
        <p:spPr>
          <a:xfrm>
            <a:off x="809625" y="1533524"/>
            <a:ext cx="4015780" cy="3933825"/>
          </a:xfrm>
          <a:prstGeom prst="rect">
            <a:avLst/>
          </a:prstGeom>
        </p:spPr>
      </p:pic>
      <p:grpSp>
        <p:nvGrpSpPr>
          <p:cNvPr id="6" name="Group 5">
            <a:extLst>
              <a:ext uri="{FF2B5EF4-FFF2-40B4-BE49-F238E27FC236}">
                <a16:creationId xmlns:a16="http://schemas.microsoft.com/office/drawing/2014/main" xmlns="" id="{25DEF04D-BBA6-D73D-582F-25C553AE0275}"/>
              </a:ext>
            </a:extLst>
          </p:cNvPr>
          <p:cNvGrpSpPr/>
          <p:nvPr/>
        </p:nvGrpSpPr>
        <p:grpSpPr>
          <a:xfrm>
            <a:off x="4912185" y="2149785"/>
            <a:ext cx="6536865" cy="2907989"/>
            <a:chOff x="6488431" y="3071819"/>
            <a:chExt cx="4398643" cy="2128831"/>
          </a:xfrm>
        </p:grpSpPr>
        <p:grpSp>
          <p:nvGrpSpPr>
            <p:cNvPr id="8" name="Nhóm 31">
              <a:extLst>
                <a:ext uri="{FF2B5EF4-FFF2-40B4-BE49-F238E27FC236}">
                  <a16:creationId xmlns:a16="http://schemas.microsoft.com/office/drawing/2014/main" xmlns="" id="{0137B771-41A5-181F-57C3-C1977465F8CF}"/>
                </a:ext>
              </a:extLst>
            </p:cNvPr>
            <p:cNvGrpSpPr/>
            <p:nvPr/>
          </p:nvGrpSpPr>
          <p:grpSpPr>
            <a:xfrm>
              <a:off x="6488431" y="3071819"/>
              <a:ext cx="4398643" cy="2128831"/>
              <a:chOff x="1922830" y="773002"/>
              <a:chExt cx="5400981" cy="1282973"/>
            </a:xfrm>
          </p:grpSpPr>
          <p:sp>
            <p:nvSpPr>
              <p:cNvPr id="11" name="Freeform: Shape 34">
                <a:extLst>
                  <a:ext uri="{FF2B5EF4-FFF2-40B4-BE49-F238E27FC236}">
                    <a16:creationId xmlns:a16="http://schemas.microsoft.com/office/drawing/2014/main" xmlns="" id="{D37221BC-FD92-EAB0-3F47-3269677838D0}"/>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defTabSz="685800">
                  <a:buClrTx/>
                </a:pPr>
                <a:endParaRPr lang="en-US" sz="1350" kern="1200" dirty="0">
                  <a:solidFill>
                    <a:prstClr val="black"/>
                  </a:solidFill>
                  <a:latin typeface="等线" panose="020F0502020204030204"/>
                  <a:ea typeface="+mn-ea"/>
                  <a:cs typeface="+mn-cs"/>
                </a:endParaRPr>
              </a:p>
            </p:txBody>
          </p:sp>
          <p:sp>
            <p:nvSpPr>
              <p:cNvPr id="12" name="Freeform: Shape 35">
                <a:extLst>
                  <a:ext uri="{FF2B5EF4-FFF2-40B4-BE49-F238E27FC236}">
                    <a16:creationId xmlns:a16="http://schemas.microsoft.com/office/drawing/2014/main" xmlns="" id="{721A305A-7B7E-BB86-F5B4-B73BBA8881BE}"/>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defTabSz="685800">
                  <a:buClrTx/>
                </a:pPr>
                <a:endParaRPr lang="en-US" sz="1350" kern="1200">
                  <a:solidFill>
                    <a:prstClr val="black"/>
                  </a:solidFill>
                  <a:latin typeface="等线" panose="020F0502020204030204"/>
                  <a:ea typeface="+mn-ea"/>
                  <a:cs typeface="+mn-cs"/>
                </a:endParaRPr>
              </a:p>
            </p:txBody>
          </p:sp>
        </p:grpSp>
        <p:sp>
          <p:nvSpPr>
            <p:cNvPr id="10" name="TextBox 9">
              <a:extLst>
                <a:ext uri="{FF2B5EF4-FFF2-40B4-BE49-F238E27FC236}">
                  <a16:creationId xmlns:a16="http://schemas.microsoft.com/office/drawing/2014/main" xmlns="" id="{F6274BB4-439D-DB9C-87A5-DA839E9B9E77}"/>
                </a:ext>
              </a:extLst>
            </p:cNvPr>
            <p:cNvSpPr txBox="1"/>
            <p:nvPr/>
          </p:nvSpPr>
          <p:spPr>
            <a:xfrm>
              <a:off x="6825132" y="3312575"/>
              <a:ext cx="3785744" cy="1419464"/>
            </a:xfrm>
            <a:prstGeom prst="rect">
              <a:avLst/>
            </a:prstGeom>
            <a:noFill/>
          </p:spPr>
          <p:txBody>
            <a:bodyPr wrap="square" rtlCol="0">
              <a:spAutoFit/>
            </a:bodyPr>
            <a:lstStyle/>
            <a:p>
              <a:pPr algn="just"/>
              <a:r>
                <a:rPr lang="vi-VN" sz="4000" b="1" dirty="0">
                  <a:latin typeface="Cambria" panose="02040503050406030204" pitchFamily="18" charset="0"/>
                  <a:ea typeface="Cambria" panose="02040503050406030204" pitchFamily="18" charset="0"/>
                </a:rPr>
                <a:t>Sự việc 1: Mọi người đến xem đèn điện do Ê -đi -xơn chế tạo ra</a:t>
              </a:r>
              <a:endParaRPr lang="vi-VN" sz="6600"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484831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6" name="Group 5">
            <a:extLst>
              <a:ext uri="{FF2B5EF4-FFF2-40B4-BE49-F238E27FC236}">
                <a16:creationId xmlns:a16="http://schemas.microsoft.com/office/drawing/2014/main" xmlns="" id="{25DEF04D-BBA6-D73D-582F-25C553AE0275}"/>
              </a:ext>
            </a:extLst>
          </p:cNvPr>
          <p:cNvGrpSpPr/>
          <p:nvPr/>
        </p:nvGrpSpPr>
        <p:grpSpPr>
          <a:xfrm>
            <a:off x="4912185" y="2149785"/>
            <a:ext cx="6536865" cy="2907989"/>
            <a:chOff x="6488431" y="3071819"/>
            <a:chExt cx="4398643" cy="2128831"/>
          </a:xfrm>
        </p:grpSpPr>
        <p:grpSp>
          <p:nvGrpSpPr>
            <p:cNvPr id="8" name="Nhóm 31">
              <a:extLst>
                <a:ext uri="{FF2B5EF4-FFF2-40B4-BE49-F238E27FC236}">
                  <a16:creationId xmlns:a16="http://schemas.microsoft.com/office/drawing/2014/main" xmlns="" id="{0137B771-41A5-181F-57C3-C1977465F8CF}"/>
                </a:ext>
              </a:extLst>
            </p:cNvPr>
            <p:cNvGrpSpPr/>
            <p:nvPr/>
          </p:nvGrpSpPr>
          <p:grpSpPr>
            <a:xfrm>
              <a:off x="6488431" y="3071819"/>
              <a:ext cx="4398643" cy="2128831"/>
              <a:chOff x="1922830" y="773002"/>
              <a:chExt cx="5400981" cy="1282973"/>
            </a:xfrm>
          </p:grpSpPr>
          <p:sp>
            <p:nvSpPr>
              <p:cNvPr id="11" name="Freeform: Shape 34">
                <a:extLst>
                  <a:ext uri="{FF2B5EF4-FFF2-40B4-BE49-F238E27FC236}">
                    <a16:creationId xmlns:a16="http://schemas.microsoft.com/office/drawing/2014/main" xmlns="" id="{D37221BC-FD92-EAB0-3F47-3269677838D0}"/>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Freeform: Shape 35">
                <a:extLst>
                  <a:ext uri="{FF2B5EF4-FFF2-40B4-BE49-F238E27FC236}">
                    <a16:creationId xmlns:a16="http://schemas.microsoft.com/office/drawing/2014/main" xmlns="" id="{721A305A-7B7E-BB86-F5B4-B73BBA8881BE}"/>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10" name="TextBox 9">
              <a:extLst>
                <a:ext uri="{FF2B5EF4-FFF2-40B4-BE49-F238E27FC236}">
                  <a16:creationId xmlns:a16="http://schemas.microsoft.com/office/drawing/2014/main" xmlns="" id="{F6274BB4-439D-DB9C-87A5-DA839E9B9E77}"/>
                </a:ext>
              </a:extLst>
            </p:cNvPr>
            <p:cNvSpPr txBox="1"/>
            <p:nvPr/>
          </p:nvSpPr>
          <p:spPr>
            <a:xfrm>
              <a:off x="6825132" y="3312575"/>
              <a:ext cx="3785744" cy="16898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Sự việc 2: Ê -đi -xơn nói chuyện với bà cụ và nảy ra ý định làm một cái xe chạy bằng dòng điện</a:t>
              </a:r>
              <a:endPar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5" name="Picture 4">
            <a:extLst>
              <a:ext uri="{FF2B5EF4-FFF2-40B4-BE49-F238E27FC236}">
                <a16:creationId xmlns:a16="http://schemas.microsoft.com/office/drawing/2014/main" xmlns="" id="{DEDB950F-8271-525D-2A18-6361AA8ED511}"/>
              </a:ext>
            </a:extLst>
          </p:cNvPr>
          <p:cNvPicPr>
            <a:picLocks noChangeAspect="1"/>
          </p:cNvPicPr>
          <p:nvPr/>
        </p:nvPicPr>
        <p:blipFill>
          <a:blip r:embed="rId2"/>
          <a:stretch>
            <a:fillRect/>
          </a:stretch>
        </p:blipFill>
        <p:spPr>
          <a:xfrm>
            <a:off x="681037" y="1390650"/>
            <a:ext cx="3965656" cy="3938587"/>
          </a:xfrm>
          <a:prstGeom prst="rect">
            <a:avLst/>
          </a:prstGeom>
        </p:spPr>
      </p:pic>
    </p:spTree>
    <p:extLst>
      <p:ext uri="{BB962C8B-B14F-4D97-AF65-F5344CB8AC3E}">
        <p14:creationId xmlns:p14="http://schemas.microsoft.com/office/powerpoint/2010/main" val="222787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6" name="Group 5">
            <a:extLst>
              <a:ext uri="{FF2B5EF4-FFF2-40B4-BE49-F238E27FC236}">
                <a16:creationId xmlns:a16="http://schemas.microsoft.com/office/drawing/2014/main" xmlns="" id="{25DEF04D-BBA6-D73D-582F-25C553AE0275}"/>
              </a:ext>
            </a:extLst>
          </p:cNvPr>
          <p:cNvGrpSpPr/>
          <p:nvPr/>
        </p:nvGrpSpPr>
        <p:grpSpPr>
          <a:xfrm>
            <a:off x="4912185" y="2149785"/>
            <a:ext cx="6536865" cy="2907989"/>
            <a:chOff x="6488431" y="3071819"/>
            <a:chExt cx="4398643" cy="2128831"/>
          </a:xfrm>
        </p:grpSpPr>
        <p:grpSp>
          <p:nvGrpSpPr>
            <p:cNvPr id="8" name="Nhóm 31">
              <a:extLst>
                <a:ext uri="{FF2B5EF4-FFF2-40B4-BE49-F238E27FC236}">
                  <a16:creationId xmlns:a16="http://schemas.microsoft.com/office/drawing/2014/main" xmlns="" id="{0137B771-41A5-181F-57C3-C1977465F8CF}"/>
                </a:ext>
              </a:extLst>
            </p:cNvPr>
            <p:cNvGrpSpPr/>
            <p:nvPr/>
          </p:nvGrpSpPr>
          <p:grpSpPr>
            <a:xfrm>
              <a:off x="6488431" y="3071819"/>
              <a:ext cx="4398643" cy="2128831"/>
              <a:chOff x="1922830" y="773002"/>
              <a:chExt cx="5400981" cy="1282973"/>
            </a:xfrm>
          </p:grpSpPr>
          <p:sp>
            <p:nvSpPr>
              <p:cNvPr id="11" name="Freeform: Shape 34">
                <a:extLst>
                  <a:ext uri="{FF2B5EF4-FFF2-40B4-BE49-F238E27FC236}">
                    <a16:creationId xmlns:a16="http://schemas.microsoft.com/office/drawing/2014/main" xmlns="" id="{D37221BC-FD92-EAB0-3F47-3269677838D0}"/>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Freeform: Shape 35">
                <a:extLst>
                  <a:ext uri="{FF2B5EF4-FFF2-40B4-BE49-F238E27FC236}">
                    <a16:creationId xmlns:a16="http://schemas.microsoft.com/office/drawing/2014/main" xmlns="" id="{721A305A-7B7E-BB86-F5B4-B73BBA8881BE}"/>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10" name="TextBox 9">
              <a:extLst>
                <a:ext uri="{FF2B5EF4-FFF2-40B4-BE49-F238E27FC236}">
                  <a16:creationId xmlns:a16="http://schemas.microsoft.com/office/drawing/2014/main" xmlns="" id="{F6274BB4-439D-DB9C-87A5-DA839E9B9E77}"/>
                </a:ext>
              </a:extLst>
            </p:cNvPr>
            <p:cNvSpPr txBox="1"/>
            <p:nvPr/>
          </p:nvSpPr>
          <p:spPr>
            <a:xfrm>
              <a:off x="6825132" y="3312575"/>
              <a:ext cx="3785744" cy="155465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Sự việc 3: Ê -đi -xơn đang chế tạo lắp ráp xe điện</a:t>
              </a:r>
              <a:endParaRPr kumimoji="0" lang="vi-VN" sz="7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xmlns="" id="{364BE6E5-D5BB-CBF7-C63A-43337B291BBE}"/>
              </a:ext>
            </a:extLst>
          </p:cNvPr>
          <p:cNvPicPr>
            <a:picLocks noChangeAspect="1"/>
          </p:cNvPicPr>
          <p:nvPr/>
        </p:nvPicPr>
        <p:blipFill>
          <a:blip r:embed="rId2"/>
          <a:stretch>
            <a:fillRect/>
          </a:stretch>
        </p:blipFill>
        <p:spPr>
          <a:xfrm>
            <a:off x="700087" y="1619250"/>
            <a:ext cx="4003921" cy="3752850"/>
          </a:xfrm>
          <a:prstGeom prst="rect">
            <a:avLst/>
          </a:prstGeom>
        </p:spPr>
      </p:pic>
    </p:spTree>
    <p:extLst>
      <p:ext uri="{BB962C8B-B14F-4D97-AF65-F5344CB8AC3E}">
        <p14:creationId xmlns:p14="http://schemas.microsoft.com/office/powerpoint/2010/main" val="169808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TotalTime>
  <Words>319</Words>
  <Application>Microsoft Office PowerPoint</Application>
  <PresentationFormat>Widescreen</PresentationFormat>
  <Paragraphs>42</Paragraphs>
  <Slides>17</Slides>
  <Notes>6</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17</vt:i4>
      </vt:variant>
    </vt:vector>
  </HeadingPairs>
  <TitlesOfParts>
    <vt:vector size="29" baseType="lpstr">
      <vt:lpstr>Arial</vt:lpstr>
      <vt:lpstr>Calibri</vt:lpstr>
      <vt:lpstr>Calibri Light</vt:lpstr>
      <vt:lpstr>Cambria</vt:lpstr>
      <vt:lpstr>LNTH-LuoLuoNotangYuanTi 1</vt:lpstr>
      <vt:lpstr>Tahoma</vt:lpstr>
      <vt:lpstr>Wingdings</vt:lpstr>
      <vt:lpstr>印品黑体</vt:lpstr>
      <vt:lpstr>等线</vt:lpstr>
      <vt:lpstr>等线 Light</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22</cp:revision>
  <dcterms:created xsi:type="dcterms:W3CDTF">2023-09-18T05:43:10Z</dcterms:created>
  <dcterms:modified xsi:type="dcterms:W3CDTF">2023-12-17T02:22:31Z</dcterms:modified>
</cp:coreProperties>
</file>