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61AE-BE6D-4032-AC0B-3BCA4EDE70DA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76AC-0A26-4FD4-A987-0FD5DF7B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6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1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8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6909-C8CE-4280-8311-52E8D2B5826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799E-0022-4613-A456-887D51A1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image" Target="../media/image5.gif"/><Relationship Id="rId7" Type="http://schemas.openxmlformats.org/officeDocument/2006/relationships/image" Target="../media/image2.emf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5503" y="613175"/>
            <a:ext cx="7762545" cy="1217654"/>
          </a:xfrm>
        </p:spPr>
        <p:txBody>
          <a:bodyPr/>
          <a:lstStyle/>
          <a:p>
            <a:pPr eaLnBrk="1" hangingPunct="1"/>
            <a:r>
              <a:rPr lang="en-US" altLang="en-US" sz="3994"/>
              <a:t>  </a:t>
            </a:r>
          </a:p>
        </p:txBody>
      </p:sp>
      <p:pic>
        <p:nvPicPr>
          <p:cNvPr id="3075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7" y="4565793"/>
            <a:ext cx="1141551" cy="22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5827" y="-1598728"/>
            <a:ext cx="11902254" cy="6351463"/>
            <a:chOff x="-1906" y="-4284"/>
            <a:chExt cx="7507" cy="4006"/>
          </a:xfrm>
        </p:grpSpPr>
        <p:graphicFrame>
          <p:nvGraphicFramePr>
            <p:cNvPr id="3084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267" y="-4284"/>
            <a:ext cx="1161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4" imgW="1272703" imgH="1836525" progId="MS_ClipArt_Gallery.2">
                    <p:embed/>
                  </p:oleObj>
                </mc:Choice>
                <mc:Fallback>
                  <p:oleObj name="Clip" r:id="rId4" imgW="1272703" imgH="1836525" progId="MS_ClipArt_Gallery.2">
                    <p:embed/>
                    <p:pic>
                      <p:nvPicPr>
                        <p:cNvPr id="308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" y="-4284"/>
                          <a:ext cx="1161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525" y="-3096"/>
            <a:ext cx="1076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6" imgW="1272703" imgH="1836525" progId="MS_ClipArt_Gallery.2">
                    <p:embed/>
                  </p:oleObj>
                </mc:Choice>
                <mc:Fallback>
                  <p:oleObj name="Clip" r:id="rId6" imgW="1272703" imgH="1836525" progId="MS_ClipArt_Gallery.2">
                    <p:embed/>
                    <p:pic>
                      <p:nvPicPr>
                        <p:cNvPr id="308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5" y="-3096"/>
                          <a:ext cx="1076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6" name="Group 12"/>
            <p:cNvGrpSpPr>
              <a:grpSpLocks/>
            </p:cNvGrpSpPr>
            <p:nvPr/>
          </p:nvGrpSpPr>
          <p:grpSpPr bwMode="auto">
            <a:xfrm>
              <a:off x="-1906" y="-2215"/>
              <a:ext cx="7321" cy="1937"/>
              <a:chOff x="-749" y="-1213"/>
              <a:chExt cx="8754" cy="2195"/>
            </a:xfrm>
          </p:grpSpPr>
          <p:graphicFrame>
            <p:nvGraphicFramePr>
              <p:cNvPr id="3087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749" y="-1056"/>
              <a:ext cx="1345" cy="2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Clip" r:id="rId8" imgW="1272703" imgH="1836525" progId="MS_ClipArt_Gallery.2">
                      <p:embed/>
                    </p:oleObj>
                  </mc:Choice>
                  <mc:Fallback>
                    <p:oleObj name="Clip" r:id="rId8" imgW="1272703" imgH="1836525" progId="MS_ClipArt_Gallery.2">
                      <p:embed/>
                      <p:pic>
                        <p:nvPicPr>
                          <p:cNvPr id="308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749" y="-1056"/>
                            <a:ext cx="1345" cy="20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8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901" y="-1213"/>
              <a:ext cx="1104" cy="1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Clip" r:id="rId10" imgW="1996647" imgH="1744770" progId="MS_ClipArt_Gallery.2">
                      <p:embed/>
                    </p:oleObj>
                  </mc:Choice>
                  <mc:Fallback>
                    <p:oleObj name="Clip" r:id="rId10" imgW="1996647" imgH="1744770" progId="MS_ClipArt_Gallery.2">
                      <p:embed/>
                      <p:pic>
                        <p:nvPicPr>
                          <p:cNvPr id="3088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1" y="-1213"/>
                            <a:ext cx="1104" cy="13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21344447">
            <a:off x="9432808" y="4608691"/>
            <a:ext cx="2814240" cy="2294200"/>
            <a:chOff x="3718" y="2352"/>
            <a:chExt cx="2064" cy="1968"/>
          </a:xfrm>
        </p:grpSpPr>
        <p:pic>
          <p:nvPicPr>
            <p:cNvPr id="3082" name="Picture 15" descr="FLOWERS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352"/>
              <a:ext cx="128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6" descr="FLOWERS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" y="2736"/>
              <a:ext cx="10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4700" name="WordArt 28"/>
          <p:cNvSpPr>
            <a:spLocks noChangeArrowheads="1" noChangeShapeType="1" noTextEdit="1"/>
          </p:cNvSpPr>
          <p:nvPr/>
        </p:nvSpPr>
        <p:spPr bwMode="auto">
          <a:xfrm>
            <a:off x="2124231" y="-24789"/>
            <a:ext cx="8025449" cy="1453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KÍNH CHÀO  QUÝ THẦY CÔ GIÁO CÙNG CÁC EM HỌC SINH !</a:t>
            </a:r>
          </a:p>
        </p:txBody>
      </p:sp>
      <p:sp>
        <p:nvSpPr>
          <p:cNvPr id="284701" name="WordArt 29"/>
          <p:cNvSpPr>
            <a:spLocks noChangeArrowheads="1" noChangeShapeType="1" noTextEdit="1"/>
          </p:cNvSpPr>
          <p:nvPr/>
        </p:nvSpPr>
        <p:spPr bwMode="auto">
          <a:xfrm>
            <a:off x="4249889" y="4379099"/>
            <a:ext cx="2587515" cy="451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5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3595" kern="10" dirty="0" err="1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3595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595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595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4704" name="WordArt 32"/>
          <p:cNvSpPr>
            <a:spLocks noChangeArrowheads="1" noChangeShapeType="1" noTextEdit="1"/>
          </p:cNvSpPr>
          <p:nvPr/>
        </p:nvSpPr>
        <p:spPr bwMode="auto">
          <a:xfrm>
            <a:off x="3565118" y="6045419"/>
            <a:ext cx="4337893" cy="380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5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Đơn vị : Trường Tiểu học Hứa Tạo</a:t>
            </a:r>
            <a:endParaRPr lang="en-US" sz="3595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+mn-lt"/>
              <a:cs typeface="+mn-lt"/>
            </a:endParaRPr>
          </a:p>
        </p:txBody>
      </p:sp>
      <p:sp>
        <p:nvSpPr>
          <p:cNvPr id="284705" name="WordArt 33"/>
          <p:cNvSpPr>
            <a:spLocks noChangeArrowheads="1" noChangeShapeType="1" noTextEdit="1"/>
          </p:cNvSpPr>
          <p:nvPr/>
        </p:nvSpPr>
        <p:spPr bwMode="auto">
          <a:xfrm>
            <a:off x="3314769" y="4891843"/>
            <a:ext cx="5393311" cy="640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Giáo</a:t>
            </a:r>
            <a:r>
              <a:rPr lang="en-US" sz="359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59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viên</a:t>
            </a:r>
            <a:r>
              <a:rPr lang="en-US" sz="359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: Phan </a:t>
            </a:r>
            <a:r>
              <a:rPr lang="en-US" sz="359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Thị</a:t>
            </a:r>
            <a:r>
              <a:rPr lang="en-US" sz="359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Kim </a:t>
            </a:r>
            <a:r>
              <a:rPr lang="en-US" sz="359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Cúc</a:t>
            </a:r>
            <a:endParaRPr lang="en-US" sz="3595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9031" y="1270600"/>
            <a:ext cx="1282785" cy="1276527"/>
          </a:xfrm>
          <a:prstGeom prst="rect">
            <a:avLst/>
          </a:prstGeom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2523726" y="2608006"/>
            <a:ext cx="7625954" cy="130644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794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794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4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794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pPr algn="ctr">
              <a:defRPr/>
            </a:pPr>
            <a:r>
              <a:rPr lang="en-US" altLang="en-US" sz="4794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4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4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794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794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sz="4794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5">
            <a:extLst>
              <a:ext uri="{FF2B5EF4-FFF2-40B4-BE49-F238E27FC236}">
                <a16:creationId xmlns:a16="http://schemas.microsoft.com/office/drawing/2014/main" id="{D6FC9586-7E99-49ED-BA32-9318A6677CA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 t="22534" r="-695" b="67097"/>
          <a:stretch/>
        </p:blipFill>
        <p:spPr>
          <a:xfrm flipH="1">
            <a:off x="-163240" y="-81059"/>
            <a:ext cx="1703611" cy="22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91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28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0"/>
                                        <p:tgtEl>
                                          <p:spTgt spid="28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8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8C883D-EDBB-E173-AEE3-AB70F809CFB4}"/>
              </a:ext>
            </a:extLst>
          </p:cNvPr>
          <p:cNvGrpSpPr/>
          <p:nvPr/>
        </p:nvGrpSpPr>
        <p:grpSpPr>
          <a:xfrm>
            <a:off x="1787013" y="557488"/>
            <a:ext cx="9221529" cy="1022432"/>
            <a:chOff x="2313966" y="615166"/>
            <a:chExt cx="5575915" cy="149193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C0FA1A5-8986-62A2-F0FA-AC04EA921A5D}"/>
                </a:ext>
              </a:extLst>
            </p:cNvPr>
            <p:cNvSpPr/>
            <p:nvPr/>
          </p:nvSpPr>
          <p:spPr>
            <a:xfrm>
              <a:off x="2365513" y="615166"/>
              <a:ext cx="5524368" cy="14919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86E676-932B-844E-8F5F-C75D5DF2F847}"/>
                </a:ext>
              </a:extLst>
            </p:cNvPr>
            <p:cNvSpPr txBox="1"/>
            <p:nvPr/>
          </p:nvSpPr>
          <p:spPr>
            <a:xfrm>
              <a:off x="2313966" y="647748"/>
              <a:ext cx="5546035" cy="1345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9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âm thanh được so sánh với nhau trong</a:t>
              </a:r>
              <a:endPara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69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9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câu dưới đây. Điền thông tin vào bảng theo mẫu.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274D02-CA33-4EB5-B1A5-510BADF47941}"/>
              </a:ext>
            </a:extLst>
          </p:cNvPr>
          <p:cNvGrpSpPr/>
          <p:nvPr/>
        </p:nvGrpSpPr>
        <p:grpSpPr>
          <a:xfrm>
            <a:off x="1410593" y="1940048"/>
            <a:ext cx="9874180" cy="1697701"/>
            <a:chOff x="1464456" y="1815876"/>
            <a:chExt cx="9886716" cy="16998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0D0D31-BBDB-4317-D597-8B822067E71F}"/>
                </a:ext>
              </a:extLst>
            </p:cNvPr>
            <p:cNvSpPr/>
            <p:nvPr/>
          </p:nvSpPr>
          <p:spPr>
            <a:xfrm>
              <a:off x="1464456" y="1815876"/>
              <a:ext cx="9886716" cy="1699834"/>
            </a:xfrm>
            <a:prstGeom prst="roundRect">
              <a:avLst/>
            </a:prstGeom>
            <a:solidFill>
              <a:srgbClr val="FF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E6813B-FE55-A6F5-AD14-44479E401A0B}"/>
                </a:ext>
              </a:extLst>
            </p:cNvPr>
            <p:cNvSpPr txBox="1"/>
            <p:nvPr/>
          </p:nvSpPr>
          <p:spPr>
            <a:xfrm>
              <a:off x="1576677" y="2038383"/>
              <a:ext cx="9607041" cy="101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9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299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đàn tơ rưng khi trầm hùng như tiếng thác đổ, khi thánh thót, róc rách như suối reo.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92A32B-E75C-EA7F-7597-6E79CC1E4F38}"/>
                </a:ext>
              </a:extLst>
            </p:cNvPr>
            <p:cNvSpPr txBox="1"/>
            <p:nvPr/>
          </p:nvSpPr>
          <p:spPr>
            <a:xfrm>
              <a:off x="7400860" y="2992490"/>
              <a:ext cx="3950312" cy="52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6" i="1" dirty="0">
                  <a:latin typeface="Cambria" panose="02040503050406030204" pitchFamily="18" charset="0"/>
                </a:rPr>
                <a:t>(Theo Ay Dun </a:t>
              </a:r>
              <a:r>
                <a:rPr lang="en-US" sz="2796" i="1" dirty="0" err="1">
                  <a:latin typeface="Cambria" panose="02040503050406030204" pitchFamily="18" charset="0"/>
                </a:rPr>
                <a:t>và</a:t>
              </a:r>
              <a:r>
                <a:rPr lang="en-US" sz="2796" i="1" dirty="0">
                  <a:latin typeface="Cambria" panose="02040503050406030204" pitchFamily="18" charset="0"/>
                </a:rPr>
                <a:t> Lê </a:t>
              </a:r>
              <a:r>
                <a:rPr lang="en-US" sz="2796" i="1" dirty="0" err="1">
                  <a:latin typeface="Cambria" panose="02040503050406030204" pitchFamily="18" charset="0"/>
                </a:rPr>
                <a:t>Tấn</a:t>
              </a:r>
              <a:r>
                <a:rPr lang="en-US" sz="2796" i="1" dirty="0">
                  <a:latin typeface="Cambria" panose="02040503050406030204" pitchFamily="18" charset="0"/>
                </a:rPr>
                <a:t>)</a:t>
              </a:r>
              <a:endParaRPr lang="vi-VN" sz="2796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98B1B8-4165-3255-5AD9-7E223AF3B351}"/>
              </a:ext>
            </a:extLst>
          </p:cNvPr>
          <p:cNvGrpSpPr/>
          <p:nvPr/>
        </p:nvGrpSpPr>
        <p:grpSpPr>
          <a:xfrm>
            <a:off x="1383010" y="3856019"/>
            <a:ext cx="9874180" cy="1697678"/>
            <a:chOff x="1436839" y="3588743"/>
            <a:chExt cx="9886716" cy="16998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0626569-ED45-080F-4B18-155F8D17AC80}"/>
                </a:ext>
              </a:extLst>
            </p:cNvPr>
            <p:cNvSpPr/>
            <p:nvPr/>
          </p:nvSpPr>
          <p:spPr>
            <a:xfrm>
              <a:off x="1436839" y="3588743"/>
              <a:ext cx="9886716" cy="1699834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5D82A6-1C8D-6889-287D-671544F4C274}"/>
                </a:ext>
              </a:extLst>
            </p:cNvPr>
            <p:cNvSpPr txBox="1"/>
            <p:nvPr/>
          </p:nvSpPr>
          <p:spPr>
            <a:xfrm>
              <a:off x="1576678" y="3774557"/>
              <a:ext cx="9607041" cy="147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9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299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Tiếng chim sáo về ríu ran như một cái chợ vừa mở, như lớp học vừa tan, như buổi đàn ca liên hoan sắp bắt đầu…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827D09-E066-E3DA-5A9A-78BBECBFD508}"/>
                </a:ext>
              </a:extLst>
            </p:cNvPr>
            <p:cNvSpPr txBox="1"/>
            <p:nvPr/>
          </p:nvSpPr>
          <p:spPr>
            <a:xfrm>
              <a:off x="7919677" y="4728664"/>
              <a:ext cx="3264041" cy="52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6" i="1" dirty="0">
                  <a:latin typeface="Cambria" panose="02040503050406030204" pitchFamily="18" charset="0"/>
                </a:rPr>
                <a:t>(Theo </a:t>
              </a:r>
              <a:r>
                <a:rPr lang="en-US" sz="2796" i="1" dirty="0" err="1">
                  <a:latin typeface="Cambria" panose="02040503050406030204" pitchFamily="18" charset="0"/>
                </a:rPr>
                <a:t>Băng</a:t>
              </a:r>
              <a:r>
                <a:rPr lang="en-US" sz="2796" i="1" dirty="0">
                  <a:latin typeface="Cambria" panose="02040503050406030204" pitchFamily="18" charset="0"/>
                </a:rPr>
                <a:t> </a:t>
              </a:r>
              <a:r>
                <a:rPr lang="en-US" sz="2796" i="1" dirty="0" err="1">
                  <a:latin typeface="Cambria" panose="02040503050406030204" pitchFamily="18" charset="0"/>
                </a:rPr>
                <a:t>Sơn</a:t>
              </a:r>
              <a:r>
                <a:rPr lang="en-US" sz="2796" i="1" dirty="0">
                  <a:latin typeface="Cambria" panose="02040503050406030204" pitchFamily="18" charset="0"/>
                </a:rPr>
                <a:t>)</a:t>
              </a:r>
              <a:endParaRPr lang="vi-VN" sz="2796" i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CFE6C-D736-6C89-861D-C91833AE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18" y="460396"/>
            <a:ext cx="1199493" cy="12847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7442" y="559195"/>
            <a:ext cx="6463621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so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sánh</a:t>
            </a:r>
            <a:endParaRPr lang="en-US" sz="2696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2522" y="986322"/>
            <a:ext cx="3724096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Điền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96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bảng</a:t>
            </a:r>
            <a:endParaRPr lang="en-US" sz="2696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01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5174006-FAAF-3650-BBD2-E88F8634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4" y="1723928"/>
            <a:ext cx="7030861" cy="2304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3E4C4C-DDAA-71C7-8EAF-2CB0D12C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15" y="4047589"/>
            <a:ext cx="7030860" cy="1970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BAA353-54C5-C84A-F52C-B061108C6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76" y="4347487"/>
            <a:ext cx="4402749" cy="221876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F0925AF-D939-389E-0708-E481C1E89873}"/>
              </a:ext>
            </a:extLst>
          </p:cNvPr>
          <p:cNvSpPr txBox="1"/>
          <p:nvPr/>
        </p:nvSpPr>
        <p:spPr>
          <a:xfrm>
            <a:off x="7895845" y="1698234"/>
            <a:ext cx="3424652" cy="2673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158">
              <a:defRPr/>
            </a:pPr>
            <a:r>
              <a:rPr lang="vi-VN" sz="2796" b="1" dirty="0">
                <a:solidFill>
                  <a:srgbClr val="30A595"/>
                </a:solidFill>
                <a:latin typeface="Cambria" panose="02040503050406030204" pitchFamily="18" charset="0"/>
              </a:rPr>
              <a:t>Tìm những âm thanh được so sánh với nhau trong</a:t>
            </a:r>
            <a:r>
              <a:rPr lang="en-US" sz="2796" b="1" dirty="0">
                <a:solidFill>
                  <a:srgbClr val="30A595"/>
                </a:solidFill>
                <a:latin typeface="Cambria" panose="02040503050406030204" pitchFamily="18" charset="0"/>
              </a:rPr>
              <a:t> </a:t>
            </a:r>
            <a:r>
              <a:rPr lang="vi-VN" sz="2796" b="1" dirty="0">
                <a:solidFill>
                  <a:srgbClr val="30A595"/>
                </a:solidFill>
                <a:latin typeface="Cambria" panose="02040503050406030204" pitchFamily="18" charset="0"/>
              </a:rPr>
              <a:t>các câu dưới đây. Điền thông tin vào bảng theo mẫu.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B87F963-F7BA-E0E0-9D27-225990909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353" y="429424"/>
            <a:ext cx="7708128" cy="10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0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B08E2-52FC-E371-41F3-02A8C37F5635}"/>
              </a:ext>
            </a:extLst>
          </p:cNvPr>
          <p:cNvGrpSpPr/>
          <p:nvPr/>
        </p:nvGrpSpPr>
        <p:grpSpPr>
          <a:xfrm>
            <a:off x="730712" y="484944"/>
            <a:ext cx="10445189" cy="1463217"/>
            <a:chOff x="345174" y="746329"/>
            <a:chExt cx="10099565" cy="17083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EE256E0-C807-B4A9-26D4-A8DE5DA83358}"/>
                </a:ext>
              </a:extLst>
            </p:cNvPr>
            <p:cNvSpPr/>
            <p:nvPr/>
          </p:nvSpPr>
          <p:spPr>
            <a:xfrm>
              <a:off x="345174" y="746329"/>
              <a:ext cx="9886716" cy="1699834"/>
            </a:xfrm>
            <a:prstGeom prst="roundRect">
              <a:avLst/>
            </a:prstGeom>
            <a:solidFill>
              <a:srgbClr val="FFE7E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158">
                <a:defRPr/>
              </a:pPr>
              <a:endParaRPr lang="en-US" sz="2597" kern="0">
                <a:solidFill>
                  <a:srgbClr val="0000CC"/>
                </a:solidFill>
                <a:latin typeface="等线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271690-8744-D624-90C3-9BF9EE912FF6}"/>
                </a:ext>
              </a:extLst>
            </p:cNvPr>
            <p:cNvSpPr txBox="1"/>
            <p:nvPr/>
          </p:nvSpPr>
          <p:spPr>
            <a:xfrm>
              <a:off x="782807" y="922019"/>
              <a:ext cx="9607041" cy="118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58">
                <a:defRPr/>
              </a:pPr>
              <a:r>
                <a:rPr lang="en-US" sz="2996" b="1" kern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2996" b="1" kern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đàn tơ rưng khi trầm hùng như tiếng thác đổ, khi thánh thót, róc rách như suối reo.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2A71D9-CD96-0454-3307-B6A934824021}"/>
                </a:ext>
              </a:extLst>
            </p:cNvPr>
            <p:cNvSpPr txBox="1"/>
            <p:nvPr/>
          </p:nvSpPr>
          <p:spPr>
            <a:xfrm>
              <a:off x="6494427" y="1880246"/>
              <a:ext cx="3950312" cy="57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58">
                <a:defRPr/>
              </a:pPr>
              <a:r>
                <a:rPr lang="en-US" sz="2597" i="1" kern="0" dirty="0">
                  <a:solidFill>
                    <a:srgbClr val="0000CC"/>
                  </a:solidFill>
                  <a:latin typeface="Cambria" panose="02040503050406030204" pitchFamily="18" charset="0"/>
                </a:rPr>
                <a:t>(Theo Ay Dun </a:t>
              </a:r>
              <a:r>
                <a:rPr lang="en-US" sz="2597" i="1" kern="0" dirty="0" err="1">
                  <a:solidFill>
                    <a:srgbClr val="0000CC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2597" i="1" kern="0" dirty="0">
                  <a:solidFill>
                    <a:srgbClr val="0000CC"/>
                  </a:solidFill>
                  <a:latin typeface="Cambria" panose="02040503050406030204" pitchFamily="18" charset="0"/>
                </a:rPr>
                <a:t> Lê </a:t>
              </a:r>
              <a:r>
                <a:rPr lang="en-US" sz="2597" i="1" kern="0" dirty="0" err="1">
                  <a:solidFill>
                    <a:srgbClr val="0000CC"/>
                  </a:solidFill>
                  <a:latin typeface="Cambria" panose="02040503050406030204" pitchFamily="18" charset="0"/>
                </a:rPr>
                <a:t>Tấn</a:t>
              </a:r>
              <a:r>
                <a:rPr lang="en-US" sz="2597" i="1" kern="0" dirty="0">
                  <a:solidFill>
                    <a:srgbClr val="0000CC"/>
                  </a:solidFill>
                  <a:latin typeface="Cambria" panose="02040503050406030204" pitchFamily="18" charset="0"/>
                </a:rPr>
                <a:t>)</a:t>
              </a:r>
              <a:endParaRPr lang="vi-VN" sz="2597" i="1" kern="0" dirty="0">
                <a:solidFill>
                  <a:srgbClr val="0000CC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0B09915-6AD6-0598-D623-00C3CFCFE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247" y="2324631"/>
          <a:ext cx="9911741" cy="3999686"/>
        </p:xfrm>
        <a:graphic>
          <a:graphicData uri="http://schemas.openxmlformats.org/drawingml/2006/table">
            <a:tbl>
              <a:tblPr firstRow="1" bandRow="1"/>
              <a:tblGrid>
                <a:gridCol w="2596489">
                  <a:extLst>
                    <a:ext uri="{9D8B030D-6E8A-4147-A177-3AD203B41FA5}">
                      <a16:colId xmlns:a16="http://schemas.microsoft.com/office/drawing/2014/main" val="3992864709"/>
                    </a:ext>
                  </a:extLst>
                </a:gridCol>
                <a:gridCol w="2158661">
                  <a:extLst>
                    <a:ext uri="{9D8B030D-6E8A-4147-A177-3AD203B41FA5}">
                      <a16:colId xmlns:a16="http://schemas.microsoft.com/office/drawing/2014/main" val="4086214499"/>
                    </a:ext>
                  </a:extLst>
                </a:gridCol>
                <a:gridCol w="2284519">
                  <a:extLst>
                    <a:ext uri="{9D8B030D-6E8A-4147-A177-3AD203B41FA5}">
                      <a16:colId xmlns:a16="http://schemas.microsoft.com/office/drawing/2014/main" val="4150403823"/>
                    </a:ext>
                  </a:extLst>
                </a:gridCol>
                <a:gridCol w="2872072">
                  <a:extLst>
                    <a:ext uri="{9D8B030D-6E8A-4147-A177-3AD203B41FA5}">
                      <a16:colId xmlns:a16="http://schemas.microsoft.com/office/drawing/2014/main" val="3696773380"/>
                    </a:ext>
                  </a:extLst>
                </a:gridCol>
              </a:tblGrid>
              <a:tr h="1077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0157"/>
                  </a:ext>
                </a:extLst>
              </a:tr>
              <a:tr h="14611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13826"/>
                  </a:ext>
                </a:extLst>
              </a:tr>
              <a:tr h="1461185">
                <a:tc vMerge="1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B8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49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B70566-25B0-E0E9-3B64-DEE42F4D064A}"/>
              </a:ext>
            </a:extLst>
          </p:cNvPr>
          <p:cNvSpPr txBox="1"/>
          <p:nvPr/>
        </p:nvSpPr>
        <p:spPr>
          <a:xfrm>
            <a:off x="4230552" y="3746440"/>
            <a:ext cx="176684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E4A16-03C7-40E0-A32E-6F98AFFFA998}"/>
              </a:ext>
            </a:extLst>
          </p:cNvPr>
          <p:cNvSpPr txBox="1"/>
          <p:nvPr/>
        </p:nvSpPr>
        <p:spPr>
          <a:xfrm>
            <a:off x="6892717" y="3789008"/>
            <a:ext cx="88342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3BA85-8093-00B6-E081-2CDBA3E38752}"/>
              </a:ext>
            </a:extLst>
          </p:cNvPr>
          <p:cNvSpPr txBox="1"/>
          <p:nvPr/>
        </p:nvSpPr>
        <p:spPr>
          <a:xfrm>
            <a:off x="9109772" y="3768566"/>
            <a:ext cx="176684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FC2A8-3260-BB81-9F85-B7F3B9C86BBA}"/>
              </a:ext>
            </a:extLst>
          </p:cNvPr>
          <p:cNvSpPr txBox="1"/>
          <p:nvPr/>
        </p:nvSpPr>
        <p:spPr>
          <a:xfrm>
            <a:off x="4262034" y="5014668"/>
            <a:ext cx="1766842" cy="133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B09C2-4B35-9E14-57D5-D22B993CFBF9}"/>
              </a:ext>
            </a:extLst>
          </p:cNvPr>
          <p:cNvSpPr txBox="1"/>
          <p:nvPr/>
        </p:nvSpPr>
        <p:spPr>
          <a:xfrm>
            <a:off x="6945502" y="5095455"/>
            <a:ext cx="88342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49295-17CA-C62F-7650-B467BDD2A435}"/>
              </a:ext>
            </a:extLst>
          </p:cNvPr>
          <p:cNvSpPr txBox="1"/>
          <p:nvPr/>
        </p:nvSpPr>
        <p:spPr>
          <a:xfrm>
            <a:off x="9042748" y="5263978"/>
            <a:ext cx="176684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696" b="1" dirty="0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2ABAD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endParaRPr lang="vi-VN" sz="2696" b="1" dirty="0">
              <a:solidFill>
                <a:srgbClr val="2ABAD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A0A5E-C6C0-CCEC-9C51-769F9199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26" y="3645951"/>
            <a:ext cx="731252" cy="731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5BAE4F-6FC7-7186-0C2C-AEBBF498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59" y="5095456"/>
            <a:ext cx="731252" cy="731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B4822-87AD-4C1A-1D68-969432A9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74" y="3746440"/>
            <a:ext cx="731252" cy="7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FBDBF0-44BF-2E15-330B-E0A65BFA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17" y="4957953"/>
            <a:ext cx="731252" cy="731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D2BB6-A7D7-DDD3-A142-A30F8269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567" y="3599826"/>
            <a:ext cx="731252" cy="731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5D4D1B-155C-5F7A-6D81-F8D392E9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022" y="5117364"/>
            <a:ext cx="731252" cy="7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0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C32113-99B0-0046-E404-611BE4605AAE}"/>
              </a:ext>
            </a:extLst>
          </p:cNvPr>
          <p:cNvGrpSpPr/>
          <p:nvPr/>
        </p:nvGrpSpPr>
        <p:grpSpPr>
          <a:xfrm>
            <a:off x="1244411" y="275283"/>
            <a:ext cx="9277608" cy="1455943"/>
            <a:chOff x="1436841" y="3105397"/>
            <a:chExt cx="9886716" cy="16998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84A544-1289-2D19-48CC-A48A290ED28C}"/>
                </a:ext>
              </a:extLst>
            </p:cNvPr>
            <p:cNvSpPr/>
            <p:nvPr/>
          </p:nvSpPr>
          <p:spPr>
            <a:xfrm>
              <a:off x="1436841" y="3105397"/>
              <a:ext cx="9886716" cy="1699834"/>
            </a:xfrm>
            <a:prstGeom prst="roundRect">
              <a:avLst/>
            </a:prstGeom>
            <a:solidFill>
              <a:srgbClr val="FFE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7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2C3CCD-B4C5-5E33-6863-8CB44D7E8234}"/>
                </a:ext>
              </a:extLst>
            </p:cNvPr>
            <p:cNvSpPr txBox="1"/>
            <p:nvPr/>
          </p:nvSpPr>
          <p:spPr>
            <a:xfrm>
              <a:off x="1576678" y="3289014"/>
              <a:ext cx="9607041" cy="1076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9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2696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Tiếng chim sáo về ríu ran như một cái chợ vừa mở, như lớp học vừa tan, như buổi đàn ca liên hoan sắp bắt đầu…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5A1BE7-1E59-79F1-D1FE-5F5C0909CEB7}"/>
                </a:ext>
              </a:extLst>
            </p:cNvPr>
            <p:cNvSpPr txBox="1"/>
            <p:nvPr/>
          </p:nvSpPr>
          <p:spPr>
            <a:xfrm>
              <a:off x="7742149" y="4219595"/>
              <a:ext cx="3264041" cy="57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97" i="1" dirty="0">
                  <a:latin typeface="Cambria" panose="02040503050406030204" pitchFamily="18" charset="0"/>
                </a:rPr>
                <a:t>(Theo </a:t>
              </a:r>
              <a:r>
                <a:rPr lang="en-US" sz="2597" i="1" dirty="0" err="1">
                  <a:latin typeface="Cambria" panose="02040503050406030204" pitchFamily="18" charset="0"/>
                </a:rPr>
                <a:t>Băng</a:t>
              </a:r>
              <a:r>
                <a:rPr lang="en-US" sz="2597" i="1" dirty="0">
                  <a:latin typeface="Cambria" panose="02040503050406030204" pitchFamily="18" charset="0"/>
                </a:rPr>
                <a:t> </a:t>
              </a:r>
              <a:r>
                <a:rPr lang="en-US" sz="2597" i="1" dirty="0" err="1">
                  <a:latin typeface="Cambria" panose="02040503050406030204" pitchFamily="18" charset="0"/>
                </a:rPr>
                <a:t>Sơn</a:t>
              </a:r>
              <a:r>
                <a:rPr lang="en-US" sz="2597" i="1" dirty="0">
                  <a:latin typeface="Cambria" panose="02040503050406030204" pitchFamily="18" charset="0"/>
                </a:rPr>
                <a:t>)</a:t>
              </a:r>
              <a:endParaRPr lang="vi-VN" sz="2597" i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AD0C79F-0BD9-8153-6259-74C17D19C5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4193" y="2686992"/>
          <a:ext cx="9911741" cy="365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89">
                  <a:extLst>
                    <a:ext uri="{9D8B030D-6E8A-4147-A177-3AD203B41FA5}">
                      <a16:colId xmlns:a16="http://schemas.microsoft.com/office/drawing/2014/main" val="3992864709"/>
                    </a:ext>
                  </a:extLst>
                </a:gridCol>
                <a:gridCol w="2158661">
                  <a:extLst>
                    <a:ext uri="{9D8B030D-6E8A-4147-A177-3AD203B41FA5}">
                      <a16:colId xmlns:a16="http://schemas.microsoft.com/office/drawing/2014/main" val="4086214499"/>
                    </a:ext>
                  </a:extLst>
                </a:gridCol>
                <a:gridCol w="2284519">
                  <a:extLst>
                    <a:ext uri="{9D8B030D-6E8A-4147-A177-3AD203B41FA5}">
                      <a16:colId xmlns:a16="http://schemas.microsoft.com/office/drawing/2014/main" val="4150403823"/>
                    </a:ext>
                  </a:extLst>
                </a:gridCol>
                <a:gridCol w="2872072">
                  <a:extLst>
                    <a:ext uri="{9D8B030D-6E8A-4147-A177-3AD203B41FA5}">
                      <a16:colId xmlns:a16="http://schemas.microsoft.com/office/drawing/2014/main" val="3696773380"/>
                    </a:ext>
                  </a:extLst>
                </a:gridCol>
              </a:tblGrid>
              <a:tr h="9679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0157"/>
                  </a:ext>
                </a:extLst>
              </a:tr>
              <a:tr h="268863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sáo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324" marR="91324" marT="45662" marB="45662"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49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CF71D4-CC52-8FF6-04A5-F9F6ED315107}"/>
              </a:ext>
            </a:extLst>
          </p:cNvPr>
          <p:cNvSpPr txBox="1"/>
          <p:nvPr/>
        </p:nvSpPr>
        <p:spPr>
          <a:xfrm>
            <a:off x="4430066" y="4598525"/>
            <a:ext cx="176684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158">
              <a:defRPr/>
            </a:pP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  <a:endParaRPr lang="vi-VN" sz="2696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3C644-FF22-F6A1-E3E6-C1CD9735150E}"/>
              </a:ext>
            </a:extLst>
          </p:cNvPr>
          <p:cNvSpPr txBox="1"/>
          <p:nvPr/>
        </p:nvSpPr>
        <p:spPr>
          <a:xfrm>
            <a:off x="6851278" y="4598524"/>
            <a:ext cx="88342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158">
              <a:defRPr/>
            </a:pP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vi-VN" sz="2696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5697D-48EC-50BE-19EA-694477655682}"/>
              </a:ext>
            </a:extLst>
          </p:cNvPr>
          <p:cNvSpPr txBox="1"/>
          <p:nvPr/>
        </p:nvSpPr>
        <p:spPr>
          <a:xfrm>
            <a:off x="8490818" y="3926500"/>
            <a:ext cx="2783871" cy="175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158">
              <a:defRPr/>
            </a:pP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defTabSz="913158">
              <a:defRPr/>
            </a:pP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tan,    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696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AC732-B4B6-0CBD-6FF9-D9B516F3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4411077" y="4416690"/>
            <a:ext cx="1002857" cy="97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0DC47-12E6-49EC-F51A-C9EF55A48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6690628" y="4506481"/>
            <a:ext cx="1002857" cy="975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77BDF-E765-4D44-4140-112CD32E2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33503" r="68908" b="35360"/>
          <a:stretch/>
        </p:blipFill>
        <p:spPr>
          <a:xfrm>
            <a:off x="9381325" y="4303326"/>
            <a:ext cx="1002857" cy="9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0711" y="289735"/>
            <a:ext cx="10461432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52783"/>
              </p:ext>
            </p:extLst>
          </p:nvPr>
        </p:nvGraphicFramePr>
        <p:xfrm>
          <a:off x="445321" y="1830829"/>
          <a:ext cx="11301356" cy="386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339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120666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1870640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3484711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98173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989690"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endParaRPr lang="en-US" sz="30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0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0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1894974"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0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458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32DB65-AEB1-EE70-625A-500F6511A123}"/>
              </a:ext>
            </a:extLst>
          </p:cNvPr>
          <p:cNvGrpSpPr/>
          <p:nvPr/>
        </p:nvGrpSpPr>
        <p:grpSpPr>
          <a:xfrm>
            <a:off x="2165178" y="531667"/>
            <a:ext cx="8742032" cy="1198790"/>
            <a:chOff x="2459534" y="656229"/>
            <a:chExt cx="5546035" cy="124380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29A0A7-EA56-8914-3AD6-796C37388843}"/>
                </a:ext>
              </a:extLst>
            </p:cNvPr>
            <p:cNvSpPr/>
            <p:nvPr/>
          </p:nvSpPr>
          <p:spPr>
            <a:xfrm>
              <a:off x="2493748" y="692590"/>
              <a:ext cx="5396133" cy="1170691"/>
            </a:xfrm>
            <a:prstGeom prst="roundRect">
              <a:avLst/>
            </a:prstGeom>
            <a:solidFill>
              <a:srgbClr val="18B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58">
                <a:defRPr/>
              </a:pPr>
              <a:endParaRPr lang="en-US" sz="1798" dirty="0">
                <a:solidFill>
                  <a:srgbClr val="FFFFFF"/>
                </a:solidFill>
                <a:latin typeface="字魂58号-创中黑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F0D186-4460-6336-DDE3-6317030DFA27}"/>
                </a:ext>
              </a:extLst>
            </p:cNvPr>
            <p:cNvSpPr txBox="1"/>
            <p:nvPr/>
          </p:nvSpPr>
          <p:spPr>
            <a:xfrm>
              <a:off x="2459534" y="656229"/>
              <a:ext cx="5546035" cy="124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58">
                <a:defRPr/>
              </a:pP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Đặt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một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tả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âm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thanh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sử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dụng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 defTabSz="913158">
                <a:defRPr/>
              </a:pP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biện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pháp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3595" b="1" dirty="0" err="1">
                  <a:solidFill>
                    <a:srgbClr val="FFFFFF"/>
                  </a:solidFill>
                  <a:latin typeface="Cambria" panose="02040503050406030204" pitchFamily="18" charset="0"/>
                </a:rPr>
                <a:t>sánh</a:t>
              </a:r>
              <a:r>
                <a:rPr lang="en-US" sz="3595" b="1" dirty="0">
                  <a:solidFill>
                    <a:srgbClr val="FFFFFF"/>
                  </a:solidFill>
                  <a:latin typeface="Cambria" panose="02040503050406030204" pitchFamily="18" charset="0"/>
                </a:rPr>
                <a:t>.</a:t>
              </a:r>
              <a:endParaRPr lang="vi-VN" sz="3595" b="1" dirty="0">
                <a:solidFill>
                  <a:srgbClr val="FFFFFF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CB9F10-CE69-2AC0-85FB-38F673C2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0" y="327340"/>
            <a:ext cx="1351713" cy="145522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03F090D-A4B9-3252-D157-928CF8E9563D}"/>
              </a:ext>
            </a:extLst>
          </p:cNvPr>
          <p:cNvSpPr/>
          <p:nvPr/>
        </p:nvSpPr>
        <p:spPr>
          <a:xfrm>
            <a:off x="4783216" y="2059139"/>
            <a:ext cx="6849305" cy="2739722"/>
          </a:xfrm>
          <a:prstGeom prst="wedgeRoundRectCallout">
            <a:avLst>
              <a:gd name="adj1" fmla="val -36639"/>
              <a:gd name="adj2" fmla="val 59274"/>
              <a:gd name="adj3" fmla="val 16667"/>
            </a:avLst>
          </a:prstGeom>
          <a:solidFill>
            <a:schemeClr val="bg1"/>
          </a:solidFill>
          <a:ln w="28575">
            <a:solidFill>
              <a:srgbClr val="2BAF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943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94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8125CD-C338-3919-A477-2DFCA5946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916"/>
          <a:stretch/>
        </p:blipFill>
        <p:spPr>
          <a:xfrm>
            <a:off x="631110" y="2134283"/>
            <a:ext cx="4452048" cy="45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3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rcRect t="58420" b="19318"/>
          <a:stretch>
            <a:fillRect/>
          </a:stretch>
        </p:blipFill>
        <p:spPr>
          <a:xfrm>
            <a:off x="7729" y="5837673"/>
            <a:ext cx="12176542" cy="108130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23980" y="4348"/>
            <a:ext cx="12218398" cy="1380008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4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158">
                    <a:defRPr/>
                  </a:pPr>
                  <a:endParaRPr lang="zh-CN" altLang="en-US" sz="1798">
                    <a:solidFill>
                      <a:prstClr val="white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158">
                  <a:defRPr/>
                </a:pPr>
                <a:endParaRPr lang="zh-CN" altLang="en-US" sz="1798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58">
                <a:defRPr/>
              </a:pPr>
              <a:endParaRPr lang="zh-CN" altLang="en-US" sz="1798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58">
                <a:defRPr/>
              </a:pPr>
              <a:endParaRPr lang="zh-CN" altLang="en-US" sz="1798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3" descr="4 (10)">
            <a:extLst>
              <a:ext uri="{FF2B5EF4-FFF2-40B4-BE49-F238E27FC236}">
                <a16:creationId xmlns:a16="http://schemas.microsoft.com/office/drawing/2014/main" id="{BF45EA57-AFDD-5258-15DF-4DA08C96C9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528"/>
          <a:stretch>
            <a:fillRect/>
          </a:stretch>
        </p:blipFill>
        <p:spPr>
          <a:xfrm>
            <a:off x="935363" y="237098"/>
            <a:ext cx="10105895" cy="5696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2B5F1-3475-3FE8-8221-C4977B0E6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36" y="1438263"/>
            <a:ext cx="9656834" cy="32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8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2DD61-3F44-895C-7FF3-B6E2BC919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8" y="1716674"/>
            <a:ext cx="6181733" cy="48515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F963A9-6B7A-E23B-F6C8-69FC31D62DE4}"/>
              </a:ext>
            </a:extLst>
          </p:cNvPr>
          <p:cNvSpPr/>
          <p:nvPr/>
        </p:nvSpPr>
        <p:spPr>
          <a:xfrm>
            <a:off x="3213703" y="826266"/>
            <a:ext cx="7146108" cy="12214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F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B312CB-4B94-FBC2-59E5-CAC2D78616A4}"/>
              </a:ext>
            </a:extLst>
          </p:cNvPr>
          <p:cNvSpPr/>
          <p:nvPr/>
        </p:nvSpPr>
        <p:spPr>
          <a:xfrm>
            <a:off x="3213703" y="826265"/>
            <a:ext cx="7146108" cy="12214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F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95EB16-D4CD-F7B6-6F71-5BFCA413E79B}"/>
              </a:ext>
            </a:extLst>
          </p:cNvPr>
          <p:cNvSpPr/>
          <p:nvPr/>
        </p:nvSpPr>
        <p:spPr>
          <a:xfrm>
            <a:off x="3346884" y="514240"/>
            <a:ext cx="7146108" cy="20585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F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547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5960" y="3029457"/>
            <a:ext cx="7420080" cy="900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59937" y="4348"/>
            <a:ext cx="11802943" cy="198307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39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39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3172097" y="2401235"/>
            <a:ext cx="5778621" cy="3031446"/>
          </a:xfrm>
          <a:prstGeom prst="star24">
            <a:avLst>
              <a:gd name="adj" fmla="val 37500"/>
            </a:avLst>
          </a:prstGeom>
          <a:solidFill>
            <a:srgbClr val="59D379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794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55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626440" y="480151"/>
            <a:ext cx="3262561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CHIẾC HỘP BÍ ẨN</a:t>
            </a:r>
            <a:endParaRPr lang="en-GB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96" y="1931143"/>
            <a:ext cx="1809229" cy="1778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96" y="1931142"/>
            <a:ext cx="1799772" cy="17694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8142497" y="4364995"/>
            <a:ext cx="1741714" cy="15368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98" y="4364995"/>
            <a:ext cx="1563227" cy="15368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6556" y="1346695"/>
            <a:ext cx="742008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9658" y="2002062"/>
            <a:ext cx="2454334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556" y="2629915"/>
            <a:ext cx="742008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9658" y="3314845"/>
            <a:ext cx="302811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556" y="3999775"/>
            <a:ext cx="684930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9658" y="4627628"/>
            <a:ext cx="302811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6" y="5255481"/>
            <a:ext cx="730592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9658" y="5826257"/>
            <a:ext cx="302811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7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0C00C8-E5D8-45D8-B571-D55E3F911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3" b="78388"/>
          <a:stretch/>
        </p:blipFill>
        <p:spPr>
          <a:xfrm>
            <a:off x="10166212" y="4348"/>
            <a:ext cx="3454708" cy="23504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40BD07-6F32-440E-91B4-8A071C2DE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9" b="89631"/>
          <a:stretch/>
        </p:blipFill>
        <p:spPr>
          <a:xfrm flipH="1">
            <a:off x="2290010" y="823508"/>
            <a:ext cx="1491239" cy="11611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571B83-BB61-41E6-A4F0-06E088A44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3758" r="49096" b="77863"/>
          <a:stretch/>
        </p:blipFill>
        <p:spPr>
          <a:xfrm flipH="1">
            <a:off x="589142" y="125905"/>
            <a:ext cx="1167560" cy="938400"/>
          </a:xfrm>
          <a:prstGeom prst="rect">
            <a:avLst/>
          </a:prstGeom>
        </p:spPr>
      </p:pic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91D15218-9CC9-4E64-8726-7B64191B7902}"/>
              </a:ext>
            </a:extLst>
          </p:cNvPr>
          <p:cNvSpPr/>
          <p:nvPr/>
        </p:nvSpPr>
        <p:spPr>
          <a:xfrm rot="580589">
            <a:off x="3357804" y="1997585"/>
            <a:ext cx="6861106" cy="3154377"/>
          </a:xfrm>
          <a:prstGeom prst="cloudCallout">
            <a:avLst>
              <a:gd name="adj1" fmla="val -45297"/>
              <a:gd name="adj2" fmla="val 66717"/>
            </a:avLst>
          </a:prstGeom>
          <a:solidFill>
            <a:schemeClr val="bg1">
              <a:alpha val="83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zh-CN" altLang="en-US" sz="1798">
              <a:solidFill>
                <a:srgbClr val="FFFFFF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C5A0BEAD-77C4-48F2-AF59-619837AF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 t="22534" r="-695" b="67097"/>
          <a:stretch/>
        </p:blipFill>
        <p:spPr>
          <a:xfrm flipH="1">
            <a:off x="10435204" y="4665355"/>
            <a:ext cx="1913962" cy="25570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FE0FC4-EE92-4B7D-82DD-CED6CA50BA75}"/>
              </a:ext>
            </a:extLst>
          </p:cNvPr>
          <p:cNvSpPr txBox="1"/>
          <p:nvPr/>
        </p:nvSpPr>
        <p:spPr>
          <a:xfrm>
            <a:off x="3469179" y="2184829"/>
            <a:ext cx="5705922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19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5249F3-AD79-457C-8DD2-3E01017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38" y="3491391"/>
            <a:ext cx="10094015" cy="1629769"/>
          </a:xfrm>
        </p:spPr>
        <p:txBody>
          <a:bodyPr/>
          <a:lstStyle/>
          <a:p>
            <a:pPr marL="0" indent="0" algn="ctr">
              <a:buNone/>
            </a:pP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39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539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5393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55229" y="196318"/>
            <a:ext cx="9785235" cy="16068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394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4394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4394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altLang="en-US" sz="4394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398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4394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394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394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sz="4394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394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394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394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394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394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94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097540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469" y="403890"/>
            <a:ext cx="10461432" cy="119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95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g.loigiaihay.com/picture/2022/0316/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/>
        </p:blipFill>
        <p:spPr bwMode="auto">
          <a:xfrm>
            <a:off x="331169" y="1791093"/>
            <a:ext cx="5657633" cy="47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.loigiaihay.com/picture/2022/0316/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/>
          <a:stretch/>
        </p:blipFill>
        <p:spPr bwMode="auto">
          <a:xfrm>
            <a:off x="6210155" y="1773751"/>
            <a:ext cx="5593599" cy="47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40752" y="377158"/>
            <a:ext cx="2568489" cy="645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595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2070" y="403891"/>
            <a:ext cx="2672526" cy="645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595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08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469" y="403890"/>
            <a:ext cx="10461432" cy="119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595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95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725" y="1676386"/>
            <a:ext cx="104614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84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1438" y="2344527"/>
          <a:ext cx="10641084" cy="410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028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3547028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3547028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1369861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7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1369861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1369861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0751" y="403891"/>
            <a:ext cx="2340179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hỉ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595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2070" y="404614"/>
            <a:ext cx="2672526" cy="645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hỉ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595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595" b="1" u="sng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07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88017" y="518046"/>
          <a:ext cx="11415507" cy="53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169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3805169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3805169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1162679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7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7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604438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4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4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154311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4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4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69061" y="1944985"/>
            <a:ext cx="3253420" cy="214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vi-VN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tô, xe buýt, nhà cao tầng, đường nhựa, đèn đường, </a:t>
            </a:r>
            <a:endParaRPr lang="en-US" sz="29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48" dirty="0"/>
          </a:p>
        </p:txBody>
      </p:sp>
      <p:sp>
        <p:nvSpPr>
          <p:cNvPr id="4" name="TextBox 3"/>
          <p:cNvSpPr txBox="1"/>
          <p:nvPr/>
        </p:nvSpPr>
        <p:spPr>
          <a:xfrm>
            <a:off x="4656320" y="4427099"/>
            <a:ext cx="2568489" cy="16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1348" dirty="0"/>
          </a:p>
        </p:txBody>
      </p:sp>
      <p:sp>
        <p:nvSpPr>
          <p:cNvPr id="5" name="TextBox 4"/>
          <p:cNvSpPr txBox="1"/>
          <p:nvPr/>
        </p:nvSpPr>
        <p:spPr>
          <a:xfrm>
            <a:off x="8322024" y="2173294"/>
            <a:ext cx="3681501" cy="14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96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chội</a:t>
            </a:r>
            <a:r>
              <a:rPr lang="en-US" sz="32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97" dirty="0"/>
          </a:p>
        </p:txBody>
      </p:sp>
      <p:sp>
        <p:nvSpPr>
          <p:cNvPr id="6" name="TextBox 5"/>
          <p:cNvSpPr txBox="1"/>
          <p:nvPr/>
        </p:nvSpPr>
        <p:spPr>
          <a:xfrm>
            <a:off x="8493257" y="4570551"/>
            <a:ext cx="3424652" cy="122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99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ả.</a:t>
            </a:r>
          </a:p>
          <a:p>
            <a:endParaRPr lang="en-US" sz="1348" dirty="0"/>
          </a:p>
        </p:txBody>
      </p:sp>
    </p:spTree>
    <p:extLst>
      <p:ext uri="{BB962C8B-B14F-4D97-AF65-F5344CB8AC3E}">
        <p14:creationId xmlns:p14="http://schemas.microsoft.com/office/powerpoint/2010/main" val="3021836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61177-F18E-2346-B4E9-A13A2549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8" y="1716674"/>
            <a:ext cx="6181733" cy="485159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20D7F4-E8BD-6475-ACCF-A8A685814A2C}"/>
              </a:ext>
            </a:extLst>
          </p:cNvPr>
          <p:cNvSpPr/>
          <p:nvPr/>
        </p:nvSpPr>
        <p:spPr>
          <a:xfrm>
            <a:off x="4105896" y="746358"/>
            <a:ext cx="7146108" cy="21346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F5C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59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8366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A81F9-CE19-D9B1-8AA3-83FE0113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97" y="1092531"/>
            <a:ext cx="9722207" cy="539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A8DEAB-93B5-875C-7A4A-C68A2B381F03}"/>
              </a:ext>
            </a:extLst>
          </p:cNvPr>
          <p:cNvSpPr/>
          <p:nvPr/>
        </p:nvSpPr>
        <p:spPr>
          <a:xfrm>
            <a:off x="4117312" y="369646"/>
            <a:ext cx="3584469" cy="544091"/>
          </a:xfrm>
          <a:prstGeom prst="roundRect">
            <a:avLst/>
          </a:prstGeom>
          <a:solidFill>
            <a:srgbClr val="C3ECFB"/>
          </a:solidFill>
          <a:ln w="38100">
            <a:solidFill>
              <a:srgbClr val="0FA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58"/>
            <a:r>
              <a:rPr lang="en-US" sz="3595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59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59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5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endParaRPr lang="en-US" sz="3595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993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788</Words>
  <Application>Microsoft Office PowerPoint</Application>
  <PresentationFormat>Widescreen</PresentationFormat>
  <Paragraphs>116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Times</vt:lpstr>
      <vt:lpstr>Times New Roman</vt:lpstr>
      <vt:lpstr>字魂58号-创中黑</vt:lpstr>
      <vt:lpstr>Office Theme</vt:lpstr>
      <vt:lpstr>Clip</vt:lpstr>
      <vt:lpstr>  </vt:lpstr>
      <vt:lpstr>Thứ năm ngày 28 tháng 12 năm 2023  Tiếng Việt: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1</cp:revision>
  <dcterms:created xsi:type="dcterms:W3CDTF">2023-12-27T22:28:21Z</dcterms:created>
  <dcterms:modified xsi:type="dcterms:W3CDTF">2023-12-27T22:29:50Z</dcterms:modified>
</cp:coreProperties>
</file>