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30"/>
  </p:notesMasterIdLst>
  <p:sldIdLst>
    <p:sldId id="487" r:id="rId3"/>
    <p:sldId id="410" r:id="rId4"/>
    <p:sldId id="475" r:id="rId5"/>
    <p:sldId id="479" r:id="rId6"/>
    <p:sldId id="411" r:id="rId7"/>
    <p:sldId id="418" r:id="rId8"/>
    <p:sldId id="419" r:id="rId9"/>
    <p:sldId id="469" r:id="rId10"/>
    <p:sldId id="489" r:id="rId11"/>
    <p:sldId id="490" r:id="rId12"/>
    <p:sldId id="491" r:id="rId13"/>
    <p:sldId id="422" r:id="rId14"/>
    <p:sldId id="492" r:id="rId15"/>
    <p:sldId id="468" r:id="rId16"/>
    <p:sldId id="483" r:id="rId17"/>
    <p:sldId id="484" r:id="rId18"/>
    <p:sldId id="485" r:id="rId19"/>
    <p:sldId id="351" r:id="rId20"/>
    <p:sldId id="467" r:id="rId21"/>
    <p:sldId id="481" r:id="rId22"/>
    <p:sldId id="384" r:id="rId23"/>
    <p:sldId id="405" r:id="rId24"/>
    <p:sldId id="495" r:id="rId25"/>
    <p:sldId id="407" r:id="rId26"/>
    <p:sldId id="474" r:id="rId27"/>
    <p:sldId id="497" r:id="rId28"/>
    <p:sldId id="476" r:id="rId29"/>
  </p:sldIdLst>
  <p:sldSz cx="9144000" cy="5143500" type="screen16x9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HP-087" charset="0"/>
      <p:bold r:id="rId35"/>
    </p:embeddedFont>
    <p:embeddedFont>
      <p:font typeface=".VnAvant"/>
      <p:regular r:id="rId36"/>
      <p:bold r:id="rId37"/>
      <p:italic r:id="rId38"/>
      <p:boldItalic r:id="rId39"/>
    </p:embeddedFont>
    <p:embeddedFont>
      <p:font typeface="VNI-Avo"/>
      <p:regular r:id="rId40"/>
      <p:bold r:id="rId41"/>
      <p:italic r:id="rId42"/>
      <p:boldItalic r:id="rId43"/>
    </p:embeddedFont>
    <p:embeddedFont>
      <p:font typeface="Arial-Rounded" charset="0"/>
      <p:regular r:id="rId44"/>
    </p:embeddedFont>
    <p:embeddedFont>
      <p:font typeface="HP001" charset="0"/>
      <p:regular r:id="rId45"/>
      <p:bold r:id="rId46"/>
    </p:embeddedFont>
    <p:embeddedFont>
      <p:font typeface=".VnCooper"/>
      <p:regular r:id="rId47"/>
    </p:embeddedFont>
  </p:embeddedFontLst>
  <p:custDataLst>
    <p:tags r:id="rId48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66"/>
    <a:srgbClr val="0066FF"/>
    <a:srgbClr val="FF9933"/>
    <a:srgbClr val="002060"/>
    <a:srgbClr val="009900"/>
    <a:srgbClr val="CC3399"/>
    <a:srgbClr val="FFCCFF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/>
  </p:normalViewPr>
  <p:slideViewPr>
    <p:cSldViewPr>
      <p:cViewPr>
        <p:scale>
          <a:sx n="100" d="100"/>
          <a:sy n="100" d="100"/>
        </p:scale>
        <p:origin x="-336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0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4673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8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4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Do học</a:t>
            </a:r>
            <a:r>
              <a:rPr lang="en-US" baseline="0" smtClean="0"/>
              <a:t> sinh chưa hiểu từ “địa danh” nên người soạn chỉ dùng từ “địa điểm nổi tiếng”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122465"/>
            <a:ext cx="9144000" cy="21590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65210" tIns="32605" rIns="65210" bIns="3260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231" y="666752"/>
            <a:ext cx="7240530" cy="946831"/>
          </a:xfrm>
        </p:spPr>
        <p:txBody>
          <a:bodyPr>
            <a:noAutofit/>
          </a:bodyPr>
          <a:lstStyle/>
          <a:p>
            <a:pPr algn="ctr"/>
            <a:r>
              <a:rPr lang="en-US" sz="7600" b="1" dirty="0">
                <a:solidFill>
                  <a:schemeClr val="bg1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73" y="3126259"/>
            <a:ext cx="3392488" cy="155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996044"/>
            <a:ext cx="2586036" cy="302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4572937"/>
            <a:ext cx="349721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vi-VN" sz="2400" b="1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</a:t>
            </a:r>
            <a:r>
              <a:rPr lang="en-US" sz="2400" b="1" dirty="0" err="1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7151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1941"/>
            <a:ext cx="4572000" cy="3543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6100" y="3714751"/>
            <a:ext cx="2725747" cy="76174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70C0"/>
                </a:solidFill>
                <a:latin typeface="VNI-Avo" pitchFamily="2" charset="0"/>
              </a:rPr>
              <a:t>quaû böôûi</a:t>
            </a:r>
            <a:endParaRPr lang="vi-VN" sz="45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796413" y="3698544"/>
            <a:ext cx="1525575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4731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0"/>
            <a:ext cx="5429250" cy="3829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91032" y="3943351"/>
            <a:ext cx="2533386" cy="76174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70C0"/>
                </a:solidFill>
                <a:latin typeface="VNI-Avo" pitchFamily="2" charset="0"/>
              </a:rPr>
              <a:t>oác böôu</a:t>
            </a:r>
            <a:endParaRPr lang="vi-VN" sz="45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708905" y="3933114"/>
            <a:ext cx="153482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907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6457950" y="3999369"/>
            <a:ext cx="2457450" cy="801231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oác</a:t>
            </a:r>
            <a:r>
              <a:rPr lang="en-US" sz="41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böôu</a:t>
            </a:r>
            <a:endParaRPr lang="vi-VN" sz="4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29000" y="3999369"/>
            <a:ext cx="2743200" cy="801231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quaû</a:t>
            </a:r>
            <a:r>
              <a:rPr lang="en-US" sz="41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böôûi</a:t>
            </a:r>
            <a:endParaRPr lang="vi-VN" sz="4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85750" y="3999369"/>
            <a:ext cx="2800350" cy="801231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töôi</a:t>
            </a:r>
            <a:r>
              <a:rPr lang="en-US" sz="41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cöôøi</a:t>
            </a:r>
            <a:endParaRPr lang="vi-VN" sz="41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57250"/>
            <a:ext cx="2798644" cy="26860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57250"/>
            <a:ext cx="3086100" cy="2686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89" y="857250"/>
            <a:ext cx="2575161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844594" y="57150"/>
            <a:ext cx="1270207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51731" y="17572"/>
            <a:ext cx="1749528" cy="62865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14701" y="971550"/>
            <a:ext cx="2437706" cy="165735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27255" y="1848573"/>
            <a:ext cx="159242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1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4906" y="1007122"/>
            <a:ext cx="806952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ng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15056" y="1028699"/>
            <a:ext cx="937876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1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143500" y="66800"/>
            <a:ext cx="142875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5061" y="1798872"/>
            <a:ext cx="292388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71656" y="2647950"/>
            <a:ext cx="868680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41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351731" y="3471758"/>
            <a:ext cx="840105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böôùu</a:t>
            </a:r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41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248400" y="4285119"/>
            <a:ext cx="2457450" cy="801231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oác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böôu</a:t>
            </a:r>
            <a:endParaRPr lang="vi-VN" sz="3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219450" y="4285119"/>
            <a:ext cx="2743200" cy="801231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böôûi</a:t>
            </a:r>
            <a:endParaRPr lang="vi-VN" sz="3600" b="1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6200" y="4285119"/>
            <a:ext cx="2800350" cy="801231"/>
          </a:xfrm>
          <a:prstGeom prst="roundRect">
            <a:avLst/>
          </a:prstGeom>
          <a:noFill/>
          <a:ln w="28575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töôi</a:t>
            </a:r>
            <a:r>
              <a:rPr lang="en-US" sz="36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VNI-Avo" pitchFamily="2" charset="0"/>
              </a:rPr>
              <a:t>cöôøi</a:t>
            </a:r>
            <a:endParaRPr lang="vi-VN" sz="3600" b="1" dirty="0">
              <a:solidFill>
                <a:srgbClr val="008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2579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14450" y="92178"/>
            <a:ext cx="1885950" cy="62865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2131357" y="848034"/>
            <a:ext cx="5288078" cy="404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1291" y="1985341"/>
            <a:ext cx="2063306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l-GR" sz="54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54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5400" b="1" dirty="0">
                <a:latin typeface="HP001" pitchFamily="34" charset="-93"/>
                <a:ea typeface="HP001" pitchFamily="34" charset="-93"/>
              </a:rPr>
              <a:t>Τ΅</a:t>
            </a:r>
            <a:endParaRPr lang="vi-VN" sz="54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900" y="3257550"/>
            <a:ext cx="2478083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l-GR" sz="54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54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5400" b="1" dirty="0">
                <a:latin typeface="HP001" pitchFamily="34" charset="-93"/>
                <a:ea typeface="HP001" pitchFamily="34" charset="-93"/>
              </a:rPr>
              <a:t>Τί </a:t>
            </a:r>
            <a:endParaRPr lang="vi-VN" sz="54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5395" y="3407125"/>
            <a:ext cx="2478083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l-GR" sz="54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54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5400" b="1" dirty="0">
                <a:latin typeface="HP001" pitchFamily="34" charset="-93"/>
                <a:ea typeface="HP001" pitchFamily="34" charset="-93"/>
              </a:rPr>
              <a:t>Τί </a:t>
            </a:r>
            <a:endParaRPr lang="vi-VN" sz="5400" b="1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2284269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14450" y="92178"/>
            <a:ext cx="1885950" cy="62865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wow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3050" y="1028700"/>
            <a:ext cx="67437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8114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93086"/>
            <a:ext cx="1885950" cy="628650"/>
            <a:chOff x="228600" y="228600"/>
            <a:chExt cx="2514600" cy="838200"/>
          </a:xfrm>
        </p:grpSpPr>
        <p:sp>
          <p:nvSpPr>
            <p:cNvPr id="8" name="Rounded Rectangle 7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uo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698706"/>
            <a:ext cx="5829300" cy="410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7456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1129788" y="2400301"/>
            <a:ext cx="6867526" cy="221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1131940" y="1313660"/>
            <a:ext cx="6867526" cy="221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350" y="1878571"/>
            <a:ext cx="2063306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l-GR" sz="54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54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5400" b="1" dirty="0">
                <a:latin typeface="HP001" pitchFamily="34" charset="-93"/>
                <a:ea typeface="HP001" pitchFamily="34" charset="-93"/>
              </a:rPr>
              <a:t>Τ΅</a:t>
            </a:r>
            <a:endParaRPr lang="vi-VN" sz="54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8384" y="1876727"/>
            <a:ext cx="2478083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l-GR" sz="54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vi-VN" sz="5400" b="1" dirty="0">
                <a:latin typeface="HP001" pitchFamily="34" charset="-93"/>
                <a:ea typeface="HP001" pitchFamily="34" charset="-93"/>
              </a:rPr>
              <a:t>    Ŕơ</a:t>
            </a:r>
            <a:r>
              <a:rPr lang="el-GR" sz="5400" b="1" dirty="0">
                <a:latin typeface="HP001" pitchFamily="34" charset="-93"/>
                <a:ea typeface="HP001" pitchFamily="34" charset="-93"/>
              </a:rPr>
              <a:t>Τί </a:t>
            </a:r>
            <a:endParaRPr lang="vi-VN" sz="54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5745" y="2947236"/>
            <a:ext cx="2705309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vi-VN" sz="5400" b="1" dirty="0">
                <a:latin typeface="HP001" pitchFamily="34" charset="-93"/>
                <a:ea typeface="HP001" pitchFamily="34" charset="-93"/>
              </a:rPr>
              <a:t> ǇươΤ΅ cườΤ΅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63655" y="2947834"/>
            <a:ext cx="2472071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vi-VN" sz="5400" b="1" dirty="0">
                <a:latin typeface="HP001" pitchFamily="34" charset="-93"/>
                <a:ea typeface="HP001" pitchFamily="34" charset="-93"/>
              </a:rPr>
              <a:t> ốΟɖ λΰơΤί</a:t>
            </a:r>
          </a:p>
        </p:txBody>
      </p:sp>
    </p:spTree>
    <p:extLst>
      <p:ext uri="{BB962C8B-B14F-4D97-AF65-F5344CB8AC3E}">
        <p14:creationId xmlns:p14="http://schemas.microsoft.com/office/powerpoint/2010/main" val="70588972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62656" y="1600200"/>
            <a:ext cx="5203733" cy="924200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1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41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1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41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1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41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1" y="7374"/>
            <a:ext cx="9029699" cy="1135626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5000" b="1" dirty="0" err="1">
                <a:solidFill>
                  <a:schemeClr val="bg1"/>
                </a:solidFill>
                <a:latin typeface="VNI-Avo" pitchFamily="2" charset="0"/>
              </a:rPr>
              <a:t>öôi</a:t>
            </a:r>
            <a:r>
              <a:rPr lang="en-US" sz="5000" b="1" dirty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5000" b="1" dirty="0" err="1">
                <a:solidFill>
                  <a:schemeClr val="bg1"/>
                </a:solidFill>
                <a:latin typeface="VNI-Avo" pitchFamily="2" charset="0"/>
              </a:rPr>
              <a:t>öôu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8850" y="2457450"/>
            <a:ext cx="4800600" cy="1314450"/>
          </a:xfrm>
        </p:spPr>
        <p:txBody>
          <a:bodyPr>
            <a:noAutofit/>
          </a:bodyPr>
          <a:lstStyle/>
          <a:p>
            <a:r>
              <a:rPr lang="en-US" sz="10400" dirty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0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1" y="0"/>
            <a:ext cx="1210909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41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4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2116600" y="-151098"/>
            <a:ext cx="1893721" cy="1452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1243" y="252021"/>
            <a:ext cx="750847" cy="65402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.VnCooper" pitchFamily="34" charset="0"/>
              </a:rPr>
              <a:t>69</a:t>
            </a:r>
            <a:endParaRPr lang="vi-VN" sz="3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707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374"/>
            <a:ext cx="9143999" cy="1135626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VNI-Avo" pitchFamily="2" charset="0"/>
              </a:rPr>
              <a:t>                   </a:t>
            </a:r>
            <a:r>
              <a:rPr lang="en-US" sz="5000" b="1" dirty="0" err="1">
                <a:solidFill>
                  <a:schemeClr val="bg1"/>
                </a:solidFill>
                <a:latin typeface="VNI-Avo" pitchFamily="2" charset="0"/>
              </a:rPr>
              <a:t>öôi</a:t>
            </a:r>
            <a:r>
              <a:rPr lang="en-US" sz="5000" b="1" dirty="0">
                <a:solidFill>
                  <a:schemeClr val="bg1"/>
                </a:solidFill>
                <a:latin typeface="VNI-Avo" pitchFamily="2" charset="0"/>
              </a:rPr>
              <a:t>    </a:t>
            </a:r>
            <a:r>
              <a:rPr lang="en-US" sz="5000" b="1" dirty="0" err="1">
                <a:solidFill>
                  <a:schemeClr val="bg1"/>
                </a:solidFill>
                <a:latin typeface="VNI-Avo" pitchFamily="2" charset="0"/>
              </a:rPr>
              <a:t>öôu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8850" y="2457450"/>
            <a:ext cx="4800600" cy="1314450"/>
          </a:xfrm>
        </p:spPr>
        <p:txBody>
          <a:bodyPr>
            <a:noAutofit/>
          </a:bodyPr>
          <a:lstStyle/>
          <a:p>
            <a:r>
              <a:rPr lang="en-US" sz="104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04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0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1" y="0"/>
            <a:ext cx="1210909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41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4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1967790" y="-151097"/>
            <a:ext cx="1893721" cy="14525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8512" y="252022"/>
            <a:ext cx="750847" cy="65402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.VnCooper" pitchFamily="34" charset="0"/>
              </a:rPr>
              <a:t>69</a:t>
            </a:r>
            <a:endParaRPr lang="vi-VN" sz="3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1143001" y="3313789"/>
            <a:ext cx="6867526" cy="221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6953" b="-106"/>
          <a:stretch/>
        </p:blipFill>
        <p:spPr bwMode="auto">
          <a:xfrm>
            <a:off x="1131940" y="1313660"/>
            <a:ext cx="6867526" cy="221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86349" y="1346622"/>
            <a:ext cx="2705309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vi-VN" sz="5400" b="1" dirty="0">
                <a:latin typeface="HP001" pitchFamily="34" charset="-93"/>
                <a:ea typeface="HP001" pitchFamily="34" charset="-93"/>
              </a:rPr>
              <a:t> ǇươΤ΅ cườΤ΅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6170" y="1344470"/>
            <a:ext cx="2472071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vi-VN" sz="5400" b="1" dirty="0">
                <a:latin typeface="HP001" pitchFamily="34" charset="-93"/>
                <a:ea typeface="HP001" pitchFamily="34" charset="-93"/>
              </a:rPr>
              <a:t> ốΟɖ λΰơΤί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63828" y="127206"/>
            <a:ext cx="1336572" cy="5715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314450" y="92178"/>
            <a:ext cx="685800" cy="6286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vi-VN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78128" y="241506"/>
            <a:ext cx="1336572" cy="5715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Viết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28750" y="206478"/>
            <a:ext cx="685800" cy="6286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vi-VN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5566" y="2411699"/>
            <a:ext cx="2857192" cy="9002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vi-VN" sz="54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en-US" sz="5400" b="1" dirty="0" err="1">
                <a:latin typeface="HP001" pitchFamily="34" charset="-93"/>
                <a:ea typeface="HP001" pitchFamily="34" charset="-93"/>
              </a:rPr>
              <a:t>quả</a:t>
            </a:r>
            <a:r>
              <a:rPr lang="en-US" sz="54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en-US" sz="5400" b="1" dirty="0" err="1">
                <a:latin typeface="HP001" pitchFamily="34" charset="-93"/>
                <a:ea typeface="HP001" pitchFamily="34" charset="-93"/>
              </a:rPr>
              <a:t>bư</a:t>
            </a:r>
            <a:r>
              <a:rPr lang="en-US" sz="4100" dirty="0" err="1">
                <a:latin typeface="HP001" pitchFamily="34" charset="-93"/>
                <a:ea typeface="HP001" pitchFamily="34" charset="-93"/>
              </a:rPr>
              <a:t>ở</a:t>
            </a:r>
            <a:r>
              <a:rPr lang="en-US" sz="5400" b="1" dirty="0" err="1">
                <a:latin typeface="HP001" pitchFamily="34" charset="-93"/>
                <a:ea typeface="HP001" pitchFamily="34" charset="-93"/>
              </a:rPr>
              <a:t>i</a:t>
            </a:r>
            <a:endParaRPr lang="vi-VN" sz="5400" b="1" dirty="0">
              <a:latin typeface="HP001" pitchFamily="34" charset="-93"/>
              <a:ea typeface="HP001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51" y="3879572"/>
            <a:ext cx="4080685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vi-VN" sz="54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en-US" sz="5400" b="1" dirty="0" err="1">
                <a:latin typeface="HP001" pitchFamily="34" charset="-93"/>
                <a:ea typeface="HP001" pitchFamily="34" charset="-93"/>
              </a:rPr>
              <a:t>chim</a:t>
            </a:r>
            <a:r>
              <a:rPr lang="en-US" sz="5400" b="1" dirty="0">
                <a:latin typeface="HP001" pitchFamily="34" charset="-93"/>
                <a:ea typeface="HP001" pitchFamily="34" charset="-93"/>
              </a:rPr>
              <a:t> </a:t>
            </a:r>
            <a:r>
              <a:rPr lang="en-US" sz="5400" b="1" dirty="0" err="1">
                <a:latin typeface="HP001" pitchFamily="34" charset="-93"/>
                <a:ea typeface="HP001" pitchFamily="34" charset="-93"/>
              </a:rPr>
              <a:t>khư</a:t>
            </a:r>
            <a:r>
              <a:rPr lang="en-US" sz="4100" dirty="0" err="1">
                <a:latin typeface="HP001" pitchFamily="34" charset="-93"/>
                <a:ea typeface="HP001" pitchFamily="34" charset="-93"/>
              </a:rPr>
              <a:t>ớ</a:t>
            </a:r>
            <a:r>
              <a:rPr lang="en-US" sz="5400" b="1" dirty="0" err="1">
                <a:latin typeface="HP001" pitchFamily="34" charset="-93"/>
                <a:ea typeface="HP001" pitchFamily="34" charset="-93"/>
              </a:rPr>
              <a:t>u</a:t>
            </a:r>
            <a:endParaRPr lang="vi-VN" sz="5400" b="1" dirty="0">
              <a:latin typeface="HP001" pitchFamily="34" charset="-93"/>
              <a:ea typeface="HP001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94250652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35" y="1"/>
            <a:ext cx="48146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314450" y="92178"/>
            <a:ext cx="1885950" cy="62865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2222" r="8594" b="65555"/>
          <a:stretch/>
        </p:blipFill>
        <p:spPr>
          <a:xfrm>
            <a:off x="1143000" y="0"/>
            <a:ext cx="6858000" cy="272390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43000" y="342900"/>
            <a:ext cx="1885950" cy="62865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1450" y="2754613"/>
            <a:ext cx="8801100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vaät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ñaëc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bieät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to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ôû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löng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nôi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döï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tröõ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chaát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beùo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Nhôø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theá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theå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nhieàu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caàn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aên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uoáng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baêng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vuøng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maïc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caèn</a:t>
            </a:r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611186" y="3149220"/>
            <a:ext cx="8572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530806" y="3568762"/>
            <a:ext cx="70638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972300" y="4411639"/>
            <a:ext cx="858103" cy="1344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5600700" y="2756676"/>
            <a:ext cx="114300" cy="385339"/>
            <a:chOff x="6400800" y="194146"/>
            <a:chExt cx="236483" cy="766958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16"/>
          <p:cNvGrpSpPr/>
          <p:nvPr/>
        </p:nvGrpSpPr>
        <p:grpSpPr>
          <a:xfrm>
            <a:off x="2303514" y="3241302"/>
            <a:ext cx="114300" cy="302952"/>
            <a:chOff x="6400800" y="194146"/>
            <a:chExt cx="236483" cy="766958"/>
          </a:xfrm>
        </p:grpSpPr>
        <p:cxnSp>
          <p:nvCxnSpPr>
            <p:cNvPr id="18" name="Straight Connector 1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/>
        </p:nvGrpSpPr>
        <p:grpSpPr>
          <a:xfrm>
            <a:off x="981743" y="3655241"/>
            <a:ext cx="138266" cy="345486"/>
            <a:chOff x="6400800" y="194146"/>
            <a:chExt cx="236483" cy="766958"/>
          </a:xfrm>
        </p:grpSpPr>
        <p:cxnSp>
          <p:nvCxnSpPr>
            <p:cNvPr id="21" name="Straight Connector 2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3771900" y="4094771"/>
            <a:ext cx="114300" cy="316868"/>
            <a:chOff x="6400800" y="194146"/>
            <a:chExt cx="236483" cy="766958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6057900" y="4464424"/>
            <a:ext cx="114300" cy="345362"/>
            <a:chOff x="6400800" y="194146"/>
            <a:chExt cx="236483" cy="766958"/>
          </a:xfrm>
        </p:grpSpPr>
        <p:cxnSp>
          <p:nvCxnSpPr>
            <p:cNvPr id="27" name="Straight Connector 2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664698" y="3935184"/>
            <a:ext cx="8055428" cy="94462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3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 đà có bộ phận gì đặc biệt? Bộ phận đó nằm ở đâu?</a:t>
            </a:r>
            <a:endParaRPr lang="en-US" sz="33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85750" y="1085850"/>
            <a:ext cx="4857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72100" y="1085850"/>
            <a:ext cx="3458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99818" y="1556414"/>
            <a:ext cx="4392593" cy="28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2895" y="3102065"/>
            <a:ext cx="563500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22895" y="3956714"/>
            <a:ext cx="8407438" cy="94462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3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lạc đà có thể sống nhiều ngày mà không cần ăn uống</a:t>
            </a:r>
            <a:r>
              <a:rPr lang="en-US" sz="31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1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4006" y="3935184"/>
            <a:ext cx="8345216" cy="94462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3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 đà có lợi ích gì đối với con người?</a:t>
            </a:r>
            <a:endParaRPr lang="en-US" sz="33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57351" y="2571750"/>
            <a:ext cx="71418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214" y="105362"/>
            <a:ext cx="8801100" cy="31162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vaät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ñaëc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bieät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caùi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to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ôû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Böôùu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nôi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döï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tröõ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chaát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beùo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Nhôø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theá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coù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theå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nhieàu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ngaøy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caàn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aên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uoáng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Laïc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ngöôøi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baêng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qua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vuøng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maïc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caèn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3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8556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15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3" t="79185" r="13021" b="5336"/>
          <a:stretch/>
        </p:blipFill>
        <p:spPr>
          <a:xfrm>
            <a:off x="4743451" y="2914650"/>
            <a:ext cx="2146963" cy="21469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5750" y="114300"/>
            <a:ext cx="1657350" cy="62865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Nói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43052" y="414338"/>
            <a:ext cx="6172200" cy="857250"/>
          </a:xfrm>
        </p:spPr>
        <p:txBody>
          <a:bodyPr>
            <a:normAutofit/>
          </a:bodyPr>
          <a:lstStyle/>
          <a:p>
            <a:r>
              <a:rPr lang="en-US" sz="4100" b="1" dirty="0" err="1">
                <a:latin typeface="VNI-Avo" pitchFamily="2" charset="0"/>
                <a:cs typeface="Times New Roman" panose="02020603050405020304" pitchFamily="18" charset="0"/>
              </a:rPr>
              <a:t>Lôïi</a:t>
            </a:r>
            <a:r>
              <a:rPr lang="en-US" sz="41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VNI-Avo" pitchFamily="2" charset="0"/>
                <a:cs typeface="Times New Roman" panose="02020603050405020304" pitchFamily="18" charset="0"/>
              </a:rPr>
              <a:t>ích</a:t>
            </a:r>
            <a:r>
              <a:rPr lang="en-US" sz="41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VNI-Avo" pitchFamily="2" charset="0"/>
                <a:cs typeface="Times New Roman" panose="02020603050405020304" pitchFamily="18" charset="0"/>
              </a:rPr>
              <a:t>cuûa</a:t>
            </a:r>
            <a:r>
              <a:rPr lang="en-US" sz="41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VNI-Avo" pitchFamily="2" charset="0"/>
                <a:cs typeface="Times New Roman" panose="02020603050405020304" pitchFamily="18" charset="0"/>
              </a:rPr>
              <a:t>vaät</a:t>
            </a:r>
            <a:r>
              <a:rPr lang="en-US" sz="41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VNI-Avo" pitchFamily="2" charset="0"/>
                <a:cs typeface="Times New Roman" panose="02020603050405020304" pitchFamily="18" charset="0"/>
              </a:rPr>
              <a:t>nuoâi</a:t>
            </a:r>
            <a:endParaRPr lang="vi-VN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69231" r="41099" b="4396"/>
          <a:stretch/>
        </p:blipFill>
        <p:spPr>
          <a:xfrm>
            <a:off x="1314451" y="2657477"/>
            <a:ext cx="3314701" cy="2486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187" b="75622" l="48696" r="90087">
                        <a14:foregroundMark x1="57565" y1="67253" x2="71739" y2="66950"/>
                        <a14:foregroundMark x1="52348" y1="62887" x2="53565" y2="71013"/>
                        <a14:foregroundMark x1="52870" y1="61189" x2="62783" y2="59794"/>
                        <a14:foregroundMark x1="81826" y1="61552" x2="86348" y2="64645"/>
                        <a14:foregroundMark x1="82174" y1="66343" x2="83652" y2="73802"/>
                        <a14:foregroundMark x1="76783" y1="70831" x2="79391" y2="69618"/>
                        <a14:foregroundMark x1="49478" y1="69012" x2="55130" y2="72044"/>
                        <a14:foregroundMark x1="58435" y1="72226" x2="68609" y2="73681"/>
                        <a14:foregroundMark x1="72783" y1="74833" x2="82870" y2="74227"/>
                        <a14:foregroundMark x1="84522" y1="72589" x2="85217" y2="74469"/>
                        <a14:foregroundMark x1="83652" y1="72589" x2="86174" y2="73196"/>
                        <a14:foregroundMark x1="64522" y1="60946" x2="78522" y2="59551"/>
                        <a14:foregroundMark x1="82174" y1="60703" x2="85304" y2="62705"/>
                        <a14:foregroundMark x1="51391" y1="61795" x2="50609" y2="65130"/>
                        <a14:foregroundMark x1="50957" y1="61492" x2="55478" y2="60036"/>
                        <a14:foregroundMark x1="49826" y1="62159" x2="50957" y2="65070"/>
                        <a14:foregroundMark x1="51391" y1="66707" x2="50870" y2="70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65" t="59276" r="9857" b="24649"/>
          <a:stretch/>
        </p:blipFill>
        <p:spPr>
          <a:xfrm>
            <a:off x="3854054" y="1428750"/>
            <a:ext cx="414694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577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0"/>
            <a:ext cx="45634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45749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41684" y="122464"/>
            <a:ext cx="9143999" cy="4735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863" y="1354332"/>
            <a:ext cx="7560840" cy="8606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53091"/>
            <a:r>
              <a:rPr lang="en-US" sz="5100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Củng</a:t>
            </a:r>
            <a:r>
              <a:rPr lang="en-US" sz="51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cố</a:t>
            </a:r>
            <a:r>
              <a:rPr lang="en-US" sz="51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5100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nhận</a:t>
            </a:r>
            <a:r>
              <a:rPr lang="en-US" sz="5100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xét</a:t>
            </a:r>
            <a:endParaRPr lang="en-US" sz="5100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5117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43" y="1527058"/>
            <a:ext cx="1771650" cy="188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ộp Văn bản 14"/>
          <p:cNvSpPr txBox="1">
            <a:spLocks noChangeArrowheads="1"/>
          </p:cNvSpPr>
          <p:nvPr/>
        </p:nvSpPr>
        <p:spPr bwMode="auto">
          <a:xfrm>
            <a:off x="628650" y="707232"/>
            <a:ext cx="691515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100" dirty="0">
                <a:latin typeface="Arial-Rounded"/>
                <a:ea typeface="Arial-Rounded"/>
                <a:cs typeface="Arial-Rounded"/>
              </a:rPr>
              <a:t>   </a:t>
            </a:r>
            <a:r>
              <a:rPr lang="en-US" sz="4100" dirty="0" err="1">
                <a:latin typeface="Arial-Rounded"/>
                <a:ea typeface="Arial-Rounded"/>
                <a:cs typeface="Arial-Rounded"/>
              </a:rPr>
              <a:t>Tìm</a:t>
            </a:r>
            <a:r>
              <a:rPr lang="en-US" sz="41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4100" dirty="0" err="1">
                <a:latin typeface="Arial-Rounded"/>
                <a:ea typeface="Arial-Rounded"/>
                <a:cs typeface="Arial-Rounded"/>
              </a:rPr>
              <a:t>từ</a:t>
            </a:r>
            <a:r>
              <a:rPr lang="en-US" sz="41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4100" dirty="0" err="1">
                <a:latin typeface="Arial-Rounded"/>
                <a:ea typeface="Arial-Rounded"/>
                <a:cs typeface="Arial-Rounded"/>
              </a:rPr>
              <a:t>ngữ</a:t>
            </a:r>
            <a:r>
              <a:rPr lang="en-US" sz="41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4100" dirty="0" err="1">
                <a:latin typeface="Arial-Rounded"/>
                <a:ea typeface="Arial-Rounded"/>
                <a:cs typeface="Arial-Rounded"/>
              </a:rPr>
              <a:t>chứa</a:t>
            </a:r>
            <a:r>
              <a:rPr lang="en-US" sz="41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4100" dirty="0" err="1">
                <a:latin typeface="Arial-Rounded"/>
                <a:ea typeface="Arial-Rounded"/>
                <a:cs typeface="Arial-Rounded"/>
              </a:rPr>
              <a:t>vần</a:t>
            </a:r>
            <a:r>
              <a:rPr lang="en-US" sz="41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4100" dirty="0" err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ươi</a:t>
            </a:r>
            <a:r>
              <a:rPr lang="en-US" sz="4100" dirty="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, </a:t>
            </a:r>
            <a:r>
              <a:rPr lang="en-US" sz="4100" dirty="0" err="1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ươu</a:t>
            </a:r>
            <a:endParaRPr lang="vi-VN" sz="4100" dirty="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4" name="Hộp Văn bản 16"/>
          <p:cNvSpPr txBox="1">
            <a:spLocks noChangeArrowheads="1"/>
          </p:cNvSpPr>
          <p:nvPr/>
        </p:nvSpPr>
        <p:spPr bwMode="auto">
          <a:xfrm>
            <a:off x="742950" y="3665492"/>
            <a:ext cx="7258050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100" dirty="0" err="1">
                <a:latin typeface="Arial-Rounded"/>
                <a:ea typeface="Arial-Rounded"/>
                <a:cs typeface="Arial-Rounded"/>
              </a:rPr>
              <a:t>Đặt</a:t>
            </a:r>
            <a:r>
              <a:rPr lang="en-US" sz="41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4100" dirty="0" err="1">
                <a:latin typeface="Arial-Rounded"/>
                <a:ea typeface="Arial-Rounded"/>
                <a:cs typeface="Arial-Rounded"/>
              </a:rPr>
              <a:t>câu</a:t>
            </a:r>
            <a:r>
              <a:rPr lang="en-US" sz="41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4100" dirty="0" err="1">
                <a:latin typeface="Arial-Rounded"/>
                <a:ea typeface="Arial-Rounded"/>
                <a:cs typeface="Arial-Rounded"/>
              </a:rPr>
              <a:t>với</a:t>
            </a:r>
            <a:r>
              <a:rPr lang="en-US" sz="41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4100" dirty="0" err="1">
                <a:latin typeface="Arial-Rounded"/>
                <a:ea typeface="Arial-Rounded"/>
                <a:cs typeface="Arial-Rounded"/>
              </a:rPr>
              <a:t>từ</a:t>
            </a:r>
            <a:r>
              <a:rPr lang="en-US" sz="41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4100" dirty="0" err="1">
                <a:latin typeface="Arial-Rounded"/>
                <a:ea typeface="Arial-Rounded"/>
                <a:cs typeface="Arial-Rounded"/>
              </a:rPr>
              <a:t>ngữ</a:t>
            </a:r>
            <a:r>
              <a:rPr lang="en-US" sz="41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4100" dirty="0" err="1">
                <a:latin typeface="Arial-Rounded"/>
                <a:ea typeface="Arial-Rounded"/>
                <a:cs typeface="Arial-Rounded"/>
              </a:rPr>
              <a:t>vừa</a:t>
            </a:r>
            <a:r>
              <a:rPr lang="en-US" sz="41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4100" dirty="0" err="1">
                <a:latin typeface="Arial-Rounded"/>
                <a:ea typeface="Arial-Rounded"/>
                <a:cs typeface="Arial-Rounded"/>
              </a:rPr>
              <a:t>tìm</a:t>
            </a:r>
            <a:r>
              <a:rPr lang="en-US" sz="4100" dirty="0">
                <a:latin typeface="Arial-Rounded"/>
                <a:ea typeface="Arial-Rounded"/>
                <a:cs typeface="Arial-Rounded"/>
              </a:rPr>
              <a:t> </a:t>
            </a:r>
            <a:r>
              <a:rPr lang="en-US" sz="4100" dirty="0" err="1">
                <a:latin typeface="Arial-Rounded"/>
                <a:ea typeface="Arial-Rounded"/>
                <a:cs typeface="Arial-Rounded"/>
              </a:rPr>
              <a:t>được</a:t>
            </a:r>
            <a:r>
              <a:rPr lang="en-US" sz="4100" dirty="0">
                <a:latin typeface="Arial-Rounded"/>
                <a:ea typeface="Arial-Rounded"/>
                <a:cs typeface="Arial-Rounded"/>
              </a:rPr>
              <a:t>.</a:t>
            </a:r>
            <a:endParaRPr lang="vi-VN" sz="4100" dirty="0">
              <a:latin typeface="Arial-Rounded"/>
              <a:ea typeface="Arial-Rounded"/>
              <a:cs typeface="Arial-Rounded"/>
            </a:endParaRPr>
          </a:p>
        </p:txBody>
      </p:sp>
      <p:pic>
        <p:nvPicPr>
          <p:cNvPr id="10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58" y="1511443"/>
            <a:ext cx="1828799" cy="188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5438928" y="2012611"/>
            <a:ext cx="127665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621224" y="2025406"/>
            <a:ext cx="131445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5562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3832" y="1371600"/>
            <a:ext cx="5715000" cy="6858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CanUp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Khởi </a:t>
            </a:r>
            <a:r>
              <a:rPr lang="en-US" b="1"/>
              <a:t> </a:t>
            </a:r>
            <a:r>
              <a:rPr lang="en-US" b="1">
                <a:solidFill>
                  <a:srgbClr val="0000CC"/>
                </a:solidFill>
              </a:rPr>
              <a:t>động!</a:t>
            </a:r>
            <a:endParaRPr lang="vi-VN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5733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71500" y="114300"/>
            <a:ext cx="1336572" cy="5715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 err="1">
                <a:solidFill>
                  <a:schemeClr val="bg1"/>
                </a:solidFill>
              </a:rPr>
              <a:t>Đọc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1" y="704566"/>
            <a:ext cx="8686799" cy="36240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saép</a:t>
            </a:r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möa. Chuoàn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chuoàn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bay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thaáp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ñen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kòt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Gioù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thoåi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maïnh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theo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ñaùm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Roài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aøo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truùt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xuoáng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</a:p>
          <a:p>
            <a:pPr algn="just"/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taïnh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haït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möa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long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lanh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ñoïng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treân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caùc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cuoáng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laù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xanh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khoâng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khí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maùt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meû</a:t>
            </a: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33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3591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" t="8889" r="374" b="68519"/>
          <a:stretch/>
        </p:blipFill>
        <p:spPr>
          <a:xfrm>
            <a:off x="0" y="971550"/>
            <a:ext cx="9105362" cy="31458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319" y="4400550"/>
            <a:ext cx="8991062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300" b="1" dirty="0" err="1">
                <a:latin typeface="VNI-Avo" pitchFamily="2" charset="0"/>
              </a:rPr>
              <a:t>Chim</a:t>
            </a:r>
            <a:r>
              <a:rPr lang="en-US" sz="3300" b="1" dirty="0">
                <a:latin typeface="VNI-Avo" pitchFamily="2" charset="0"/>
              </a:rPr>
              <a:t> </a:t>
            </a:r>
            <a:r>
              <a:rPr lang="en-US" sz="3300" b="1" dirty="0" err="1">
                <a:latin typeface="VNI-Avo" pitchFamily="2" charset="0"/>
              </a:rPr>
              <a:t>khöôùu</a:t>
            </a:r>
            <a:r>
              <a:rPr lang="en-US" sz="3300" b="1" dirty="0">
                <a:latin typeface="VNI-Avo" pitchFamily="2" charset="0"/>
              </a:rPr>
              <a:t> </a:t>
            </a:r>
            <a:r>
              <a:rPr lang="en-US" sz="3300" b="1" dirty="0" err="1">
                <a:latin typeface="VNI-Avo" pitchFamily="2" charset="0"/>
              </a:rPr>
              <a:t>bieát</a:t>
            </a:r>
            <a:r>
              <a:rPr lang="en-US" sz="3300" b="1" dirty="0">
                <a:latin typeface="VNI-Avo" pitchFamily="2" charset="0"/>
              </a:rPr>
              <a:t> </a:t>
            </a:r>
            <a:r>
              <a:rPr lang="en-US" sz="3300" b="1" dirty="0" err="1">
                <a:latin typeface="VNI-Avo" pitchFamily="2" charset="0"/>
              </a:rPr>
              <a:t>baét</a:t>
            </a:r>
            <a:r>
              <a:rPr lang="en-US" sz="3300" b="1" dirty="0">
                <a:latin typeface="VNI-Avo" pitchFamily="2" charset="0"/>
              </a:rPr>
              <a:t> </a:t>
            </a:r>
            <a:r>
              <a:rPr lang="en-US" sz="3300" b="1" dirty="0" err="1">
                <a:latin typeface="VNI-Avo" pitchFamily="2" charset="0"/>
              </a:rPr>
              <a:t>chöôùc</a:t>
            </a:r>
            <a:r>
              <a:rPr lang="en-US" sz="3300" b="1" dirty="0">
                <a:latin typeface="VNI-Avo" pitchFamily="2" charset="0"/>
              </a:rPr>
              <a:t> </a:t>
            </a:r>
            <a:r>
              <a:rPr lang="en-US" sz="3300" b="1" dirty="0" err="1">
                <a:latin typeface="VNI-Avo" pitchFamily="2" charset="0"/>
              </a:rPr>
              <a:t>tieáng</a:t>
            </a:r>
            <a:r>
              <a:rPr lang="en-US" sz="3300" b="1" dirty="0">
                <a:latin typeface="VNI-Avo" pitchFamily="2" charset="0"/>
              </a:rPr>
              <a:t> </a:t>
            </a:r>
            <a:r>
              <a:rPr lang="en-US" sz="3300" b="1" dirty="0" err="1">
                <a:latin typeface="VNI-Avo" pitchFamily="2" charset="0"/>
              </a:rPr>
              <a:t>ngöôøi</a:t>
            </a:r>
            <a:r>
              <a:rPr lang="en-US" sz="3300" b="1" dirty="0">
                <a:latin typeface="VNI-Avo" pitchFamily="2" charset="0"/>
              </a:rPr>
              <a:t>.</a:t>
            </a:r>
            <a:endParaRPr lang="vi-VN" sz="3300" b="1" dirty="0"/>
          </a:p>
        </p:txBody>
      </p:sp>
      <p:sp>
        <p:nvSpPr>
          <p:cNvPr id="5" name="Rectangle 4"/>
          <p:cNvSpPr/>
          <p:nvPr/>
        </p:nvSpPr>
        <p:spPr>
          <a:xfrm>
            <a:off x="2857500" y="2329378"/>
            <a:ext cx="3429000" cy="50013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1160102" y="1525237"/>
            <a:ext cx="2286000" cy="583250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 </a:t>
              </a:r>
              <a:r>
                <a:rPr lang="en-US" sz="2700" b="1" dirty="0" err="1">
                  <a:solidFill>
                    <a:schemeClr val="bg1"/>
                  </a:solidFill>
                </a:rPr>
                <a:t>Nhận</a:t>
              </a:r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</a:rPr>
                <a:t>biết</a:t>
              </a:r>
              <a:endParaRPr lang="vi-VN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18643" y="4400550"/>
            <a:ext cx="116377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300" b="1" dirty="0" err="1">
                <a:solidFill>
                  <a:srgbClr val="FC0462"/>
                </a:solidFill>
                <a:latin typeface="VNI-Avo" pitchFamily="2" charset="0"/>
              </a:rPr>
              <a:t>öôu</a:t>
            </a:r>
            <a:endParaRPr lang="vi-VN" sz="33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3598" y="4400550"/>
            <a:ext cx="893514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300" b="1" dirty="0" err="1">
                <a:solidFill>
                  <a:srgbClr val="FC0462"/>
                </a:solidFill>
                <a:latin typeface="VNI-Avo" pitchFamily="2" charset="0"/>
              </a:rPr>
              <a:t>öôi</a:t>
            </a:r>
            <a:r>
              <a:rPr lang="en-US" sz="3300" b="1" dirty="0">
                <a:solidFill>
                  <a:srgbClr val="FC0462"/>
                </a:solidFill>
                <a:latin typeface="VNI-Avo" pitchFamily="2" charset="0"/>
              </a:rPr>
              <a:t> </a:t>
            </a:r>
            <a:endParaRPr lang="vi-VN" sz="3300" dirty="0">
              <a:solidFill>
                <a:srgbClr val="FC046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9124681" cy="971549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5400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1567522" y="-162614"/>
            <a:ext cx="1893721" cy="14525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7748" y="-4143"/>
            <a:ext cx="1210909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prstClr val="white"/>
                </a:solidFill>
                <a:latin typeface=".VnCooper" pitchFamily="34" charset="0"/>
              </a:rPr>
              <a:t>Bµi</a:t>
            </a:r>
            <a:r>
              <a:rPr lang="en-US" sz="4100" b="1" dirty="0">
                <a:solidFill>
                  <a:prstClr val="white"/>
                </a:solidFill>
                <a:latin typeface=".VnCooper" pitchFamily="34" charset="0"/>
              </a:rPr>
              <a:t> </a:t>
            </a:r>
            <a:endParaRPr lang="vi-VN" sz="41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165" y="217110"/>
            <a:ext cx="750847" cy="65402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800">
                <a:solidFill>
                  <a:srgbClr val="0070C0"/>
                </a:solidFill>
                <a:latin typeface=".VnCooper" pitchFamily="34" charset="0"/>
              </a:rPr>
              <a:t>69</a:t>
            </a:r>
            <a:endParaRPr lang="vi-VN" sz="38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657600" y="-19705"/>
            <a:ext cx="4519502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VNI-Avo" pitchFamily="2" charset="0"/>
              </a:rPr>
              <a:t>öôi    öôu</a:t>
            </a:r>
            <a:endParaRPr lang="en-US" sz="54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844594" y="571500"/>
            <a:ext cx="1270207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314450" y="92178"/>
            <a:ext cx="1749528" cy="62865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14701" y="1371600"/>
            <a:ext cx="2437706" cy="1706440"/>
            <a:chOff x="2895600" y="2011740"/>
            <a:chExt cx="3250275" cy="20089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95600" y="2011740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545674" y="2018666"/>
              <a:ext cx="1600200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895601" y="3030050"/>
              <a:ext cx="3250274" cy="990600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27255" y="2248624"/>
            <a:ext cx="1592424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1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14906" y="1407173"/>
            <a:ext cx="806952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ng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15056" y="1428750"/>
            <a:ext cx="937876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1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143500" y="581150"/>
            <a:ext cx="1428750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5061" y="2198923"/>
            <a:ext cx="292388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endParaRPr lang="en-US" sz="36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28600" y="1249258"/>
            <a:ext cx="868680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löôùi</a:t>
            </a:r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          </a:t>
            </a:r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möôøi</a:t>
            </a:r>
            <a:endParaRPr lang="en-US" sz="41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14450" y="92178"/>
            <a:ext cx="1749528" cy="628650"/>
            <a:chOff x="228600" y="228600"/>
            <a:chExt cx="2332704" cy="838200"/>
          </a:xfrm>
        </p:grpSpPr>
        <p:sp>
          <p:nvSpPr>
            <p:cNvPr id="10" name="Rounded Rectangle 9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2771775" y="1252265"/>
            <a:ext cx="106804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1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899984" y="1246165"/>
            <a:ext cx="1481765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1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710563" y="1246209"/>
            <a:ext cx="1309612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1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84580" y="1246252"/>
            <a:ext cx="1298298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1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28600" y="2343394"/>
            <a:ext cx="8401050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böôùu</a:t>
            </a:r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höôu</a:t>
            </a:r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41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100" b="1" dirty="0" err="1">
                <a:solidFill>
                  <a:srgbClr val="002060"/>
                </a:solidFill>
                <a:latin typeface="VNI-Avo" pitchFamily="2" charset="0"/>
              </a:rPr>
              <a:t>röôïu</a:t>
            </a:r>
            <a:endParaRPr lang="en-US" sz="41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7482077" y="2339373"/>
            <a:ext cx="1292328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41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422569" y="2342320"/>
            <a:ext cx="1292328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41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2769797" y="2342320"/>
            <a:ext cx="1292328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41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81025" y="2337180"/>
            <a:ext cx="1292328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en-US" sz="41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t="4051" r="8982" b="7754"/>
          <a:stretch/>
        </p:blipFill>
        <p:spPr bwMode="auto">
          <a:xfrm>
            <a:off x="1143001" y="883227"/>
            <a:ext cx="6686550" cy="41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1764" y="2628900"/>
            <a:ext cx="5586287" cy="21717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1671763" y="2971800"/>
            <a:ext cx="5769162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VNI-Avo" pitchFamily="2" charset="0"/>
              </a:rPr>
              <a:t>Taïo tieáng môùi coù vaàn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r>
              <a:rPr lang="vi-VN" sz="3600" b="1" dirty="0">
                <a:solidFill>
                  <a:srgbClr val="002060"/>
                </a:solidFill>
                <a:latin typeface="VNI-Avo" pitchFamily="2" charset="0"/>
              </a:rPr>
              <a:t>,</a:t>
            </a:r>
            <a:r>
              <a:rPr lang="en-US" sz="36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VNI-Avo" pitchFamily="2" charset="0"/>
              </a:rPr>
              <a:t>öôu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0" y="114301"/>
            <a:ext cx="3800475" cy="577081"/>
          </a:xfrm>
          <a:prstGeom prst="rect">
            <a:avLst/>
          </a:prstGeom>
          <a:solidFill>
            <a:srgbClr val="FF0066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b="1"/>
              <a:t>Mình cùng thi tài! </a:t>
            </a:r>
            <a:endParaRPr lang="vi-VN" sz="3300" b="1"/>
          </a:p>
        </p:txBody>
      </p:sp>
    </p:spTree>
    <p:extLst>
      <p:ext uri="{BB962C8B-B14F-4D97-AF65-F5344CB8AC3E}">
        <p14:creationId xmlns:p14="http://schemas.microsoft.com/office/powerpoint/2010/main" val="26792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0"/>
            <a:ext cx="4629150" cy="3943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1669" y="4057651"/>
            <a:ext cx="2600713" cy="76174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500" b="1">
                <a:solidFill>
                  <a:srgbClr val="0070C0"/>
                </a:solidFill>
                <a:latin typeface="VNI-Avo" pitchFamily="2" charset="0"/>
              </a:rPr>
              <a:t>töôi cöôøi</a:t>
            </a:r>
            <a:endParaRPr lang="vi-VN" sz="45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653334" y="4047415"/>
            <a:ext cx="122665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057245" y="4047414"/>
            <a:ext cx="122665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VNI-Avo" pitchFamily="2" charset="0"/>
              </a:rPr>
              <a:t>öôi</a:t>
            </a:r>
            <a:endParaRPr lang="en-US" sz="45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43247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5170</TotalTime>
  <Words>468</Words>
  <Application>Microsoft Office PowerPoint</Application>
  <PresentationFormat>On-screen Show (16:9)</PresentationFormat>
  <Paragraphs>116</Paragraphs>
  <Slides>27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Times New Roman</vt:lpstr>
      <vt:lpstr>Calibri</vt:lpstr>
      <vt:lpstr>HP-087</vt:lpstr>
      <vt:lpstr>.VnAvant</vt:lpstr>
      <vt:lpstr>UTM Avo</vt:lpstr>
      <vt:lpstr>VNI-Avo</vt:lpstr>
      <vt:lpstr>AvantGarde</vt:lpstr>
      <vt:lpstr>Arial-Rounded</vt:lpstr>
      <vt:lpstr>HP001</vt:lpstr>
      <vt:lpstr>.VnCooper</vt:lpstr>
      <vt:lpstr>Office Theme</vt:lpstr>
      <vt:lpstr>1_Default Design</vt:lpstr>
      <vt:lpstr>TIẾNG VIỆT 1</vt:lpstr>
      <vt:lpstr>                   öôi    öôu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öôi    öôu</vt:lpstr>
      <vt:lpstr>PowerPoint Presentation</vt:lpstr>
      <vt:lpstr>PowerPoint Presentation</vt:lpstr>
      <vt:lpstr>PowerPoint Presentation</vt:lpstr>
      <vt:lpstr>PowerPoint Presentation</vt:lpstr>
      <vt:lpstr>Lôïi ích cuûa vaät nuoâi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ismail - [2010]</cp:lastModifiedBy>
  <cp:revision>413</cp:revision>
  <dcterms:created xsi:type="dcterms:W3CDTF">2006-08-16T00:00:00Z</dcterms:created>
  <dcterms:modified xsi:type="dcterms:W3CDTF">2023-12-13T02:40:03Z</dcterms:modified>
</cp:coreProperties>
</file>