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73" r:id="rId4"/>
    <p:sldId id="274" r:id="rId5"/>
    <p:sldId id="276" r:id="rId6"/>
    <p:sldId id="277" r:id="rId7"/>
    <p:sldId id="258" r:id="rId8"/>
    <p:sldId id="278"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5A548-1E66-4C03-98AE-519BC8C03F0D}"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20BE5-B9E4-4564-9E04-C2435020C7EA}" type="slidenum">
              <a:rPr lang="en-US" smtClean="0"/>
              <a:t>‹#›</a:t>
            </a:fld>
            <a:endParaRPr lang="en-US"/>
          </a:p>
        </p:txBody>
      </p:sp>
    </p:spTree>
    <p:extLst>
      <p:ext uri="{BB962C8B-B14F-4D97-AF65-F5344CB8AC3E}">
        <p14:creationId xmlns:p14="http://schemas.microsoft.com/office/powerpoint/2010/main" val="284056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30838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3316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DAEC33-D5B5-4F20-B685-99063E142BD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0585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AEC33-D5B5-4F20-B685-99063E142BD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9957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AEC33-D5B5-4F20-B685-99063E142BD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43853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AEC33-D5B5-4F20-B685-99063E142BD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62083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AEC33-D5B5-4F20-B685-99063E142BD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8357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DAEC33-D5B5-4F20-B685-99063E142BD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06946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DAEC33-D5B5-4F20-B685-99063E142BD7}"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37782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AEC33-D5B5-4F20-B685-99063E142BD7}"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89220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EC33-D5B5-4F20-B685-99063E142BD7}"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69670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DAEC33-D5B5-4F20-B685-99063E142BD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8006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DAEC33-D5B5-4F20-B685-99063E142BD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08072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AEC33-D5B5-4F20-B685-99063E142BD7}" type="datetimeFigureOut">
              <a:rPr lang="en-US" smtClean="0"/>
              <a:t>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477D-319F-465A-9901-28668F721CE1}" type="slidenum">
              <a:rPr lang="en-US" smtClean="0"/>
              <a:t>‹#›</a:t>
            </a:fld>
            <a:endParaRPr lang="en-US"/>
          </a:p>
        </p:txBody>
      </p:sp>
    </p:spTree>
    <p:extLst>
      <p:ext uri="{BB962C8B-B14F-4D97-AF65-F5344CB8AC3E}">
        <p14:creationId xmlns:p14="http://schemas.microsoft.com/office/powerpoint/2010/main" val="267129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899678" y="1142988"/>
            <a:ext cx="3000396"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600501" y="3500442"/>
            <a:ext cx="683496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TÔI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YÊU </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EM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TÔI</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 + 2)</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2" name="WordArt 4"/>
          <p:cNvSpPr>
            <a:spLocks noChangeArrowheads="1" noChangeShapeType="1" noTextEdit="1"/>
          </p:cNvSpPr>
          <p:nvPr/>
        </p:nvSpPr>
        <p:spPr bwMode="auto">
          <a:xfrm>
            <a:off x="3018433" y="5858671"/>
            <a:ext cx="6233615" cy="83302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ĐOÀN THỊ HOÀNG DUNG .</a:t>
            </a:r>
            <a:endPar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2200770" y="971554"/>
            <a:ext cx="2844355"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860989" y="48577"/>
            <a:ext cx="6964262" cy="519955"/>
          </a:xfrm>
          <a:prstGeom prst="rect">
            <a:avLst/>
          </a:prstGeom>
        </p:spPr>
        <p:txBody>
          <a:bodyPr wrap="none" lIns="91438" tIns="45720" rIns="91438" bIns="45720" numCol="1"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HỨA TẠO</a:t>
            </a:r>
            <a:r>
              <a:rPr lang="vi-VN"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2" y="83158"/>
            <a:ext cx="757451"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5291" y="69636"/>
            <a:ext cx="585997"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72" y="4876799"/>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614923" y="1078785"/>
            <a:ext cx="828221"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567851" y="4473182"/>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329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109905"/>
            <a:ext cx="7237551" cy="2166619"/>
          </a:xfrm>
          <a:prstGeom prst="rect">
            <a:avLst/>
          </a:prstGeom>
        </p:spPr>
        <p:txBody>
          <a:bodyPr wrap="square">
            <a:spAutoFit/>
          </a:bodyPr>
          <a:lstStyle/>
          <a:p>
            <a:pPr algn="just"/>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1. </a:t>
            </a:r>
            <a:r>
              <a:rPr lang="vi-VN" sz="2696" b="1" dirty="0">
                <a:solidFill>
                  <a:srgbClr val="008000"/>
                </a:solidFill>
                <a:latin typeface="Times New Roman" pitchFamily="18" charset="0"/>
                <a:cs typeface="Times New Roman" pitchFamily="18" charset="0"/>
              </a:rPr>
              <a:t> Cùng bạn trao đổi để hiểu nghĩa của các câu tục ngữ, ca dao dưới đây: </a:t>
            </a:r>
          </a:p>
          <a:p>
            <a:pPr algn="just"/>
            <a:r>
              <a:rPr lang="vi-VN" sz="2696" b="1" i="1" dirty="0">
                <a:solidFill>
                  <a:srgbClr val="008000"/>
                </a:solidFill>
                <a:latin typeface="Times New Roman" pitchFamily="18" charset="0"/>
                <a:cs typeface="Times New Roman" pitchFamily="18" charset="0"/>
              </a:rPr>
              <a:t> - Chị ngã em nâng.</a:t>
            </a:r>
          </a:p>
          <a:p>
            <a:pPr marL="428054" indent="-428054" algn="just">
              <a:buFontTx/>
              <a:buChar char="-"/>
            </a:pPr>
            <a:r>
              <a:rPr lang="vi-VN" sz="2696" b="1" i="1" dirty="0">
                <a:solidFill>
                  <a:srgbClr val="008000"/>
                </a:solidFill>
                <a:latin typeface="Times New Roman" pitchFamily="18" charset="0"/>
                <a:cs typeface="Times New Roman" pitchFamily="18" charset="0"/>
              </a:rPr>
              <a:t>Anh em như thể tay chân</a:t>
            </a:r>
          </a:p>
          <a:p>
            <a:pPr algn="just"/>
            <a:r>
              <a:rPr lang="vi-VN" sz="2696" b="1" i="1" dirty="0">
                <a:solidFill>
                  <a:srgbClr val="008000"/>
                </a:solidFill>
                <a:latin typeface="Times New Roman" pitchFamily="18" charset="0"/>
                <a:cs typeface="Times New Roman" pitchFamily="18" charset="0"/>
              </a:rPr>
              <a:t>   Rách lành đùm bọc, dở hay đỡ đần.</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8" name="Rectangle 7"/>
          <p:cNvSpPr/>
          <p:nvPr/>
        </p:nvSpPr>
        <p:spPr>
          <a:xfrm>
            <a:off x="0" y="4276524"/>
            <a:ext cx="12191999" cy="2581476"/>
          </a:xfrm>
          <a:prstGeom prst="rect">
            <a:avLst/>
          </a:prstGeom>
        </p:spPr>
        <p:txBody>
          <a:bodyPr wrap="square">
            <a:spAutoFit/>
          </a:bodyPr>
          <a:lstStyle/>
          <a:p>
            <a:pPr lvl="0" algn="just"/>
            <a:r>
              <a:rPr lang="vi-VN" sz="2696" b="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Chị</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ngã</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em</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nâng</a:t>
            </a:r>
            <a:r>
              <a:rPr lang="vi-VN" sz="2696" b="1" dirty="0">
                <a:solidFill>
                  <a:srgbClr val="FF0066"/>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2696" b="1" dirty="0">
                <a:solidFill>
                  <a:srgbClr val="FF0066"/>
                </a:solidFill>
                <a:latin typeface="Times New Roman" pitchFamily="18" charset="0"/>
                <a:cs typeface="Times New Roman" pitchFamily="18" charset="0"/>
              </a:rPr>
              <a:t>+ </a:t>
            </a:r>
            <a:r>
              <a:rPr lang="vi-VN" sz="2696" b="1" i="1" dirty="0">
                <a:solidFill>
                  <a:srgbClr val="FF0066"/>
                </a:solidFill>
                <a:latin typeface="Times New Roman" pitchFamily="18" charset="0"/>
                <a:cs typeface="Times New Roman" pitchFamily="18" charset="0"/>
              </a:rPr>
              <a:t>Anh em như thể tay chân</a:t>
            </a:r>
          </a:p>
          <a:p>
            <a:pPr algn="just"/>
            <a:r>
              <a:rPr lang="vi-VN" sz="2696" b="1" i="1" dirty="0">
                <a:solidFill>
                  <a:srgbClr val="FF0066"/>
                </a:solidFill>
                <a:latin typeface="Times New Roman" pitchFamily="18" charset="0"/>
                <a:cs typeface="Times New Roman" pitchFamily="18" charset="0"/>
              </a:rPr>
              <a:t>   Rách lành đùm bọc, dở hay đỡ đần.</a:t>
            </a:r>
            <a:endParaRPr lang="en-US" sz="2696" b="1" dirty="0">
              <a:solidFill>
                <a:srgbClr val="FF0066"/>
              </a:solidFill>
              <a:latin typeface="Times New Roman" pitchFamily="18" charset="0"/>
              <a:cs typeface="Times New Roman" pitchFamily="18" charset="0"/>
            </a:endParaRPr>
          </a:p>
          <a:p>
            <a:pPr lvl="0" algn="just"/>
            <a:r>
              <a:rPr lang="vi-VN" sz="2696" b="1" dirty="0">
                <a:solidFill>
                  <a:srgbClr val="0000CC"/>
                </a:solidFill>
                <a:latin typeface="Times New Roman" pitchFamily="18" charset="0"/>
                <a:cs typeface="Times New Roman" pitchFamily="18" charset="0"/>
              </a:rPr>
              <a:t>Anh chị em trong nhà cần giúp đỡ nhau lúc khó khăn, hoạn nạn; luôn bên nhau dù giàu hay nghèo, dù hay hay dở.</a:t>
            </a:r>
            <a:endParaRPr lang="en-US" sz="2696" b="1" dirty="0">
              <a:solidFill>
                <a:srgbClr val="0000CC"/>
              </a:solidFill>
              <a:latin typeface="Times New Roman" pitchFamily="18" charset="0"/>
              <a:cs typeface="Times New Roman" pitchFamily="18" charset="0"/>
            </a:endParaRPr>
          </a:p>
        </p:txBody>
      </p:sp>
      <p:sp>
        <p:nvSpPr>
          <p:cNvPr id="15" name="TextBox 14"/>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6" name="TextBox 15"/>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6" name="TextBox 5"/>
          <p:cNvSpPr txBox="1"/>
          <p:nvPr/>
        </p:nvSpPr>
        <p:spPr>
          <a:xfrm>
            <a:off x="0" y="1530864"/>
            <a:ext cx="659186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Nói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nghe</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anh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3540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073275"/>
            <a:ext cx="12192000" cy="922047"/>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2. </a:t>
            </a:r>
            <a:r>
              <a:rPr lang="en-US" sz="2696" b="1" dirty="0" smtClean="0">
                <a:solidFill>
                  <a:srgbClr val="008000"/>
                </a:solidFill>
                <a:latin typeface="Times New Roman" pitchFamily="18" charset="0"/>
                <a:cs typeface="Times New Roman" pitchFamily="18" charset="0"/>
              </a:rPr>
              <a:t>a. </a:t>
            </a:r>
            <a:r>
              <a:rPr lang="vi-VN" sz="2696" b="1" dirty="0">
                <a:solidFill>
                  <a:srgbClr val="008000"/>
                </a:solidFill>
                <a:latin typeface="Times New Roman" pitchFamily="18" charset="0"/>
                <a:cs typeface="Times New Roman" pitchFamily="18" charset="0"/>
              </a:rPr>
              <a:t>Kể về những việc em thường làm cùng với anh, chị hoặc em của em. Nêu cảm nghĩ của em khi có anh, chị em làm việc cùng.</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6" name="Rectangle 5"/>
          <p:cNvSpPr/>
          <p:nvPr/>
        </p:nvSpPr>
        <p:spPr>
          <a:xfrm>
            <a:off x="0" y="2995322"/>
            <a:ext cx="12191999" cy="922047"/>
          </a:xfrm>
          <a:prstGeom prst="rect">
            <a:avLst/>
          </a:prstGeom>
        </p:spPr>
        <p:txBody>
          <a:bodyPr wrap="square">
            <a:spAutoFit/>
          </a:bodyPr>
          <a:lstStyle/>
          <a:p>
            <a:pPr lvl="0" algn="just"/>
            <a:r>
              <a:rPr lang="en-US" sz="2696" b="1" dirty="0">
                <a:solidFill>
                  <a:srgbClr val="0000CC"/>
                </a:solidFill>
                <a:latin typeface="Times New Roman" pitchFamily="18" charset="0"/>
                <a:cs typeface="Times New Roman" pitchFamily="18" charset="0"/>
              </a:rPr>
              <a:t>     - </a:t>
            </a:r>
            <a:r>
              <a:rPr lang="vi-VN" sz="2696" b="1" dirty="0">
                <a:solidFill>
                  <a:srgbClr val="0000CC"/>
                </a:solidFill>
                <a:latin typeface="Times New Roman" pitchFamily="18" charset="0"/>
                <a:cs typeface="Times New Roman" pitchFamily="18" charset="0"/>
              </a:rPr>
              <a:t>Hằng ngày, em phụ chị gái rửa bát. Chị rửa bát còn em sẽ xếp bát lên giá để cho ráo nước. Hai chị em vừa làm vừa hát rất vui.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yêu</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chị</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rất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nhiều</a:t>
            </a:r>
            <a:r>
              <a:rPr lang="en-US" sz="2696" b="1" dirty="0">
                <a:solidFill>
                  <a:srgbClr val="0000CC"/>
                </a:solidFill>
                <a:latin typeface="Times New Roman" pitchFamily="18" charset="0"/>
                <a:cs typeface="Times New Roman" pitchFamily="18" charset="0"/>
              </a:rPr>
              <a:t>.</a:t>
            </a:r>
          </a:p>
        </p:txBody>
      </p:sp>
      <p:sp>
        <p:nvSpPr>
          <p:cNvPr id="20" name="Rectangle 19"/>
          <p:cNvSpPr/>
          <p:nvPr/>
        </p:nvSpPr>
        <p:spPr>
          <a:xfrm>
            <a:off x="0" y="4057332"/>
            <a:ext cx="12191999" cy="1336904"/>
          </a:xfrm>
          <a:prstGeom prst="rect">
            <a:avLst/>
          </a:prstGeom>
        </p:spPr>
        <p:txBody>
          <a:bodyPr wrap="square">
            <a:spAutoFit/>
          </a:bodyPr>
          <a:lstStyle/>
          <a:p>
            <a:pPr lvl="0" algn="just"/>
            <a:r>
              <a:rPr lang="en-US" sz="2696" b="1" dirty="0">
                <a:solidFill>
                  <a:srgbClr val="FF0066"/>
                </a:solidFill>
                <a:latin typeface="Times New Roman" pitchFamily="18" charset="0"/>
                <a:cs typeface="Times New Roman" pitchFamily="18" charset="0"/>
              </a:rPr>
              <a:t>     </a:t>
            </a:r>
            <a:r>
              <a:rPr lang="en-US" sz="2696" b="1" dirty="0" smtClean="0">
                <a:solidFill>
                  <a:srgbClr val="FF0066"/>
                </a:solidFill>
                <a:latin typeface="Times New Roman" pitchFamily="18" charset="0"/>
                <a:cs typeface="Times New Roman" pitchFamily="18" charset="0"/>
              </a:rPr>
              <a:t>*  K</a:t>
            </a:r>
            <a:r>
              <a:rPr lang="vi-VN" sz="2696" b="1" dirty="0">
                <a:solidFill>
                  <a:srgbClr val="FF0066"/>
                </a:solidFill>
                <a:latin typeface="Times New Roman" pitchFamily="18" charset="0"/>
                <a:cs typeface="Times New Roman" pitchFamily="18" charset="0"/>
              </a:rPr>
              <a:t>hi </a:t>
            </a:r>
            <a:r>
              <a:rPr lang="en-US" sz="2696" b="1" dirty="0" err="1">
                <a:solidFill>
                  <a:srgbClr val="FF0066"/>
                </a:solidFill>
                <a:latin typeface="Times New Roman" pitchFamily="18" charset="0"/>
                <a:cs typeface="Times New Roman" pitchFamily="18" charset="0"/>
              </a:rPr>
              <a:t>chúng</a:t>
            </a:r>
            <a:r>
              <a:rPr lang="en-US" sz="2696" b="1" dirty="0">
                <a:solidFill>
                  <a:srgbClr val="FF0066"/>
                </a:solidFill>
                <a:latin typeface="Times New Roman" pitchFamily="18" charset="0"/>
                <a:cs typeface="Times New Roman" pitchFamily="18" charset="0"/>
              </a:rPr>
              <a:t> ta </a:t>
            </a:r>
            <a:r>
              <a:rPr lang="vi-VN" sz="2696" b="1" dirty="0">
                <a:solidFill>
                  <a:srgbClr val="FF0066"/>
                </a:solidFill>
                <a:latin typeface="Times New Roman" pitchFamily="18" charset="0"/>
                <a:cs typeface="Times New Roman" pitchFamily="18" charset="0"/>
              </a:rPr>
              <a:t>làm việc cùng người thân cần biết nhường nhịn, hỗ trợ nhau. Qua công việc và trò chuyện trong lúc làm cùng, sẽ hiểu tính tình của người thân, tình cảm càng thên gắn bó, ....</a:t>
            </a:r>
            <a:endParaRPr lang="en-US" sz="2696" b="1" dirty="0">
              <a:solidFill>
                <a:srgbClr val="FF0066"/>
              </a:solidFill>
              <a:latin typeface="Times New Roman" pitchFamily="18" charset="0"/>
              <a:cs typeface="Times New Roman" pitchFamily="18" charset="0"/>
            </a:endParaRPr>
          </a:p>
        </p:txBody>
      </p:sp>
      <p:sp>
        <p:nvSpPr>
          <p:cNvPr id="19" name="TextBox 18"/>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4" name="TextBox 23"/>
          <p:cNvSpPr txBox="1"/>
          <p:nvPr/>
        </p:nvSpPr>
        <p:spPr>
          <a:xfrm>
            <a:off x="0" y="1530864"/>
            <a:ext cx="659186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Nói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nghe</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anh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2445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021661"/>
            <a:ext cx="12192000" cy="922047"/>
          </a:xfrm>
          <a:prstGeom prst="rect">
            <a:avLst/>
          </a:prstGeom>
        </p:spPr>
        <p:txBody>
          <a:bodyPr wrap="square">
            <a:spAutoFit/>
          </a:bodyPr>
          <a:lstStyle/>
          <a:p>
            <a:pPr indent="513664" algn="just"/>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2. </a:t>
            </a:r>
            <a:r>
              <a:rPr lang="en-US" sz="2696" b="1" dirty="0" smtClean="0">
                <a:solidFill>
                  <a:srgbClr val="008000"/>
                </a:solidFill>
                <a:latin typeface="Times New Roman" pitchFamily="18" charset="0"/>
                <a:cs typeface="Times New Roman" pitchFamily="18" charset="0"/>
              </a:rPr>
              <a:t>b.  </a:t>
            </a:r>
            <a:r>
              <a:rPr lang="en-US" sz="2696" b="1" dirty="0" err="1">
                <a:solidFill>
                  <a:srgbClr val="008000"/>
                </a:solidFill>
                <a:latin typeface="Times New Roman" pitchFamily="18" charset="0"/>
                <a:cs typeface="Times New Roman" pitchFamily="18" charset="0"/>
              </a:rPr>
              <a:t>Em</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mong</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muốn</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mình</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có</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anh</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chị</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hoặc</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em</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như</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thế</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nào</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Vì</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sao</a:t>
            </a:r>
            <a:r>
              <a:rPr lang="en-US" sz="2696" b="1" dirty="0">
                <a:solidFill>
                  <a:srgbClr val="008000"/>
                </a:solidFill>
                <a:latin typeface="Times New Roman" pitchFamily="18" charset="0"/>
                <a:cs typeface="Times New Roman" pitchFamily="18" charset="0"/>
              </a:rPr>
              <a:t>?</a:t>
            </a: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9349420" y="4466461"/>
            <a:ext cx="2541663" cy="21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344" y="2943708"/>
            <a:ext cx="9118732" cy="2166619"/>
          </a:xfrm>
          <a:prstGeom prst="rect">
            <a:avLst/>
          </a:prstGeom>
        </p:spPr>
        <p:txBody>
          <a:bodyPr wrap="square">
            <a:spAutoFit/>
          </a:bodyPr>
          <a:lstStyle/>
          <a:p>
            <a:pPr algn="just"/>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thích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nhất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có</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một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người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anh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yêu</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thương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cùng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chơi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với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Mỗi buổi chiều đi học về, </a:t>
            </a:r>
            <a:r>
              <a:rPr lang="en-US" sz="2696" b="1" dirty="0" err="1">
                <a:solidFill>
                  <a:srgbClr val="0000CC"/>
                </a:solidFill>
                <a:latin typeface="Times New Roman" pitchFamily="18" charset="0"/>
                <a:cs typeface="Times New Roman" pitchFamily="18" charset="0"/>
              </a:rPr>
              <a:t>hai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anh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sẽ</a:t>
            </a:r>
            <a:r>
              <a:rPr lang="en-US"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đi đá bóng ở sân bóng gần nhà. Anh dạy em cách sút bóng sao cho đúng. Nhờ có anh mà em đá bóng ngày càng giỏi hơn. Em cảm thấy rất vui khi được chơi đá bóng cùng anh.</a:t>
            </a:r>
            <a:endParaRPr lang="en-US" sz="2696" b="1" dirty="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9349420" y="2458683"/>
            <a:ext cx="2541663" cy="212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4" name="TextBox 23"/>
          <p:cNvSpPr txBox="1"/>
          <p:nvPr/>
        </p:nvSpPr>
        <p:spPr>
          <a:xfrm>
            <a:off x="0" y="1530864"/>
            <a:ext cx="659186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Nói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nghe</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anh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37827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20370" y="2744070"/>
            <a:ext cx="6933063" cy="1185548"/>
          </a:xfrm>
          <a:prstGeom prst="rect">
            <a:avLst/>
          </a:prstGeom>
        </p:spPr>
        <p:txBody>
          <a:bodyPr wrap="none" fromWordArt="1">
            <a:prstTxWarp prst="textPlain">
              <a:avLst>
                <a:gd name="adj" fmla="val 50000"/>
              </a:avLst>
            </a:prstTxWarp>
          </a:bodyPr>
          <a:lstStyle/>
          <a:p>
            <a:pPr algn="ctr"/>
            <a:r>
              <a:rPr lang="en-US" sz="4269"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4269"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4269"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endParaRPr lang="en-US" sz="4269"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87037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1524004" y="0"/>
            <a:ext cx="9143999"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20" y="863821"/>
            <a:ext cx="98564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524000" y="3786190"/>
            <a:ext cx="9144000" cy="3071810"/>
          </a:xfrm>
          <a:prstGeom prst="rect">
            <a:avLst/>
          </a:prstGeom>
        </p:spPr>
      </p:pic>
      <p:sp>
        <p:nvSpPr>
          <p:cNvPr id="5" name="TextBox 4"/>
          <p:cNvSpPr txBox="1"/>
          <p:nvPr/>
        </p:nvSpPr>
        <p:spPr>
          <a:xfrm>
            <a:off x="1524000" y="4"/>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Hai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27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11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endParaRPr lang="vi-VN" sz="3600" b="1" dirty="0">
              <a:solidFill>
                <a:srgbClr val="0000CC"/>
              </a:solidFill>
              <a:latin typeface="Times New Roman" pitchFamily="18" charset="0"/>
              <a:cs typeface="Times New Roman" pitchFamily="18" charset="0"/>
            </a:endParaRPr>
          </a:p>
        </p:txBody>
      </p:sp>
      <p:sp>
        <p:nvSpPr>
          <p:cNvPr id="6" name="TextBox 5"/>
          <p:cNvSpPr txBox="1"/>
          <p:nvPr/>
        </p:nvSpPr>
        <p:spPr>
          <a:xfrm>
            <a:off x="1524000" y="642920"/>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vi-VN" sz="36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095737" y="3071810"/>
            <a:ext cx="2057993"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666845" y="2357431"/>
            <a:ext cx="2643206"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4024298" y="1500174"/>
            <a:ext cx="4143404"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173794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514275" y="8656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7" name="Picture 6"/>
          <p:cNvPicPr/>
          <p:nvPr/>
        </p:nvPicPr>
        <p:blipFill rotWithShape="1">
          <a:blip r:embed="rId2"/>
          <a:srcRect l="41273" t="28795" r="26942" b="17350"/>
          <a:stretch/>
        </p:blipFill>
        <p:spPr bwMode="auto">
          <a:xfrm>
            <a:off x="-19450" y="1523328"/>
            <a:ext cx="12211451" cy="5273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88937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14422"/>
            <a:ext cx="2786050"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9" name="TextBox 8"/>
          <p:cNvSpPr txBox="1"/>
          <p:nvPr/>
        </p:nvSpPr>
        <p:spPr>
          <a:xfrm>
            <a:off x="-93628" y="3337229"/>
            <a:ext cx="3528793"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0" name="TextBox 9"/>
          <p:cNvSpPr txBox="1"/>
          <p:nvPr/>
        </p:nvSpPr>
        <p:spPr>
          <a:xfrm>
            <a:off x="-93626" y="1825880"/>
            <a:ext cx="6649469"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1" name="TextBox 20"/>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1514275" y="8656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6" name="Rectangle 25"/>
          <p:cNvSpPr/>
          <p:nvPr/>
        </p:nvSpPr>
        <p:spPr>
          <a:xfrm>
            <a:off x="371662" y="2437338"/>
            <a:ext cx="5620984" cy="553357"/>
          </a:xfrm>
          <a:prstGeom prst="rect">
            <a:avLst/>
          </a:prstGeom>
        </p:spPr>
        <p:txBody>
          <a:bodyPr wrap="square">
            <a:spAutoFit/>
          </a:bodyPr>
          <a:lstStyle/>
          <a:p>
            <a:pPr lvl="0"/>
            <a:r>
              <a:rPr lang="en-US" sz="2996" b="1" i="1" dirty="0" smtClean="0">
                <a:solidFill>
                  <a:srgbClr val="C00000"/>
                </a:solidFill>
                <a:latin typeface="Times New Roman" pitchFamily="18" charset="0"/>
                <a:cs typeface="Times New Roman" pitchFamily="18" charset="0"/>
              </a:rPr>
              <a:t>- </a:t>
            </a:r>
            <a:r>
              <a:rPr lang="vi-VN" sz="2996" b="1" i="1" dirty="0" smtClean="0">
                <a:solidFill>
                  <a:srgbClr val="C00000"/>
                </a:solidFill>
                <a:latin typeface="Times New Roman" pitchFamily="18" charset="0"/>
                <a:cs typeface="Times New Roman" pitchFamily="18" charset="0"/>
              </a:rPr>
              <a:t>r</a:t>
            </a:r>
            <a:r>
              <a:rPr lang="vi-VN" sz="2996" b="1" i="1" dirty="0" smtClean="0">
                <a:solidFill>
                  <a:srgbClr val="0000CC"/>
                </a:solidFill>
                <a:latin typeface="Times New Roman" pitchFamily="18" charset="0"/>
                <a:cs typeface="Times New Roman" pitchFamily="18" charset="0"/>
              </a:rPr>
              <a:t>úc </a:t>
            </a:r>
            <a:r>
              <a:rPr lang="vi-VN" sz="2996" b="1" i="1" dirty="0">
                <a:solidFill>
                  <a:srgbClr val="C00000"/>
                </a:solidFill>
                <a:latin typeface="Times New Roman" pitchFamily="18" charset="0"/>
                <a:cs typeface="Times New Roman" pitchFamily="18" charset="0"/>
              </a:rPr>
              <a:t>r</a:t>
            </a:r>
            <a:r>
              <a:rPr lang="vi-VN" sz="2996" b="1" i="1" dirty="0">
                <a:solidFill>
                  <a:srgbClr val="0000CC"/>
                </a:solidFill>
                <a:latin typeface="Times New Roman" pitchFamily="18" charset="0"/>
                <a:cs typeface="Times New Roman" pitchFamily="18" charset="0"/>
              </a:rPr>
              <a:t>ích</a:t>
            </a:r>
            <a:r>
              <a:rPr lang="en-US" sz="2996" b="1" i="1" dirty="0">
                <a:solidFill>
                  <a:srgbClr val="0000CC"/>
                </a:solidFill>
                <a:latin typeface="Times New Roman" pitchFamily="18" charset="0"/>
                <a:cs typeface="Times New Roman" pitchFamily="18" charset="0"/>
              </a:rPr>
              <a:t>, </a:t>
            </a:r>
            <a:r>
              <a:rPr lang="vi-VN" sz="2996" b="1" i="1" dirty="0" smtClean="0">
                <a:solidFill>
                  <a:srgbClr val="0000CC"/>
                </a:solidFill>
                <a:latin typeface="Times New Roman" pitchFamily="18" charset="0"/>
                <a:cs typeface="Times New Roman" pitchFamily="18" charset="0"/>
              </a:rPr>
              <a:t>nó th</a:t>
            </a:r>
            <a:r>
              <a:rPr lang="vi-VN" sz="2996" b="1" i="1" dirty="0" smtClean="0">
                <a:solidFill>
                  <a:srgbClr val="C00000"/>
                </a:solidFill>
                <a:latin typeface="Times New Roman" pitchFamily="18" charset="0"/>
                <a:cs typeface="Times New Roman" pitchFamily="18" charset="0"/>
              </a:rPr>
              <a:t>ích</a:t>
            </a:r>
            <a:r>
              <a:rPr lang="en-US" sz="2996" b="1" i="1" dirty="0" smtClean="0">
                <a:solidFill>
                  <a:srgbClr val="0000CC"/>
                </a:solidFill>
                <a:latin typeface="Times New Roman" pitchFamily="18" charset="0"/>
                <a:cs typeface="Times New Roman" pitchFamily="18" charset="0"/>
              </a:rPr>
              <a:t>, </a:t>
            </a:r>
            <a:r>
              <a:rPr lang="vi-VN" sz="2996" b="1" i="1" dirty="0" smtClean="0">
                <a:solidFill>
                  <a:srgbClr val="0000CC"/>
                </a:solidFill>
                <a:latin typeface="Times New Roman" pitchFamily="18" charset="0"/>
                <a:cs typeface="Times New Roman" pitchFamily="18" charset="0"/>
              </a:rPr>
              <a:t>kh</a:t>
            </a:r>
            <a:r>
              <a:rPr lang="vi-VN" sz="2996" b="1" i="1" dirty="0" smtClean="0">
                <a:solidFill>
                  <a:srgbClr val="C00000"/>
                </a:solidFill>
                <a:latin typeface="Times New Roman" pitchFamily="18" charset="0"/>
                <a:cs typeface="Times New Roman" pitchFamily="18" charset="0"/>
              </a:rPr>
              <a:t>ướu</a:t>
            </a:r>
            <a:r>
              <a:rPr lang="en-US" sz="2996" b="1" i="1" dirty="0" smtClean="0">
                <a:solidFill>
                  <a:srgbClr val="0000CC"/>
                </a:solidFill>
                <a:latin typeface="Times New Roman" pitchFamily="18" charset="0"/>
                <a:cs typeface="Times New Roman" pitchFamily="18" charset="0"/>
              </a:rPr>
              <a:t>, …  </a:t>
            </a:r>
            <a:endParaRPr lang="en-US" sz="2996" b="1" dirty="0">
              <a:solidFill>
                <a:srgbClr val="0000CC"/>
              </a:solidFill>
              <a:latin typeface="Times New Roman" pitchFamily="18" charset="0"/>
              <a:cs typeface="Times New Roman" pitchFamily="18" charset="0"/>
            </a:endParaRPr>
          </a:p>
        </p:txBody>
      </p:sp>
      <p:sp>
        <p:nvSpPr>
          <p:cNvPr id="27" name="Rectangle 26"/>
          <p:cNvSpPr/>
          <p:nvPr/>
        </p:nvSpPr>
        <p:spPr>
          <a:xfrm>
            <a:off x="2786050" y="3337229"/>
            <a:ext cx="3206596" cy="1797928"/>
          </a:xfrm>
          <a:prstGeom prst="rect">
            <a:avLst/>
          </a:prstGeom>
        </p:spPr>
        <p:txBody>
          <a:bodyPr wrap="square">
            <a:spAutoFit/>
          </a:bodyPr>
          <a:lstStyle/>
          <a:p>
            <a:pPr lvl="0" algn="ctr"/>
            <a:r>
              <a:rPr lang="en-US" sz="29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Tôi đi đâu lâu</a:t>
            </a:r>
            <a:r>
              <a:rPr lang="en-US" sz="2696" b="1" dirty="0">
                <a:solidFill>
                  <a:srgbClr val="FF0000"/>
                </a:solidFill>
                <a:latin typeface="Times New Roman" pitchFamily="18" charset="0"/>
                <a:cs typeface="Times New Roman" pitchFamily="18" charset="0"/>
              </a:rPr>
              <a:t>/</a:t>
            </a:r>
            <a:r>
              <a:rPr lang="en-US" sz="2696" b="1" dirty="0">
                <a:solidFill>
                  <a:srgbClr val="0000CC"/>
                </a:solidFill>
                <a:latin typeface="Times New Roman" pitchFamily="18" charset="0"/>
                <a:cs typeface="Times New Roman" pitchFamily="18" charset="0"/>
              </a:rPr>
              <a:t> </a:t>
            </a:r>
            <a:endParaRPr lang="vi-VN" sz="2696" b="1" dirty="0">
              <a:solidFill>
                <a:srgbClr val="0000CC"/>
              </a:solidFill>
              <a:latin typeface="Times New Roman" pitchFamily="18" charset="0"/>
              <a:cs typeface="Times New Roman" pitchFamily="18" charset="0"/>
            </a:endParaRPr>
          </a:p>
          <a:p>
            <a:pPr lvl="0" algn="ctr"/>
            <a:r>
              <a:rPr lang="vi-VN" sz="2696" b="1" dirty="0">
                <a:solidFill>
                  <a:srgbClr val="0000CC"/>
                </a:solidFill>
                <a:latin typeface="Times New Roman" pitchFamily="18" charset="0"/>
                <a:cs typeface="Times New Roman" pitchFamily="18" charset="0"/>
              </a:rPr>
              <a:t>Nó mong</a:t>
            </a:r>
            <a:r>
              <a:rPr lang="en-US" sz="2696" b="1" dirty="0">
                <a:solidFill>
                  <a:srgbClr val="0000CC"/>
                </a:solidFill>
                <a:latin typeface="Times New Roman" pitchFamily="18" charset="0"/>
                <a:cs typeface="Times New Roman" pitchFamily="18" charset="0"/>
              </a:rPr>
              <a:t>,</a:t>
            </a:r>
            <a:r>
              <a:rPr lang="vi-VN" sz="2696" b="1" dirty="0">
                <a:solidFill>
                  <a:srgbClr val="0000CC"/>
                </a:solidFill>
                <a:latin typeface="Times New Roman" pitchFamily="18" charset="0"/>
                <a:cs typeface="Times New Roman" pitchFamily="18" charset="0"/>
              </a:rPr>
              <a:t> nó nhắc</a:t>
            </a:r>
            <a:r>
              <a:rPr lang="en-US" sz="2696" b="1" dirty="0">
                <a:solidFill>
                  <a:srgbClr val="FF0000"/>
                </a:solidFill>
                <a:latin typeface="Times New Roman" pitchFamily="18" charset="0"/>
                <a:cs typeface="Times New Roman" pitchFamily="18" charset="0"/>
              </a:rPr>
              <a:t>/</a:t>
            </a:r>
            <a:r>
              <a:rPr lang="en-US" sz="2696" b="1" dirty="0">
                <a:solidFill>
                  <a:srgbClr val="0000CC"/>
                </a:solidFill>
                <a:latin typeface="Times New Roman" pitchFamily="18" charset="0"/>
                <a:cs typeface="Times New Roman" pitchFamily="18" charset="0"/>
              </a:rPr>
              <a:t> </a:t>
            </a:r>
            <a:endParaRPr lang="vi-VN" sz="2696" b="1" dirty="0">
              <a:solidFill>
                <a:srgbClr val="0000CC"/>
              </a:solidFill>
              <a:latin typeface="Times New Roman" pitchFamily="18" charset="0"/>
              <a:cs typeface="Times New Roman" pitchFamily="18" charset="0"/>
            </a:endParaRPr>
          </a:p>
          <a:p>
            <a:pPr lvl="0" algn="ctr"/>
            <a:r>
              <a:rPr lang="vi-VN" sz="2696" b="1" dirty="0">
                <a:solidFill>
                  <a:srgbClr val="0000CC"/>
                </a:solidFill>
                <a:latin typeface="Times New Roman" pitchFamily="18" charset="0"/>
                <a:cs typeface="Times New Roman" pitchFamily="18" charset="0"/>
              </a:rPr>
              <a:t>Nó nấp sau cây</a:t>
            </a:r>
            <a:r>
              <a:rPr lang="vi-VN" sz="2696" b="1" dirty="0">
                <a:solidFill>
                  <a:srgbClr val="FF0000"/>
                </a:solidFill>
                <a:latin typeface="Times New Roman" pitchFamily="18" charset="0"/>
                <a:cs typeface="Times New Roman" pitchFamily="18" charset="0"/>
              </a:rPr>
              <a:t>/</a:t>
            </a:r>
            <a:r>
              <a:rPr lang="vi-VN" sz="2696" b="1" dirty="0">
                <a:solidFill>
                  <a:srgbClr val="0000CC"/>
                </a:solidFill>
                <a:latin typeface="Times New Roman" pitchFamily="18" charset="0"/>
                <a:cs typeface="Times New Roman" pitchFamily="18" charset="0"/>
              </a:rPr>
              <a:t> </a:t>
            </a:r>
          </a:p>
          <a:p>
            <a:pPr lvl="0" algn="ctr"/>
            <a:r>
              <a:rPr lang="vi-VN" sz="2696" b="1" dirty="0">
                <a:solidFill>
                  <a:srgbClr val="0000CC"/>
                </a:solidFill>
                <a:latin typeface="Times New Roman" pitchFamily="18" charset="0"/>
                <a:cs typeface="Times New Roman" pitchFamily="18" charset="0"/>
              </a:rPr>
              <a:t>Òa ra ôm chặt</a:t>
            </a:r>
            <a:r>
              <a:rPr lang="en-US" sz="2696" b="1" dirty="0">
                <a:solidFill>
                  <a:srgbClr val="0000CC"/>
                </a:solidFill>
                <a:latin typeface="Times New Roman" pitchFamily="18" charset="0"/>
                <a:cs typeface="Times New Roman" pitchFamily="18" charset="0"/>
              </a:rPr>
              <a:t>.</a:t>
            </a:r>
            <a:r>
              <a:rPr lang="en-US" sz="2696"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927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24" y="1714490"/>
            <a:ext cx="3615010"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9185" y="1887610"/>
            <a:ext cx="401838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15"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101"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90"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81293" y="5346958"/>
            <a:ext cx="3500461"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8148565" y="4963391"/>
            <a:ext cx="3315553"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169490" y="1450582"/>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5" name="TextBox 14"/>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1514275" y="8656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73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9624"/>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6" name="TextBox 15"/>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18" name="Rectangle 17"/>
          <p:cNvSpPr/>
          <p:nvPr/>
        </p:nvSpPr>
        <p:spPr>
          <a:xfrm>
            <a:off x="0" y="1744255"/>
            <a:ext cx="11767995" cy="523220"/>
          </a:xfrm>
          <a:prstGeom prst="rect">
            <a:avLst/>
          </a:prstGeom>
        </p:spPr>
        <p:txBody>
          <a:bodyPr wrap="square">
            <a:spAutoFit/>
          </a:bodyPr>
          <a:lstStyle/>
          <a:p>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1. </a:t>
            </a:r>
            <a:r>
              <a:rPr lang="en-US" sz="2800" b="1" dirty="0" err="1" smtClean="0">
                <a:solidFill>
                  <a:srgbClr val="008000"/>
                </a:solidFill>
                <a:latin typeface="Times New Roman"/>
                <a:ea typeface="Times New Roman"/>
              </a:rPr>
              <a:t>Khổ</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thơ</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đầu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biết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điều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gì</a:t>
            </a:r>
            <a:r>
              <a:rPr lang="en-US" sz="2800" b="1" dirty="0">
                <a:solidFill>
                  <a:srgbClr val="008000"/>
                </a:solidFill>
                <a:latin typeface="Times New Roman"/>
                <a:ea typeface="Times New Roman"/>
              </a:rPr>
              <a:t>? </a:t>
            </a:r>
          </a:p>
        </p:txBody>
      </p:sp>
      <p:sp>
        <p:nvSpPr>
          <p:cNvPr id="19" name="Rectangle 18"/>
          <p:cNvSpPr/>
          <p:nvPr/>
        </p:nvSpPr>
        <p:spPr>
          <a:xfrm>
            <a:off x="0" y="2226848"/>
            <a:ext cx="11901476" cy="507190"/>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Bạn nhỏ yêu em gái vì em cười rúc rích khi bạn nhỏ nói đùa.</a:t>
            </a:r>
            <a:endParaRPr lang="en-US" sz="2696" b="1" dirty="0">
              <a:solidFill>
                <a:srgbClr val="0000CC"/>
              </a:solidFill>
              <a:latin typeface="Times New Roman"/>
              <a:ea typeface="Times New Roman"/>
            </a:endParaRPr>
          </a:p>
        </p:txBody>
      </p:sp>
      <p:sp>
        <p:nvSpPr>
          <p:cNvPr id="20" name="Rectangle 19"/>
          <p:cNvSpPr/>
          <p:nvPr/>
        </p:nvSpPr>
        <p:spPr>
          <a:xfrm>
            <a:off x="35691" y="2671479"/>
            <a:ext cx="11601716" cy="523220"/>
          </a:xfrm>
          <a:prstGeom prst="rect">
            <a:avLst/>
          </a:prstGeom>
        </p:spPr>
        <p:txBody>
          <a:bodyPr wrap="square">
            <a:spAutoFit/>
          </a:bodyPr>
          <a:lstStyle/>
          <a:p>
            <a:pPr algn="just"/>
            <a:r>
              <a:rPr lang="en-US" sz="2800" b="1" dirty="0" smtClean="0">
                <a:solidFill>
                  <a:srgbClr val="008000"/>
                </a:solidFill>
                <a:latin typeface="Times New Roman" pitchFamily="18" charset="0"/>
                <a:cs typeface="Times New Roman" pitchFamily="18" charset="0"/>
              </a:rPr>
              <a:t>2. </a:t>
            </a:r>
            <a:r>
              <a:rPr lang="en-US" sz="2800" b="1" dirty="0" err="1" smtClean="0">
                <a:solidFill>
                  <a:srgbClr val="008000"/>
                </a:solidFill>
                <a:latin typeface="Times New Roman"/>
                <a:ea typeface="Times New Roman"/>
              </a:rPr>
              <a:t>Trong</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khổ</a:t>
            </a:r>
            <a:r>
              <a:rPr lang="en-US" sz="2800" b="1" dirty="0">
                <a:solidFill>
                  <a:srgbClr val="008000"/>
                </a:solidFill>
                <a:latin typeface="Times New Roman"/>
                <a:ea typeface="Times New Roman"/>
              </a:rPr>
              <a:t> 2,3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tả</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đáng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như</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thế</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a:t>
            </a:r>
          </a:p>
        </p:txBody>
      </p:sp>
      <p:sp>
        <p:nvSpPr>
          <p:cNvPr id="21" name="Rectangle 20"/>
          <p:cNvSpPr/>
          <p:nvPr/>
        </p:nvSpPr>
        <p:spPr>
          <a:xfrm>
            <a:off x="35691" y="3178669"/>
            <a:ext cx="12156309" cy="2166619"/>
          </a:xfrm>
          <a:prstGeom prst="rect">
            <a:avLst/>
          </a:prstGeom>
        </p:spPr>
        <p:txBody>
          <a:bodyPr wrap="square">
            <a:spAutoFit/>
          </a:bodyPr>
          <a:lstStyle/>
          <a:p>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Bạn nhỏ kể</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tả về </a:t>
            </a:r>
            <a:r>
              <a:rPr lang="vi-VN" sz="2696" b="1" dirty="0">
                <a:solidFill>
                  <a:srgbClr val="0000CC"/>
                </a:solidFill>
                <a:latin typeface="Times New Roman"/>
                <a:ea typeface="Times New Roman"/>
              </a:rPr>
              <a:t>cô </a:t>
            </a:r>
            <a:r>
              <a:rPr lang="nl-NL" sz="2696" b="1" dirty="0">
                <a:solidFill>
                  <a:srgbClr val="0000CC"/>
                </a:solidFill>
                <a:latin typeface="Times New Roman"/>
                <a:ea typeface="Times New Roman"/>
              </a:rPr>
              <a:t>em gái của mình rất xinh đẹp, rất đáng yêu:</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Mắt em đen ngời, trong veo như nước.</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Miệng em tươi hồng, nói như khướu hót.</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Cách làm điệu của em</a:t>
            </a:r>
            <a:r>
              <a:rPr lang="vi-VN" sz="2696" b="1" dirty="0">
                <a:solidFill>
                  <a:srgbClr val="0000CC"/>
                </a:solidFill>
                <a:latin typeface="Times New Roman"/>
                <a:ea typeface="Times New Roman"/>
              </a:rPr>
              <a:t>:</a:t>
            </a:r>
            <a:r>
              <a:rPr lang="nl-NL" sz="2696" b="1" dirty="0">
                <a:solidFill>
                  <a:srgbClr val="0000CC"/>
                </a:solidFill>
                <a:latin typeface="Times New Roman"/>
                <a:ea typeface="Times New Roman"/>
              </a:rPr>
              <a:t> hoa lan, hoa lí em nhặt cài </a:t>
            </a:r>
            <a:r>
              <a:rPr lang="vi-VN" sz="2696" b="1" dirty="0">
                <a:solidFill>
                  <a:srgbClr val="0000CC"/>
                </a:solidFill>
                <a:latin typeface="Times New Roman"/>
                <a:ea typeface="Times New Roman"/>
              </a:rPr>
              <a:t>đầu</a:t>
            </a:r>
            <a:r>
              <a:rPr lang="nl-NL" sz="2696" b="1" dirty="0">
                <a:solidFill>
                  <a:srgbClr val="0000CC"/>
                </a:solidFill>
                <a:latin typeface="Times New Roman"/>
                <a:ea typeface="Times New Roman"/>
              </a:rPr>
              <a:t>, hương thơm bay theo em từ sân trước tới vườn sau.</a:t>
            </a:r>
            <a:endParaRPr lang="en-US" sz="2696" b="1" dirty="0">
              <a:solidFill>
                <a:srgbClr val="0000CC"/>
              </a:solidFill>
              <a:latin typeface="Times New Roman"/>
              <a:ea typeface="Times New Roman"/>
            </a:endParaRPr>
          </a:p>
        </p:txBody>
      </p:sp>
      <p:sp>
        <p:nvSpPr>
          <p:cNvPr id="22" name="Rectangle 21"/>
          <p:cNvSpPr/>
          <p:nvPr/>
        </p:nvSpPr>
        <p:spPr>
          <a:xfrm>
            <a:off x="0" y="5282729"/>
            <a:ext cx="11767995" cy="523220"/>
          </a:xfrm>
          <a:prstGeom prst="rect">
            <a:avLst/>
          </a:prstGeom>
        </p:spPr>
        <p:txBody>
          <a:bodyPr wrap="square">
            <a:spAutoFit/>
          </a:bodyPr>
          <a:lstStyle/>
          <a:p>
            <a:r>
              <a:rPr lang="en-US" sz="2800" b="1" dirty="0" smtClean="0">
                <a:solidFill>
                  <a:srgbClr val="008000"/>
                </a:solidFill>
                <a:latin typeface="Times New Roman" pitchFamily="18" charset="0"/>
                <a:cs typeface="Times New Roman" pitchFamily="18" charset="0"/>
              </a:rPr>
              <a:t>3. </a:t>
            </a:r>
            <a:r>
              <a:rPr lang="en-US" sz="2800" b="1" dirty="0" err="1" smtClean="0">
                <a:solidFill>
                  <a:srgbClr val="008000"/>
                </a:solidFill>
                <a:latin typeface="Times New Roman"/>
                <a:ea typeface="Times New Roman"/>
              </a:rPr>
              <a:t>Khổ</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thơ</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thấy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được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của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quý</a:t>
            </a:r>
            <a:r>
              <a:rPr lang="en-US" sz="2800" b="1" dirty="0">
                <a:solidFill>
                  <a:srgbClr val="008000"/>
                </a:solidFill>
                <a:latin typeface="Times New Roman"/>
                <a:ea typeface="Times New Roman"/>
              </a:rPr>
              <a:t>?</a:t>
            </a:r>
          </a:p>
        </p:txBody>
      </p:sp>
      <p:sp>
        <p:nvSpPr>
          <p:cNvPr id="23" name="Rectangle 22"/>
          <p:cNvSpPr/>
          <p:nvPr/>
        </p:nvSpPr>
        <p:spPr>
          <a:xfrm>
            <a:off x="35691" y="5789919"/>
            <a:ext cx="12156308" cy="922047"/>
          </a:xfrm>
          <a:prstGeom prst="rect">
            <a:avLst/>
          </a:prstGeom>
        </p:spPr>
        <p:txBody>
          <a:bodyPr wrap="square">
            <a:spAutoFit/>
          </a:bodyPr>
          <a:lstStyle/>
          <a:p>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Khổ </a:t>
            </a:r>
            <a:r>
              <a:rPr lang="vi-VN" sz="2696"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2397" b="1" dirty="0">
              <a:solidFill>
                <a:srgbClr val="0000CC"/>
              </a:solidFill>
              <a:latin typeface="Times New Roman"/>
              <a:ea typeface="Times New Roman"/>
            </a:endParaRPr>
          </a:p>
        </p:txBody>
      </p:sp>
    </p:spTree>
    <p:extLst>
      <p:ext uri="{BB962C8B-B14F-4D97-AF65-F5344CB8AC3E}">
        <p14:creationId xmlns:p14="http://schemas.microsoft.com/office/powerpoint/2010/main" val="4328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4" y="1763134"/>
            <a:ext cx="12192000" cy="507190"/>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 </a:t>
            </a:r>
            <a:r>
              <a:rPr lang="en-US" sz="2696" b="1" dirty="0" smtClean="0">
                <a:solidFill>
                  <a:srgbClr val="008000"/>
                </a:solidFill>
                <a:latin typeface="Times New Roman" pitchFamily="18" charset="0"/>
                <a:cs typeface="Times New Roman" pitchFamily="18" charset="0"/>
              </a:rPr>
              <a:t>4. </a:t>
            </a:r>
            <a:r>
              <a:rPr lang="en-US" sz="2696" b="1" dirty="0" smtClean="0">
                <a:solidFill>
                  <a:srgbClr val="008000"/>
                </a:solidFill>
                <a:latin typeface="Times New Roman"/>
                <a:ea typeface="Times New Roman"/>
              </a:rPr>
              <a:t>Chi </a:t>
            </a:r>
            <a:r>
              <a:rPr lang="en-US" sz="2696" b="1" dirty="0" err="1">
                <a:solidFill>
                  <a:srgbClr val="008000"/>
                </a:solidFill>
                <a:latin typeface="Times New Roman"/>
                <a:ea typeface="Times New Roman"/>
              </a:rPr>
              <a:t>tiết</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nào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thấy</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bạn</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nhỏ</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rất</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hiểu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sở</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thích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tính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cách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của</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mình</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5" name="Rectangle 4"/>
          <p:cNvSpPr/>
          <p:nvPr/>
        </p:nvSpPr>
        <p:spPr>
          <a:xfrm>
            <a:off x="-69145" y="2286354"/>
            <a:ext cx="12330290" cy="922047"/>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a:t>
            </a:r>
            <a:r>
              <a:rPr lang="vi-VN" sz="2696" b="1" dirty="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2397" b="1" dirty="0">
              <a:solidFill>
                <a:srgbClr val="0000CC"/>
              </a:solidFill>
              <a:latin typeface="Times New Roman"/>
              <a:ea typeface="Times New Roman"/>
            </a:endParaRPr>
          </a:p>
        </p:txBody>
      </p:sp>
      <p:sp>
        <p:nvSpPr>
          <p:cNvPr id="6" name="Rectangle 5"/>
          <p:cNvSpPr/>
          <p:nvPr/>
        </p:nvSpPr>
        <p:spPr>
          <a:xfrm>
            <a:off x="-69145" y="3208401"/>
            <a:ext cx="12039050" cy="507190"/>
          </a:xfrm>
          <a:prstGeom prst="rect">
            <a:avLst/>
          </a:prstGeom>
        </p:spPr>
        <p:txBody>
          <a:bodyPr wrap="square">
            <a:spAutoFit/>
          </a:bodyPr>
          <a:lstStyle/>
          <a:p>
            <a:pPr algn="just"/>
            <a:r>
              <a:rPr lang="en-US" sz="2696" b="1" dirty="0" smtClean="0">
                <a:solidFill>
                  <a:srgbClr val="008000"/>
                </a:solidFill>
                <a:latin typeface="Times New Roman" pitchFamily="18" charset="0"/>
                <a:cs typeface="Times New Roman" pitchFamily="18" charset="0"/>
              </a:rPr>
              <a:t>5. </a:t>
            </a:r>
            <a:r>
              <a:rPr lang="en-US" sz="2696" b="1" dirty="0" err="1" smtClean="0">
                <a:solidFill>
                  <a:srgbClr val="008000"/>
                </a:solidFill>
                <a:latin typeface="Times New Roman"/>
                <a:ea typeface="Times New Roman"/>
              </a:rPr>
              <a:t>Bài</a:t>
            </a:r>
            <a:r>
              <a:rPr lang="en-US" sz="2696" b="1" dirty="0" smtClean="0">
                <a:solidFill>
                  <a:srgbClr val="008000"/>
                </a:solidFill>
                <a:latin typeface="Times New Roman"/>
                <a:ea typeface="Times New Roman"/>
              </a:rPr>
              <a:t> </a:t>
            </a:r>
            <a:r>
              <a:rPr lang="en-US" sz="2696" b="1" dirty="0" err="1">
                <a:solidFill>
                  <a:srgbClr val="008000"/>
                </a:solidFill>
                <a:latin typeface="Times New Roman"/>
                <a:ea typeface="Times New Roman"/>
              </a:rPr>
              <a:t>thơ</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giúp</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hiểu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điều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gì</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về</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tình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cảm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anh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chị</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trong</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gia</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đình</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7" name="Rectangle 6"/>
          <p:cNvSpPr/>
          <p:nvPr/>
        </p:nvSpPr>
        <p:spPr>
          <a:xfrm>
            <a:off x="45383" y="3715591"/>
            <a:ext cx="12019946" cy="507190"/>
          </a:xfrm>
          <a:prstGeom prst="rect">
            <a:avLst/>
          </a:prstGeom>
        </p:spPr>
        <p:txBody>
          <a:bodyPr wrap="square">
            <a:spAutoFit/>
          </a:bodyPr>
          <a:lstStyle/>
          <a:p>
            <a:pPr algn="just"/>
            <a:r>
              <a:rPr lang="vi-VN" sz="2696" b="1" dirty="0">
                <a:solidFill>
                  <a:srgbClr val="0000CC"/>
                </a:solidFill>
                <a:latin typeface="Times New Roman"/>
                <a:ea typeface="Times New Roman"/>
              </a:rPr>
              <a:t>+ Bài thơ thể hiện tình cảm anh chị em trong nhà rất cảm động.</a:t>
            </a:r>
            <a:endParaRPr lang="en-US" sz="2397" b="1" dirty="0">
              <a:solidFill>
                <a:srgbClr val="0000CC"/>
              </a:solidFill>
              <a:latin typeface="Times New Roman"/>
              <a:ea typeface="Times New Roman"/>
            </a:endParaRPr>
          </a:p>
        </p:txBody>
      </p:sp>
      <p:sp>
        <p:nvSpPr>
          <p:cNvPr id="8" name="TextBox 7"/>
          <p:cNvSpPr txBox="1"/>
          <p:nvPr/>
        </p:nvSpPr>
        <p:spPr>
          <a:xfrm>
            <a:off x="0" y="1299624"/>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99296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1922" y="4797178"/>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54426" y="3944340"/>
            <a:ext cx="1583354" cy="1913552"/>
          </a:xfrm>
          <a:prstGeom prst="rect">
            <a:avLst/>
          </a:prstGeom>
        </p:spPr>
      </p:pic>
      <p:pic>
        <p:nvPicPr>
          <p:cNvPr id="9" name="Picture 9"/>
          <p:cNvPicPr>
            <a:picLocks noChangeAspect="1"/>
          </p:cNvPicPr>
          <p:nvPr/>
        </p:nvPicPr>
        <p:blipFill>
          <a:blip r:embed="rId6" cstate="print"/>
          <a:srcRect/>
          <a:stretch>
            <a:fillRect/>
          </a:stretch>
        </p:blipFill>
        <p:spPr>
          <a:xfrm>
            <a:off x="2652549" y="1124886"/>
            <a:ext cx="1514250" cy="1298890"/>
          </a:xfrm>
          <a:prstGeom prst="rect">
            <a:avLst/>
          </a:prstGeom>
        </p:spPr>
      </p:pic>
      <p:sp>
        <p:nvSpPr>
          <p:cNvPr id="18" name="TextBox 17"/>
          <p:cNvSpPr txBox="1"/>
          <p:nvPr/>
        </p:nvSpPr>
        <p:spPr>
          <a:xfrm>
            <a:off x="4810117"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9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67240" y="2714621"/>
            <a:ext cx="429359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4417208" y="3357563"/>
            <a:ext cx="6250793" cy="1801109"/>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nl-NL" sz="2800" b="1" dirty="0" smtClean="0">
                <a:solidFill>
                  <a:srgbClr val="0000FF"/>
                </a:solidFill>
                <a:latin typeface="Times New Roman"/>
                <a:ea typeface="Times New Roman"/>
              </a:rPr>
              <a:t>Bài thơ thể hiện tình cảm anh chị em trong nhà rất cảm động. Tình cảm anh chị em ruột thịt làm cho cuộc sống thêm đẹp, thêm vui</a:t>
            </a:r>
            <a:r>
              <a:rPr lang="vi-VN" sz="2800" b="1" dirty="0" smtClean="0">
                <a:solidFill>
                  <a:srgbClr val="0000FF"/>
                </a:solidFill>
                <a:latin typeface="Times New Roman"/>
                <a:ea typeface="Times New Roman"/>
              </a:rPr>
              <a:t>.</a:t>
            </a:r>
            <a:endParaRPr lang="en-US" sz="2800" b="1" dirty="0" smtClean="0">
              <a:solidFill>
                <a:srgbClr val="0000FF"/>
              </a:solidFill>
              <a:latin typeface="Times New Roman"/>
              <a:ea typeface="Times New Roman"/>
            </a:endParaRPr>
          </a:p>
        </p:txBody>
      </p:sp>
      <p:sp>
        <p:nvSpPr>
          <p:cNvPr id="29" name="TextBox 28"/>
          <p:cNvSpPr txBox="1"/>
          <p:nvPr/>
        </p:nvSpPr>
        <p:spPr>
          <a:xfrm>
            <a:off x="-45688" y="1363696"/>
            <a:ext cx="2571737"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2923" y="6154457"/>
            <a:ext cx="9144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 </a:t>
            </a:r>
            <a:r>
              <a:rPr lang="en-US" sz="2800" b="1" dirty="0" err="1" smtClean="0">
                <a:solidFill>
                  <a:srgbClr val="008000"/>
                </a:solidFill>
                <a:latin typeface="Times New Roman" pitchFamily="18" charset="0"/>
                <a:cs typeface="Times New Roman" pitchFamily="18" charset="0"/>
              </a:rPr>
              <a:t>học</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thuộc</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lòng</a:t>
            </a:r>
            <a:r>
              <a:rPr lang="vi-VN"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2" name="TextBox 21"/>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33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1394186"/>
            <a:ext cx="3844420" cy="467165"/>
            <a:chOff x="39377" y="1442589"/>
            <a:chExt cx="4760529" cy="623678"/>
          </a:xfrm>
        </p:grpSpPr>
        <p:sp>
          <p:nvSpPr>
            <p:cNvPr id="28" name="Rectangle 27"/>
            <p:cNvSpPr/>
            <p:nvPr/>
          </p:nvSpPr>
          <p:spPr>
            <a:xfrm>
              <a:off x="39377" y="1442589"/>
              <a:ext cx="4760529" cy="623678"/>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2696" b="1" dirty="0">
                  <a:ln w="11430"/>
                  <a:solidFill>
                    <a:srgbClr val="0000FF"/>
                  </a:solidFill>
                  <a:latin typeface="Times New Roman" pitchFamily="18" charset="0"/>
                  <a:cs typeface="Times New Roman" pitchFamily="18" charset="0"/>
                </a:rPr>
                <a:t>4.Học thuộc lòng bài thơ:</a:t>
              </a:r>
              <a:endParaRPr lang="en-US" sz="2696"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680421" y="2098513"/>
            <a:ext cx="3310497" cy="1751762"/>
          </a:xfrm>
          <a:prstGeom prst="rect">
            <a:avLst/>
          </a:prstGeom>
        </p:spPr>
        <p:txBody>
          <a:bodyPr wrap="square">
            <a:spAutoFit/>
          </a:bodyPr>
          <a:lstStyle/>
          <a:p>
            <a:r>
              <a:rPr lang="vi-VN" sz="2696" b="1" dirty="0">
                <a:solidFill>
                  <a:srgbClr val="0000CC"/>
                </a:solidFill>
                <a:latin typeface="Times New Roman" pitchFamily="18" charset="0"/>
                <a:ea typeface="Times New Roman"/>
                <a:cs typeface="Times New Roman" pitchFamily="18" charset="0"/>
              </a:rPr>
              <a:t>Hoa lan, hoa lí</a:t>
            </a:r>
          </a:p>
          <a:p>
            <a:r>
              <a:rPr lang="vi-VN" sz="2696" b="1" dirty="0">
                <a:solidFill>
                  <a:srgbClr val="0000CC"/>
                </a:solidFill>
                <a:latin typeface="Times New Roman" pitchFamily="18" charset="0"/>
                <a:ea typeface="Times New Roman"/>
                <a:cs typeface="Times New Roman" pitchFamily="18" charset="0"/>
              </a:rPr>
              <a:t>Nó nhặt cài đầu</a:t>
            </a:r>
          </a:p>
          <a:p>
            <a:r>
              <a:rPr lang="vi-VN" sz="2696" b="1" dirty="0">
                <a:solidFill>
                  <a:srgbClr val="0000CC"/>
                </a:solidFill>
                <a:latin typeface="Times New Roman" pitchFamily="18" charset="0"/>
                <a:ea typeface="Times New Roman"/>
                <a:cs typeface="Times New Roman" pitchFamily="18" charset="0"/>
              </a:rPr>
              <a:t>Hương thơm theo nó</a:t>
            </a:r>
          </a:p>
          <a:p>
            <a:r>
              <a:rPr lang="vi-VN" sz="2696" b="1" dirty="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643398" y="2098513"/>
            <a:ext cx="3169501" cy="1751762"/>
          </a:xfrm>
          <a:prstGeom prst="rect">
            <a:avLst/>
          </a:prstGeom>
        </p:spPr>
        <p:txBody>
          <a:bodyPr wrap="square">
            <a:spAutoFit/>
          </a:bodyPr>
          <a:lstStyle/>
          <a:p>
            <a:pPr algn="just"/>
            <a:r>
              <a:rPr lang="vi-VN" sz="2696" b="1" dirty="0">
                <a:solidFill>
                  <a:srgbClr val="0000CC"/>
                </a:solidFill>
                <a:latin typeface="Times New Roman" pitchFamily="18" charset="0"/>
                <a:cs typeface="Times New Roman" pitchFamily="18" charset="0"/>
              </a:rPr>
              <a:t>Tôi yêu em tôi</a:t>
            </a:r>
          </a:p>
          <a:p>
            <a:pPr algn="just"/>
            <a:r>
              <a:rPr lang="vi-VN" sz="2696" b="1" dirty="0">
                <a:solidFill>
                  <a:srgbClr val="0000CC"/>
                </a:solidFill>
                <a:latin typeface="Times New Roman" pitchFamily="18" charset="0"/>
                <a:cs typeface="Times New Roman" pitchFamily="18" charset="0"/>
              </a:rPr>
              <a:t>Nó cười rúc rích</a:t>
            </a:r>
          </a:p>
          <a:p>
            <a:pPr algn="just"/>
            <a:r>
              <a:rPr lang="vi-VN" sz="2696" b="1" dirty="0">
                <a:solidFill>
                  <a:srgbClr val="0000CC"/>
                </a:solidFill>
                <a:latin typeface="Times New Roman" pitchFamily="18" charset="0"/>
                <a:cs typeface="Times New Roman" pitchFamily="18" charset="0"/>
              </a:rPr>
              <a:t>Mỗi khi tôi đùa</a:t>
            </a:r>
          </a:p>
          <a:p>
            <a:pPr algn="just"/>
            <a:r>
              <a:rPr lang="vi-VN" sz="2696" b="1" dirty="0">
                <a:solidFill>
                  <a:srgbClr val="0000CC"/>
                </a:solidFill>
                <a:latin typeface="Times New Roman" pitchFamily="18" charset="0"/>
                <a:cs typeface="Times New Roman" pitchFamily="18" charset="0"/>
              </a:rPr>
              <a:t>Nó vui, nó thích.</a:t>
            </a:r>
          </a:p>
        </p:txBody>
      </p:sp>
      <p:sp>
        <p:nvSpPr>
          <p:cNvPr id="34" name="Rectangle 33"/>
          <p:cNvSpPr/>
          <p:nvPr/>
        </p:nvSpPr>
        <p:spPr>
          <a:xfrm>
            <a:off x="4680421" y="4365955"/>
            <a:ext cx="3413293"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Tôi đi đâu lâu</a:t>
            </a:r>
          </a:p>
          <a:p>
            <a:r>
              <a:rPr lang="vi-VN" sz="2696" b="1" dirty="0">
                <a:solidFill>
                  <a:srgbClr val="0000CC"/>
                </a:solidFill>
                <a:latin typeface="Times New Roman" pitchFamily="18" charset="0"/>
                <a:cs typeface="Times New Roman" pitchFamily="18" charset="0"/>
              </a:rPr>
              <a:t>Nó mong, nó nhắc</a:t>
            </a:r>
          </a:p>
          <a:p>
            <a:r>
              <a:rPr lang="vi-VN" sz="2696" b="1" dirty="0">
                <a:solidFill>
                  <a:srgbClr val="0000CC"/>
                </a:solidFill>
                <a:latin typeface="Times New Roman" pitchFamily="18" charset="0"/>
                <a:cs typeface="Times New Roman" pitchFamily="18" charset="0"/>
              </a:rPr>
              <a:t>Nó nấp sau cây</a:t>
            </a:r>
          </a:p>
          <a:p>
            <a:r>
              <a:rPr lang="vi-VN" sz="2696" b="1" dirty="0">
                <a:solidFill>
                  <a:srgbClr val="0000CC"/>
                </a:solidFill>
                <a:latin typeface="Times New Roman" pitchFamily="18" charset="0"/>
                <a:cs typeface="Times New Roman" pitchFamily="18" charset="0"/>
              </a:rPr>
              <a:t>Òa ra ôm chặt.</a:t>
            </a:r>
            <a:endParaRPr lang="en-US" sz="2696" b="1" dirty="0">
              <a:solidFill>
                <a:srgbClr val="0000CC"/>
              </a:solidFill>
              <a:latin typeface="Times New Roman" pitchFamily="18" charset="0"/>
              <a:cs typeface="Times New Roman" pitchFamily="18" charset="0"/>
            </a:endParaRPr>
          </a:p>
        </p:txBody>
      </p:sp>
      <p:sp>
        <p:nvSpPr>
          <p:cNvPr id="36" name="Rectangle 35"/>
          <p:cNvSpPr/>
          <p:nvPr/>
        </p:nvSpPr>
        <p:spPr>
          <a:xfrm>
            <a:off x="559479" y="4357803"/>
            <a:ext cx="3367575"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Mắt nó đen ngời</a:t>
            </a:r>
          </a:p>
          <a:p>
            <a:r>
              <a:rPr lang="vi-VN" sz="2696" b="1" dirty="0">
                <a:solidFill>
                  <a:srgbClr val="0000CC"/>
                </a:solidFill>
                <a:latin typeface="Times New Roman" pitchFamily="18" charset="0"/>
                <a:cs typeface="Times New Roman" pitchFamily="18" charset="0"/>
              </a:rPr>
              <a:t>Trong veo như nước</a:t>
            </a:r>
          </a:p>
          <a:p>
            <a:r>
              <a:rPr lang="vi-VN" sz="2696" b="1" dirty="0">
                <a:solidFill>
                  <a:srgbClr val="0000CC"/>
                </a:solidFill>
                <a:latin typeface="Times New Roman" pitchFamily="18" charset="0"/>
                <a:cs typeface="Times New Roman" pitchFamily="18" charset="0"/>
              </a:rPr>
              <a:t>Miệng nó tươi hồng</a:t>
            </a:r>
          </a:p>
          <a:p>
            <a:r>
              <a:rPr lang="vi-VN" sz="2696" b="1" dirty="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8379102" y="2098513"/>
            <a:ext cx="3247740" cy="1751762"/>
          </a:xfrm>
          <a:prstGeom prst="rect">
            <a:avLst/>
          </a:prstGeom>
        </p:spPr>
        <p:txBody>
          <a:bodyPr wrap="square">
            <a:spAutoFit/>
          </a:bodyPr>
          <a:lstStyle/>
          <a:p>
            <a:pPr algn="just"/>
            <a:r>
              <a:rPr lang="vi-VN" sz="2696" b="1" dirty="0">
                <a:solidFill>
                  <a:srgbClr val="0000CC"/>
                </a:solidFill>
                <a:latin typeface="Times New Roman" pitchFamily="18" charset="0"/>
                <a:cs typeface="Times New Roman" pitchFamily="18" charset="0"/>
              </a:rPr>
              <a:t>Nó thích vẽ lắm</a:t>
            </a:r>
          </a:p>
          <a:p>
            <a:pPr algn="just"/>
            <a:r>
              <a:rPr lang="vi-VN" sz="2696" b="1" dirty="0">
                <a:solidFill>
                  <a:srgbClr val="0000CC"/>
                </a:solidFill>
                <a:latin typeface="Times New Roman" pitchFamily="18" charset="0"/>
                <a:cs typeface="Times New Roman" pitchFamily="18" charset="0"/>
              </a:rPr>
              <a:t>Vẽ thỏ có đôi</a:t>
            </a:r>
          </a:p>
          <a:p>
            <a:pPr algn="just"/>
            <a:r>
              <a:rPr lang="vi-VN" sz="2696" b="1" dirty="0">
                <a:solidFill>
                  <a:srgbClr val="0000CC"/>
                </a:solidFill>
                <a:latin typeface="Times New Roman" pitchFamily="18" charset="0"/>
                <a:cs typeface="Times New Roman" pitchFamily="18" charset="0"/>
              </a:rPr>
              <a:t>Nó sợ thỏ một</a:t>
            </a:r>
          </a:p>
          <a:p>
            <a:pPr algn="just"/>
            <a:r>
              <a:rPr lang="vi-VN" sz="2696" b="1" dirty="0">
                <a:solidFill>
                  <a:srgbClr val="0000CC"/>
                </a:solidFill>
                <a:latin typeface="Times New Roman" pitchFamily="18" charset="0"/>
                <a:cs typeface="Times New Roman" pitchFamily="18" charset="0"/>
              </a:rPr>
              <a:t>Không có bạn chơi</a:t>
            </a:r>
          </a:p>
        </p:txBody>
      </p:sp>
      <p:sp>
        <p:nvSpPr>
          <p:cNvPr id="2" name="Rectangle 1"/>
          <p:cNvSpPr/>
          <p:nvPr/>
        </p:nvSpPr>
        <p:spPr>
          <a:xfrm>
            <a:off x="9463575" y="6110897"/>
            <a:ext cx="2511412" cy="507190"/>
          </a:xfrm>
          <a:prstGeom prst="rect">
            <a:avLst/>
          </a:prstGeom>
        </p:spPr>
        <p:txBody>
          <a:bodyPr wrap="square">
            <a:spAutoFit/>
          </a:bodyPr>
          <a:lstStyle/>
          <a:p>
            <a:pPr marL="337211"/>
            <a:r>
              <a:rPr lang="vi-VN" sz="2696" b="1" dirty="0">
                <a:solidFill>
                  <a:srgbClr val="0000CC"/>
                </a:solidFill>
                <a:latin typeface="Times New Roman"/>
                <a:ea typeface="Times New Roman"/>
              </a:rPr>
              <a:t>( Phạm Hổ )</a:t>
            </a:r>
            <a:endParaRPr lang="en-US" sz="2696" b="1" dirty="0">
              <a:solidFill>
                <a:srgbClr val="0000CC"/>
              </a:solidFill>
              <a:latin typeface="Times New Roman"/>
              <a:ea typeface="Times New Roman"/>
            </a:endParaRPr>
          </a:p>
        </p:txBody>
      </p:sp>
      <p:sp>
        <p:nvSpPr>
          <p:cNvPr id="3" name="Rectangle 2"/>
          <p:cNvSpPr/>
          <p:nvPr/>
        </p:nvSpPr>
        <p:spPr>
          <a:xfrm>
            <a:off x="8379102" y="4381849"/>
            <a:ext cx="3247740" cy="1751762"/>
          </a:xfrm>
          <a:prstGeom prst="rect">
            <a:avLst/>
          </a:prstGeom>
        </p:spPr>
        <p:txBody>
          <a:bodyPr wrap="square">
            <a:spAutoFit/>
          </a:bodyPr>
          <a:lstStyle/>
          <a:p>
            <a:pPr lvl="0" algn="just"/>
            <a:r>
              <a:rPr lang="vi-VN" sz="2696" b="1" dirty="0">
                <a:solidFill>
                  <a:srgbClr val="0000CC"/>
                </a:solidFill>
                <a:latin typeface="Times New Roman" pitchFamily="18" charset="0"/>
                <a:cs typeface="Times New Roman" pitchFamily="18" charset="0"/>
              </a:rPr>
              <a:t>Kìa, tiếng nó đấy!</a:t>
            </a:r>
          </a:p>
          <a:p>
            <a:pPr lvl="0" algn="just"/>
            <a:r>
              <a:rPr lang="vi-VN" sz="2696" b="1" dirty="0">
                <a:solidFill>
                  <a:srgbClr val="0000CC"/>
                </a:solidFill>
                <a:latin typeface="Times New Roman" pitchFamily="18" charset="0"/>
                <a:cs typeface="Times New Roman" pitchFamily="18" charset="0"/>
              </a:rPr>
              <a:t>Đang ở trường về</a:t>
            </a:r>
          </a:p>
          <a:p>
            <a:pPr lvl="0" algn="just"/>
            <a:r>
              <a:rPr lang="vi-VN" sz="2696" b="1" dirty="0">
                <a:solidFill>
                  <a:srgbClr val="0000CC"/>
                </a:solidFill>
                <a:latin typeface="Times New Roman" pitchFamily="18" charset="0"/>
                <a:cs typeface="Times New Roman" pitchFamily="18" charset="0"/>
              </a:rPr>
              <a:t>Cùng bạn bắt bướm</a:t>
            </a:r>
          </a:p>
          <a:p>
            <a:pPr lvl="0" algn="just"/>
            <a:r>
              <a:rPr lang="vi-VN" sz="2696" b="1" dirty="0">
                <a:solidFill>
                  <a:srgbClr val="0000CC"/>
                </a:solidFill>
                <a:latin typeface="Times New Roman" pitchFamily="18" charset="0"/>
                <a:cs typeface="Times New Roman" pitchFamily="18" charset="0"/>
              </a:rPr>
              <a:t>Cười dưới hàng tre</a:t>
            </a:r>
          </a:p>
        </p:txBody>
      </p:sp>
      <p:sp>
        <p:nvSpPr>
          <p:cNvPr id="5" name="Rectangle 4"/>
          <p:cNvSpPr/>
          <p:nvPr/>
        </p:nvSpPr>
        <p:spPr>
          <a:xfrm>
            <a:off x="643398" y="257283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5" name="Rectangle 24"/>
          <p:cNvSpPr/>
          <p:nvPr/>
        </p:nvSpPr>
        <p:spPr>
          <a:xfrm>
            <a:off x="597855" y="4801045"/>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0" name="Rectangle 29"/>
          <p:cNvSpPr/>
          <p:nvPr/>
        </p:nvSpPr>
        <p:spPr>
          <a:xfrm>
            <a:off x="4726083" y="250641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1" name="Rectangle 30"/>
          <p:cNvSpPr/>
          <p:nvPr/>
        </p:nvSpPr>
        <p:spPr>
          <a:xfrm>
            <a:off x="4680421" y="4801045"/>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2" name="Rectangle 31"/>
          <p:cNvSpPr/>
          <p:nvPr/>
        </p:nvSpPr>
        <p:spPr>
          <a:xfrm>
            <a:off x="8185157" y="250641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5" name="Rectangle 34"/>
          <p:cNvSpPr/>
          <p:nvPr/>
        </p:nvSpPr>
        <p:spPr>
          <a:xfrm>
            <a:off x="8367805" y="4789752"/>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7" name="TextBox 36"/>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38" name="TextBox 37"/>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40" name="TextBox 39"/>
          <p:cNvSpPr txBox="1"/>
          <p:nvPr/>
        </p:nvSpPr>
        <p:spPr>
          <a:xfrm>
            <a:off x="1524000" y="951824"/>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91195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1140</Words>
  <Application>Microsoft Office PowerPoint</Application>
  <PresentationFormat>Widescreen</PresentationFormat>
  <Paragraphs>127</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14</cp:revision>
  <dcterms:created xsi:type="dcterms:W3CDTF">2023-11-24T02:38:29Z</dcterms:created>
  <dcterms:modified xsi:type="dcterms:W3CDTF">2023-12-02T08:52:29Z</dcterms:modified>
</cp:coreProperties>
</file>