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4" r:id="rId3"/>
    <p:sldId id="305" r:id="rId4"/>
    <p:sldId id="314" r:id="rId5"/>
    <p:sldId id="368" r:id="rId6"/>
    <p:sldId id="395" r:id="rId7"/>
    <p:sldId id="373" r:id="rId8"/>
    <p:sldId id="378" r:id="rId9"/>
    <p:sldId id="374" r:id="rId10"/>
    <p:sldId id="380" r:id="rId11"/>
    <p:sldId id="385" r:id="rId12"/>
    <p:sldId id="387" r:id="rId13"/>
    <p:sldId id="388" r:id="rId14"/>
    <p:sldId id="392" r:id="rId15"/>
    <p:sldId id="391" r:id="rId16"/>
  </p:sldIdLst>
  <p:sldSz cx="12192000" cy="6858000"/>
  <p:notesSz cx="6858000" cy="9144000"/>
  <p:embeddedFontLst>
    <p:embeddedFont>
      <p:font typeface="Calibri Light" panose="020F0302020204030204" pitchFamily="34" charset="0"/>
      <p:regular r:id="rId17"/>
      <p:italic r:id="rId18"/>
    </p:embeddedFont>
    <p:embeddedFont>
      <p:font typeface="Nunito Black"/>
      <p:bold r:id="rId19"/>
      <p:boldItalic r:id="rId20"/>
    </p:embeddedFont>
    <p:embeddedFont>
      <p:font typeface="Calibri" panose="020F0502020204030204" pitchFamily="34" charset="0"/>
      <p:regular r:id="rId21"/>
      <p:bold r:id="rId22"/>
      <p:italic r:id="rId23"/>
      <p:boldItalic r:id="rId24"/>
    </p:embeddedFont>
    <p:embeddedFont>
      <p:font typeface="Great Vibes" panose="020B0604020202020204" charset="0"/>
      <p:regular r:id="rId25"/>
    </p:embeddedFont>
    <p:embeddedFont>
      <p:font typeface="Tahoma" panose="020B0604030504040204" pitchFamily="34" charset="0"/>
      <p:regular r:id="rId26"/>
      <p:bold r:id="rId27"/>
    </p:embeddedFont>
    <p:embeddedFont>
      <p:font typeface="宋体" panose="02010600030101010101" pitchFamily="2" charset="-122"/>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D04"/>
    <a:srgbClr val="F4ADBD"/>
    <a:srgbClr val="DDECD9"/>
    <a:srgbClr val="FFF2D9"/>
    <a:srgbClr val="C6EAFA"/>
    <a:srgbClr val="FCE5EF"/>
    <a:srgbClr val="F4ADB9"/>
    <a:srgbClr val="800000"/>
    <a:srgbClr val="B6F1FC"/>
    <a:srgbClr val="548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96" d="100"/>
          <a:sy n="96" d="100"/>
        </p:scale>
        <p:origin x="82"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4200541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228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7534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2661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88992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7373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0872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831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1163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68436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8696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57362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3028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215297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986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C0930-5BD0-4BF0-A834-36870DB3069C}"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C0930-5BD0-4BF0-A834-36870DB3069C}" type="datetimeFigureOut">
              <a:rPr lang="en-US" smtClean="0"/>
              <a:t>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C0930-5BD0-4BF0-A834-36870DB3069C}" type="datetimeFigureOut">
              <a:rPr lang="en-US" smtClean="0"/>
              <a:t>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t>12/9/2023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7426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smtClean="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Thứ</a:t>
            </a:r>
            <a:r>
              <a:rPr lang="en-US" sz="10000" b="1" dirty="0">
                <a:solidFill>
                  <a:srgbClr val="00B050"/>
                </a:solidFill>
                <a:latin typeface="Great Vibes" pitchFamily="2" charset="0"/>
                <a:ea typeface="Tahoma" panose="020B0604030504040204" pitchFamily="34" charset="0"/>
                <a:cs typeface="Tahoma" panose="020B0604030504040204" pitchFamily="34" charset="0"/>
              </a:rPr>
              <a:t> </a:t>
            </a:r>
            <a:r>
              <a:rPr lang="en-US" sz="10000" b="1" dirty="0" err="1" smtClean="0">
                <a:solidFill>
                  <a:srgbClr val="00B050"/>
                </a:solidFill>
                <a:latin typeface="Great Vibes" pitchFamily="2" charset="0"/>
                <a:ea typeface="Tahoma" panose="020B0604030504040204" pitchFamily="34" charset="0"/>
                <a:cs typeface="Tahoma" panose="020B0604030504040204" pitchFamily="34" charset="0"/>
              </a:rPr>
              <a:t>hai</a:t>
            </a:r>
            <a:r>
              <a:rPr kumimoji="0" lang="en-US" sz="10000" b="1" i="0" u="none" strike="noStrike" kern="1200" cap="none" spc="0" normalizeH="0" baseline="0" noProof="0" dirty="0" smtClean="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lang="en-US" sz="10000" b="1" dirty="0" smtClean="0">
                <a:solidFill>
                  <a:srgbClr val="00B050"/>
                </a:solidFill>
                <a:latin typeface="Great Vibes" pitchFamily="2" charset="0"/>
                <a:ea typeface="Tahoma" panose="020B0604030504040204" pitchFamily="34" charset="0"/>
                <a:cs typeface="Tahoma" panose="020B0604030504040204" pitchFamily="34" charset="0"/>
              </a:rPr>
              <a:t>11</a:t>
            </a:r>
            <a:r>
              <a:rPr kumimoji="0" lang="en-US" sz="10000" b="1" i="0" u="none" strike="noStrike" kern="1200" cap="none" spc="0" normalizeH="0" baseline="0" noProof="0" dirty="0" err="1" smtClean="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10000" b="1" i="0" u="none" strike="noStrike" kern="1200" cap="none" spc="0" normalizeH="0" baseline="0" noProof="0" dirty="0" smtClean="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12.năm 2023</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10000" b="1" i="0" u="none" strike="noStrike" kern="1200" cap="none" spc="0" normalizeH="0" baseline="0" noProof="0" dirty="0"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spTree>
    <p:extLst>
      <p:ext uri="{BB962C8B-B14F-4D97-AF65-F5344CB8AC3E}">
        <p14:creationId xmlns:p14="http://schemas.microsoft.com/office/powerpoint/2010/main" val="93115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791558" y="1213783"/>
            <a:ext cx="10416370" cy="73364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smtClean="0">
                <a:solidFill>
                  <a:srgbClr val="002060"/>
                </a:solidFill>
                <a:latin typeface="Nunito Black" pitchFamily="2" charset="0"/>
              </a:rPr>
              <a:t>Kể với người thân về một hoạt động tập thể của lớp mà em thấy vui.</a:t>
            </a:r>
            <a:endParaRPr lang="vi-VN" sz="2400" dirty="0">
              <a:solidFill>
                <a:srgbClr val="002060"/>
              </a:solidFill>
              <a:latin typeface="Nunito Black" pitchFamily="2" charset="0"/>
            </a:endParaRPr>
          </a:p>
        </p:txBody>
      </p:sp>
      <p:sp>
        <p:nvSpPr>
          <p:cNvPr id="7" name="Rounded Rectangle 6"/>
          <p:cNvSpPr/>
          <p:nvPr/>
        </p:nvSpPr>
        <p:spPr>
          <a:xfrm>
            <a:off x="1157316" y="2272935"/>
            <a:ext cx="9684853" cy="252113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70C0"/>
                </a:solidFill>
                <a:latin typeface="Nunito Black" pitchFamily="2" charset="0"/>
              </a:rPr>
              <a:t>Em dựa vào gợi ý sau để hoàn thành bài tập:</a:t>
            </a:r>
          </a:p>
          <a:p>
            <a:pPr algn="just"/>
            <a:r>
              <a:rPr lang="vi-VN" sz="2400" dirty="0">
                <a:solidFill>
                  <a:srgbClr val="0070C0"/>
                </a:solidFill>
                <a:latin typeface="Nunito Black" pitchFamily="2" charset="0"/>
              </a:rPr>
              <a:t>- Hoạt động tập thể em tham gia là gì?</a:t>
            </a:r>
          </a:p>
          <a:p>
            <a:pPr algn="just"/>
            <a:r>
              <a:rPr lang="vi-VN" sz="2400" dirty="0">
                <a:solidFill>
                  <a:srgbClr val="0070C0"/>
                </a:solidFill>
                <a:latin typeface="Nunito Black" pitchFamily="2" charset="0"/>
              </a:rPr>
              <a:t>- Em cùng làm việc với những ai? Công việc em được giao là gì?</a:t>
            </a:r>
          </a:p>
          <a:p>
            <a:pPr algn="just"/>
            <a:r>
              <a:rPr lang="vi-VN" sz="2400" dirty="0">
                <a:solidFill>
                  <a:srgbClr val="0070C0"/>
                </a:solidFill>
                <a:latin typeface="Nunito Black" pitchFamily="2" charset="0"/>
              </a:rPr>
              <a:t>- Kết quả của hoạt động tập thể đó ra sao?</a:t>
            </a:r>
          </a:p>
          <a:p>
            <a:pPr algn="just"/>
            <a:r>
              <a:rPr lang="vi-VN" sz="2400" dirty="0">
                <a:solidFill>
                  <a:srgbClr val="0070C0"/>
                </a:solidFill>
                <a:latin typeface="Nunito Black" pitchFamily="2" charset="0"/>
              </a:rPr>
              <a:t>- Em có cảm nghĩ gì sau khi tham gia hoạt động đó?</a:t>
            </a:r>
          </a:p>
        </p:txBody>
      </p:sp>
      <p:pic>
        <p:nvPicPr>
          <p:cNvPr id="2" name="Picture 1"/>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121712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1:</a:t>
            </a:r>
            <a:endParaRPr lang="vi-VN" sz="2400" dirty="0">
              <a:solidFill>
                <a:srgbClr val="FF0000"/>
              </a:solidFill>
              <a:latin typeface="Nunito Black" pitchFamily="2" charset="0"/>
            </a:endParaRPr>
          </a:p>
          <a:p>
            <a:pPr algn="just"/>
            <a:r>
              <a:rPr lang="en-US" sz="2400" dirty="0" smtClean="0">
                <a:solidFill>
                  <a:srgbClr val="0070C0"/>
                </a:solidFill>
                <a:latin typeface="Nunito Black" pitchFamily="2" charset="0"/>
              </a:rPr>
              <a:t>	</a:t>
            </a:r>
            <a:r>
              <a:rPr lang="vi-VN" sz="2400" dirty="0" smtClean="0">
                <a:solidFill>
                  <a:srgbClr val="0070C0"/>
                </a:solidFill>
                <a:latin typeface="Nunito Black" pitchFamily="2" charset="0"/>
              </a:rPr>
              <a:t>Để </a:t>
            </a:r>
            <a:r>
              <a:rPr lang="vi-VN" sz="2400" dirty="0">
                <a:solidFill>
                  <a:srgbClr val="0070C0"/>
                </a:solidFill>
                <a:latin typeface="Nunito Black" pitchFamily="2" charset="0"/>
              </a:rPr>
              <a:t>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2753952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a:t>
            </a:r>
            <a:r>
              <a:rPr lang="en-US" sz="2400" b="1" dirty="0" smtClean="0">
                <a:solidFill>
                  <a:srgbClr val="FF0000"/>
                </a:solidFill>
                <a:latin typeface="Nunito Black" pitchFamily="2" charset="0"/>
              </a:rPr>
              <a:t>2</a:t>
            </a:r>
            <a:r>
              <a:rPr lang="vi-VN" sz="2400" b="1" dirty="0" smtClean="0">
                <a:solidFill>
                  <a:srgbClr val="FF0000"/>
                </a:solidFill>
                <a:latin typeface="Nunito Black" pitchFamily="2" charset="0"/>
              </a:rPr>
              <a:t>:</a:t>
            </a:r>
            <a:endParaRPr lang="vi-VN" sz="2400" dirty="0">
              <a:solidFill>
                <a:srgbClr val="FF0000"/>
              </a:solidFill>
              <a:latin typeface="Nunito Black" pitchFamily="2" charset="0"/>
            </a:endParaRPr>
          </a:p>
          <a:p>
            <a:pPr algn="just"/>
            <a:r>
              <a:rPr lang="en-US" sz="2400" dirty="0" smtClean="0">
                <a:solidFill>
                  <a:srgbClr val="000000"/>
                </a:solidFill>
                <a:latin typeface="OpenSans"/>
              </a:rPr>
              <a:t>	</a:t>
            </a:r>
            <a:r>
              <a:rPr lang="en-US" sz="2400" dirty="0" err="1" smtClean="0">
                <a:solidFill>
                  <a:srgbClr val="002060"/>
                </a:solidFill>
                <a:latin typeface="Nunito Black" pitchFamily="2" charset="0"/>
              </a:rPr>
              <a:t>Sáng</a:t>
            </a:r>
            <a:r>
              <a:rPr lang="en-US" sz="2400" dirty="0" smtClean="0">
                <a:solidFill>
                  <a:srgbClr val="002060"/>
                </a:solidFill>
                <a:latin typeface="Nunito Black" pitchFamily="2" charset="0"/>
              </a:rPr>
              <a:t> </a:t>
            </a:r>
            <a:r>
              <a:rPr lang="en-US" sz="2400" dirty="0" err="1">
                <a:solidFill>
                  <a:srgbClr val="002060"/>
                </a:solidFill>
                <a:latin typeface="Nunito Black" pitchFamily="2" charset="0"/>
              </a:rPr>
              <a:t>hôm</a:t>
            </a:r>
            <a:r>
              <a:rPr lang="en-US" sz="2400" dirty="0">
                <a:solidFill>
                  <a:srgbClr val="002060"/>
                </a:solidFill>
                <a:latin typeface="Nunito Black" pitchFamily="2" charset="0"/>
              </a:rPr>
              <a:t> qua </a:t>
            </a:r>
            <a:r>
              <a:rPr lang="en-US" sz="2400" dirty="0" err="1">
                <a:solidFill>
                  <a:srgbClr val="002060"/>
                </a:solidFill>
                <a:latin typeface="Nunito Black" pitchFamily="2" charset="0"/>
              </a:rPr>
              <a:t>là</a:t>
            </a:r>
            <a:r>
              <a:rPr lang="en-US" sz="2400" dirty="0">
                <a:solidFill>
                  <a:srgbClr val="002060"/>
                </a:solidFill>
                <a:latin typeface="Nunito Black" pitchFamily="2" charset="0"/>
              </a:rPr>
              <a:t> </a:t>
            </a:r>
            <a:r>
              <a:rPr lang="en-US" sz="2400" dirty="0" err="1">
                <a:solidFill>
                  <a:srgbClr val="002060"/>
                </a:solidFill>
                <a:latin typeface="Nunito Black" pitchFamily="2" charset="0"/>
              </a:rPr>
              <a:t>buổi</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của</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nhau</a:t>
            </a:r>
            <a:r>
              <a:rPr lang="en-US" sz="2400" dirty="0">
                <a:solidFill>
                  <a:srgbClr val="002060"/>
                </a:solidFill>
                <a:latin typeface="Nunito Black" pitchFamily="2" charset="0"/>
              </a:rPr>
              <a:t> </a:t>
            </a:r>
            <a:r>
              <a:rPr lang="en-US" sz="2400" dirty="0" err="1">
                <a:solidFill>
                  <a:srgbClr val="002060"/>
                </a:solidFill>
                <a:latin typeface="Nunito Black" pitchFamily="2" charset="0"/>
              </a:rPr>
              <a:t>đến</a:t>
            </a:r>
            <a:r>
              <a:rPr lang="en-US" sz="2400" dirty="0">
                <a:solidFill>
                  <a:srgbClr val="002060"/>
                </a:solidFill>
                <a:latin typeface="Nunito Black" pitchFamily="2" charset="0"/>
              </a:rPr>
              <a:t> </a:t>
            </a:r>
            <a:r>
              <a:rPr lang="en-US" sz="2400" dirty="0" err="1">
                <a:solidFill>
                  <a:srgbClr val="002060"/>
                </a:solidFill>
                <a:latin typeface="Nunito Black" pitchFamily="2" charset="0"/>
              </a:rPr>
              <a:t>từ</a:t>
            </a:r>
            <a:r>
              <a:rPr lang="en-US" sz="2400" dirty="0">
                <a:solidFill>
                  <a:srgbClr val="002060"/>
                </a:solidFill>
                <a:latin typeface="Nunito Black" pitchFamily="2" charset="0"/>
              </a:rPr>
              <a:t> </a:t>
            </a:r>
            <a:r>
              <a:rPr lang="en-US" sz="2400" dirty="0" err="1">
                <a:solidFill>
                  <a:srgbClr val="002060"/>
                </a:solidFill>
                <a:latin typeface="Nunito Black" pitchFamily="2" charset="0"/>
              </a:rPr>
              <a:t>sớm</a:t>
            </a:r>
            <a:r>
              <a:rPr lang="en-US" sz="2400" dirty="0">
                <a:solidFill>
                  <a:srgbClr val="002060"/>
                </a:solidFill>
                <a:latin typeface="Nunito Black" pitchFamily="2" charset="0"/>
              </a:rPr>
              <a:t> </a:t>
            </a:r>
            <a:r>
              <a:rPr lang="en-US" sz="2400" dirty="0" err="1">
                <a:solidFill>
                  <a:srgbClr val="002060"/>
                </a:solidFill>
                <a:latin typeface="Nunito Black" pitchFamily="2" charset="0"/>
              </a:rPr>
              <a:t>để</a:t>
            </a:r>
            <a:r>
              <a:rPr lang="en-US" sz="2400" dirty="0">
                <a:solidFill>
                  <a:srgbClr val="002060"/>
                </a:solidFill>
                <a:latin typeface="Nunito Black" pitchFamily="2" charset="0"/>
              </a:rPr>
              <a:t> </a:t>
            </a:r>
            <a:r>
              <a:rPr lang="en-US" sz="2400" dirty="0" err="1">
                <a:solidFill>
                  <a:srgbClr val="002060"/>
                </a:solidFill>
                <a:latin typeface="Nunito Black" pitchFamily="2" charset="0"/>
              </a:rPr>
              <a:t>dọn</a:t>
            </a:r>
            <a:r>
              <a:rPr lang="en-US" sz="2400" dirty="0">
                <a:solidFill>
                  <a:srgbClr val="002060"/>
                </a:solidFill>
                <a:latin typeface="Nunito Black" pitchFamily="2" charset="0"/>
              </a:rPr>
              <a:t> </a:t>
            </a:r>
            <a:r>
              <a:rPr lang="en-US" sz="2400" dirty="0" err="1">
                <a:solidFill>
                  <a:srgbClr val="002060"/>
                </a:solidFill>
                <a:latin typeface="Nunito Black" pitchFamily="2" charset="0"/>
              </a:rPr>
              <a:t>dẹp</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học</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phụ</a:t>
            </a:r>
            <a:r>
              <a:rPr lang="en-US" sz="2400" dirty="0">
                <a:solidFill>
                  <a:srgbClr val="002060"/>
                </a:solidFill>
                <a:latin typeface="Nunito Black" pitchFamily="2" charset="0"/>
              </a:rPr>
              <a:t> </a:t>
            </a:r>
            <a:r>
              <a:rPr lang="en-US" sz="2400" dirty="0" err="1">
                <a:solidFill>
                  <a:srgbClr val="002060"/>
                </a:solidFill>
                <a:latin typeface="Nunito Black" pitchFamily="2" charset="0"/>
              </a:rPr>
              <a:t>trách</a:t>
            </a:r>
            <a:r>
              <a:rPr lang="en-US" sz="2400" dirty="0">
                <a:solidFill>
                  <a:srgbClr val="002060"/>
                </a:solidFill>
                <a:latin typeface="Nunito Black" pitchFamily="2" charset="0"/>
              </a:rPr>
              <a:t> </a:t>
            </a:r>
            <a:r>
              <a:rPr lang="en-US" sz="2400" dirty="0" err="1">
                <a:solidFill>
                  <a:srgbClr val="002060"/>
                </a:solidFill>
                <a:latin typeface="Nunito Black" pitchFamily="2" charset="0"/>
              </a:rPr>
              <a:t>quét</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Nam </a:t>
            </a:r>
            <a:r>
              <a:rPr lang="en-US" sz="2400" dirty="0" err="1">
                <a:solidFill>
                  <a:srgbClr val="002060"/>
                </a:solidFill>
                <a:latin typeface="Nunito Black" pitchFamily="2" charset="0"/>
              </a:rPr>
              <a:t>lau</a:t>
            </a:r>
            <a:r>
              <a:rPr lang="en-US" sz="2400" dirty="0">
                <a:solidFill>
                  <a:srgbClr val="002060"/>
                </a:solidFill>
                <a:latin typeface="Nunito Black" pitchFamily="2" charset="0"/>
              </a:rPr>
              <a:t> </a:t>
            </a:r>
            <a:r>
              <a:rPr lang="en-US" sz="2400" dirty="0" err="1">
                <a:solidFill>
                  <a:srgbClr val="002060"/>
                </a:solidFill>
                <a:latin typeface="Nunito Black" pitchFamily="2" charset="0"/>
              </a:rPr>
              <a:t>bảng</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Hoàng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lau</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 </a:t>
            </a:r>
            <a:r>
              <a:rPr lang="en-US" sz="2400" dirty="0" err="1">
                <a:solidFill>
                  <a:srgbClr val="002060"/>
                </a:solidFill>
                <a:latin typeface="Nunito Black" pitchFamily="2" charset="0"/>
              </a:rPr>
              <a:t>ghế</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nhau</a:t>
            </a:r>
            <a:r>
              <a:rPr lang="en-US" sz="2400" dirty="0">
                <a:solidFill>
                  <a:srgbClr val="002060"/>
                </a:solidFill>
                <a:latin typeface="Nunito Black" pitchFamily="2" charset="0"/>
              </a:rPr>
              <a:t> </a:t>
            </a:r>
            <a:r>
              <a:rPr lang="en-US" sz="2400" dirty="0" err="1">
                <a:solidFill>
                  <a:srgbClr val="002060"/>
                </a:solidFill>
                <a:latin typeface="Nunito Black" pitchFamily="2" charset="0"/>
              </a:rPr>
              <a:t>làm</a:t>
            </a:r>
            <a:r>
              <a:rPr lang="en-US" sz="2400" dirty="0">
                <a:solidFill>
                  <a:srgbClr val="002060"/>
                </a:solidFill>
                <a:latin typeface="Nunito Black" pitchFamily="2" charset="0"/>
              </a:rPr>
              <a:t> </a:t>
            </a:r>
            <a:r>
              <a:rPr lang="en-US" sz="2400" dirty="0" err="1">
                <a:solidFill>
                  <a:srgbClr val="002060"/>
                </a:solidFill>
                <a:latin typeface="Nunito Black" pitchFamily="2" charset="0"/>
              </a:rPr>
              <a:t>việc</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vui</a:t>
            </a:r>
            <a:r>
              <a:rPr lang="en-US" sz="2400" dirty="0">
                <a:solidFill>
                  <a:srgbClr val="002060"/>
                </a:solidFill>
                <a:latin typeface="Nunito Black" pitchFamily="2" charset="0"/>
              </a:rPr>
              <a:t> </a:t>
            </a:r>
            <a:r>
              <a:rPr lang="en-US" sz="2400" dirty="0" err="1">
                <a:solidFill>
                  <a:srgbClr val="002060"/>
                </a:solidFill>
                <a:latin typeface="Nunito Black" pitchFamily="2" charset="0"/>
              </a:rPr>
              <a:t>vẻ</a:t>
            </a:r>
            <a:r>
              <a:rPr lang="en-US" sz="2400" dirty="0">
                <a:solidFill>
                  <a:srgbClr val="002060"/>
                </a:solidFill>
                <a:latin typeface="Nunito Black" pitchFamily="2" charset="0"/>
              </a:rPr>
              <a:t>. </a:t>
            </a:r>
            <a:r>
              <a:rPr lang="en-US" sz="2400" dirty="0" err="1">
                <a:solidFill>
                  <a:srgbClr val="002060"/>
                </a:solidFill>
                <a:latin typeface="Nunito Black" pitchFamily="2" charset="0"/>
              </a:rPr>
              <a:t>Chẳng</a:t>
            </a:r>
            <a:r>
              <a:rPr lang="en-US" sz="2400" dirty="0">
                <a:solidFill>
                  <a:srgbClr val="002060"/>
                </a:solidFill>
                <a:latin typeface="Nunito Black" pitchFamily="2" charset="0"/>
              </a:rPr>
              <a:t> </a:t>
            </a:r>
            <a:r>
              <a:rPr lang="en-US" sz="2400" dirty="0" err="1">
                <a:solidFill>
                  <a:srgbClr val="002060"/>
                </a:solidFill>
                <a:latin typeface="Nunito Black" pitchFamily="2" charset="0"/>
              </a:rPr>
              <a:t>mấy</a:t>
            </a:r>
            <a:r>
              <a:rPr lang="en-US" sz="2400" dirty="0">
                <a:solidFill>
                  <a:srgbClr val="002060"/>
                </a:solidFill>
                <a:latin typeface="Nunito Black" pitchFamily="2" charset="0"/>
              </a:rPr>
              <a:t> </a:t>
            </a:r>
            <a:r>
              <a:rPr lang="en-US" sz="2400" dirty="0" err="1">
                <a:solidFill>
                  <a:srgbClr val="002060"/>
                </a:solidFill>
                <a:latin typeface="Nunito Black" pitchFamily="2" charset="0"/>
              </a:rPr>
              <a:t>chốc</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học</a:t>
            </a:r>
            <a:r>
              <a:rPr lang="en-US" sz="2400" dirty="0">
                <a:solidFill>
                  <a:srgbClr val="002060"/>
                </a:solidFill>
                <a:latin typeface="Nunito Black" pitchFamily="2" charset="0"/>
              </a:rPr>
              <a:t> </a:t>
            </a:r>
            <a:r>
              <a:rPr lang="en-US" sz="2400" dirty="0" err="1">
                <a:solidFill>
                  <a:srgbClr val="002060"/>
                </a:solidFill>
                <a:latin typeface="Nunito Black" pitchFamily="2" charset="0"/>
              </a:rPr>
              <a:t>đã</a:t>
            </a:r>
            <a:r>
              <a:rPr lang="en-US" sz="2400" dirty="0">
                <a:solidFill>
                  <a:srgbClr val="002060"/>
                </a:solidFill>
                <a:latin typeface="Nunito Black" pitchFamily="2" charset="0"/>
              </a:rPr>
              <a:t> </a:t>
            </a:r>
            <a:r>
              <a:rPr lang="en-US" sz="2400" dirty="0" err="1">
                <a:solidFill>
                  <a:srgbClr val="002060"/>
                </a:solidFill>
                <a:latin typeface="Nunito Black" pitchFamily="2" charset="0"/>
              </a:rPr>
              <a:t>sạch</a:t>
            </a:r>
            <a:r>
              <a:rPr lang="en-US" sz="2400" dirty="0">
                <a:solidFill>
                  <a:srgbClr val="002060"/>
                </a:solidFill>
                <a:latin typeface="Nunito Black" pitchFamily="2" charset="0"/>
              </a:rPr>
              <a:t> </a:t>
            </a:r>
            <a:r>
              <a:rPr lang="en-US" sz="2400" dirty="0" err="1">
                <a:solidFill>
                  <a:srgbClr val="002060"/>
                </a:solidFill>
                <a:latin typeface="Nunito Black" pitchFamily="2" charset="0"/>
              </a:rPr>
              <a:t>sẽ</a:t>
            </a:r>
            <a:r>
              <a:rPr lang="en-US" sz="2400" dirty="0">
                <a:solidFill>
                  <a:srgbClr val="002060"/>
                </a:solidFill>
                <a:latin typeface="Nunito Black" pitchFamily="2" charset="0"/>
              </a:rPr>
              <a:t>, </a:t>
            </a:r>
            <a:r>
              <a:rPr lang="en-US" sz="2400" dirty="0" err="1">
                <a:solidFill>
                  <a:srgbClr val="002060"/>
                </a:solidFill>
                <a:latin typeface="Nunito Black" pitchFamily="2" charset="0"/>
              </a:rPr>
              <a:t>gọn</a:t>
            </a:r>
            <a:r>
              <a:rPr lang="en-US" sz="2400" dirty="0">
                <a:solidFill>
                  <a:srgbClr val="002060"/>
                </a:solidFill>
                <a:latin typeface="Nunito Black" pitchFamily="2" charset="0"/>
              </a:rPr>
              <a:t> </a:t>
            </a:r>
            <a:r>
              <a:rPr lang="en-US" sz="2400" dirty="0" err="1">
                <a:solidFill>
                  <a:srgbClr val="002060"/>
                </a:solidFill>
                <a:latin typeface="Nunito Black" pitchFamily="2" charset="0"/>
              </a:rPr>
              <a:t>gàng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Cô</a:t>
            </a:r>
            <a:r>
              <a:rPr lang="en-US" sz="2400" dirty="0">
                <a:solidFill>
                  <a:srgbClr val="002060"/>
                </a:solidFill>
                <a:latin typeface="Nunito Black" pitchFamily="2" charset="0"/>
              </a:rPr>
              <a:t> </a:t>
            </a:r>
            <a:r>
              <a:rPr lang="en-US" sz="2400" dirty="0" err="1">
                <a:solidFill>
                  <a:srgbClr val="002060"/>
                </a:solidFill>
                <a:latin typeface="Nunito Black" pitchFamily="2" charset="0"/>
              </a:rPr>
              <a:t>giáo</a:t>
            </a:r>
            <a:r>
              <a:rPr lang="en-US" sz="2400" dirty="0">
                <a:solidFill>
                  <a:srgbClr val="002060"/>
                </a:solidFill>
                <a:latin typeface="Nunito Black" pitchFamily="2" charset="0"/>
              </a:rPr>
              <a:t> </a:t>
            </a:r>
            <a:r>
              <a:rPr lang="en-US" sz="2400" dirty="0" err="1">
                <a:solidFill>
                  <a:srgbClr val="002060"/>
                </a:solidFill>
                <a:latin typeface="Nunito Black" pitchFamily="2" charset="0"/>
              </a:rPr>
              <a:t>đến</a:t>
            </a:r>
            <a:r>
              <a:rPr lang="en-US" sz="2400" dirty="0">
                <a:solidFill>
                  <a:srgbClr val="002060"/>
                </a:solidFill>
                <a:latin typeface="Nunito Black" pitchFamily="2" charset="0"/>
              </a:rPr>
              <a:t> </a:t>
            </a:r>
            <a:r>
              <a:rPr lang="en-US" sz="2400" dirty="0" err="1">
                <a:solidFill>
                  <a:srgbClr val="002060"/>
                </a:solidFill>
                <a:latin typeface="Nunito Black" pitchFamily="2" charset="0"/>
              </a:rPr>
              <a:t>còn</a:t>
            </a:r>
            <a:r>
              <a:rPr lang="en-US" sz="2400" dirty="0">
                <a:solidFill>
                  <a:srgbClr val="002060"/>
                </a:solidFill>
                <a:latin typeface="Nunito Black" pitchFamily="2" charset="0"/>
              </a:rPr>
              <a:t> </a:t>
            </a:r>
            <a:r>
              <a:rPr lang="en-US" sz="2400" dirty="0" err="1">
                <a:solidFill>
                  <a:srgbClr val="002060"/>
                </a:solidFill>
                <a:latin typeface="Nunito Black" pitchFamily="2" charset="0"/>
              </a:rPr>
              <a:t>khen</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giỏi</a:t>
            </a:r>
            <a:r>
              <a:rPr lang="en-US" sz="2400" dirty="0">
                <a:solidFill>
                  <a:srgbClr val="002060"/>
                </a:solidFill>
                <a:latin typeface="Nunito Black" pitchFamily="2" charset="0"/>
              </a:rPr>
              <a:t> </a:t>
            </a:r>
            <a:r>
              <a:rPr lang="en-US" sz="2400" dirty="0" err="1">
                <a:solidFill>
                  <a:srgbClr val="002060"/>
                </a:solidFill>
                <a:latin typeface="Nunito Black" pitchFamily="2" charset="0"/>
              </a:rPr>
              <a:t>nữa</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vui</a:t>
            </a:r>
            <a:r>
              <a:rPr lang="en-US" sz="2400" dirty="0">
                <a:solidFill>
                  <a:srgbClr val="002060"/>
                </a:solidFill>
                <a:latin typeface="Nunito Black" pitchFamily="2" charset="0"/>
              </a:rPr>
              <a:t> </a:t>
            </a:r>
            <a:r>
              <a:rPr lang="en-US" sz="2400" dirty="0" err="1">
                <a:solidFill>
                  <a:srgbClr val="002060"/>
                </a:solidFill>
                <a:latin typeface="Nunito Black" pitchFamily="2" charset="0"/>
              </a:rPr>
              <a:t>vì</a:t>
            </a:r>
            <a:r>
              <a:rPr lang="en-US" sz="2400" dirty="0">
                <a:solidFill>
                  <a:srgbClr val="002060"/>
                </a:solidFill>
                <a:latin typeface="Nunito Black" pitchFamily="2" charset="0"/>
              </a:rPr>
              <a:t> </a:t>
            </a:r>
            <a:r>
              <a:rPr lang="en-US" sz="2400" dirty="0" err="1">
                <a:solidFill>
                  <a:srgbClr val="002060"/>
                </a:solidFill>
                <a:latin typeface="Nunito Black" pitchFamily="2" charset="0"/>
              </a:rPr>
              <a:t>mình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các</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đã</a:t>
            </a:r>
            <a:r>
              <a:rPr lang="en-US" sz="2400" dirty="0">
                <a:solidFill>
                  <a:srgbClr val="002060"/>
                </a:solidFill>
                <a:latin typeface="Nunito Black" pitchFamily="2" charset="0"/>
              </a:rPr>
              <a:t> </a:t>
            </a:r>
            <a:r>
              <a:rPr lang="en-US" sz="2400" dirty="0" err="1">
                <a:solidFill>
                  <a:srgbClr val="002060"/>
                </a:solidFill>
                <a:latin typeface="Nunito Black" pitchFamily="2" charset="0"/>
              </a:rPr>
              <a:t>thực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hiện</a:t>
            </a:r>
            <a:r>
              <a:rPr lang="en-US" sz="2400" dirty="0">
                <a:solidFill>
                  <a:srgbClr val="002060"/>
                </a:solidFill>
                <a:latin typeface="Nunito Black" pitchFamily="2" charset="0"/>
              </a:rPr>
              <a:t> </a:t>
            </a:r>
            <a:r>
              <a:rPr lang="en-US" sz="2400" dirty="0" err="1">
                <a:solidFill>
                  <a:srgbClr val="002060"/>
                </a:solidFill>
                <a:latin typeface="Nunito Black" pitchFamily="2" charset="0"/>
              </a:rPr>
              <a:t>tốt</a:t>
            </a:r>
            <a:r>
              <a:rPr lang="en-US" sz="2400" dirty="0">
                <a:solidFill>
                  <a:srgbClr val="002060"/>
                </a:solidFill>
                <a:latin typeface="Nunito Black" pitchFamily="2" charset="0"/>
              </a:rPr>
              <a:t> </a:t>
            </a:r>
            <a:r>
              <a:rPr lang="en-US" sz="2400" dirty="0" err="1">
                <a:solidFill>
                  <a:srgbClr val="002060"/>
                </a:solidFill>
                <a:latin typeface="Nunito Black" pitchFamily="2" charset="0"/>
              </a:rPr>
              <a:t>nhiệm</a:t>
            </a:r>
            <a:r>
              <a:rPr lang="en-US" sz="2400" dirty="0">
                <a:solidFill>
                  <a:srgbClr val="002060"/>
                </a:solidFill>
                <a:latin typeface="Nunito Black" pitchFamily="2" charset="0"/>
              </a:rPr>
              <a:t> </a:t>
            </a:r>
            <a:r>
              <a:rPr lang="en-US" sz="2400" dirty="0" err="1">
                <a:solidFill>
                  <a:srgbClr val="002060"/>
                </a:solidFill>
                <a:latin typeface="Nunito Black" pitchFamily="2" charset="0"/>
              </a:rPr>
              <a:t>vụ</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của</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41260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714751" y="2428871"/>
            <a:ext cx="4514850" cy="1831271"/>
          </a:xfrm>
          <a:prstGeom prst="rect">
            <a:avLst/>
          </a:prstGeom>
        </p:spPr>
        <p:txBody>
          <a:bodyPr wrap="square">
            <a:spAutoFit/>
          </a:bodyPr>
          <a:lstStyle/>
          <a:p>
            <a:pPr lvl="0" algn="ctr">
              <a:spcAft>
                <a:spcPts val="600"/>
              </a:spcAft>
              <a:defRPr/>
            </a:pPr>
            <a:r>
              <a:rPr lang="en-US" sz="5400" b="1" dirty="0" smtClean="0">
                <a:solidFill>
                  <a:srgbClr val="FF0000"/>
                </a:solidFill>
                <a:latin typeface="Nunito Black" pitchFamily="2" charset="0"/>
              </a:rPr>
              <a:t>CỦNG CỐ</a:t>
            </a:r>
          </a:p>
          <a:p>
            <a:pPr lvl="0" algn="ctr">
              <a:spcAft>
                <a:spcPts val="600"/>
              </a:spcAft>
              <a:defRPr/>
            </a:pPr>
            <a:r>
              <a:rPr lang="en-US" sz="5400" b="1" dirty="0" smtClean="0">
                <a:solidFill>
                  <a:srgbClr val="FF0000"/>
                </a:solidFill>
                <a:latin typeface="Nunito Black" pitchFamily="2" charset="0"/>
              </a:rPr>
              <a:t>DẶN DÒ</a:t>
            </a:r>
            <a:endParaRPr lang="en-US" sz="5400" dirty="0">
              <a:solidFill>
                <a:srgbClr val="FF0000"/>
              </a:solidFill>
              <a:latin typeface="Nunito Black" pitchFamily="2" charset="0"/>
            </a:endParaRPr>
          </a:p>
        </p:txBody>
      </p:sp>
    </p:spTree>
    <p:extLst>
      <p:ext uri="{BB962C8B-B14F-4D97-AF65-F5344CB8AC3E}">
        <p14:creationId xmlns:p14="http://schemas.microsoft.com/office/powerpoint/2010/main" val="249693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997735" y="188875"/>
            <a:ext cx="9660740" cy="1768513"/>
          </a:xfrm>
          <a:prstGeom prst="cloud">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solidFill>
                  <a:srgbClr val="FF0000"/>
                </a:solidFill>
                <a:latin typeface="Nunito Black" pitchFamily="2" charset="0"/>
              </a:rPr>
              <a:t>HẸN GẶP LẠI CÁC EM</a:t>
            </a:r>
            <a:endParaRPr kumimoji="0" lang="en-US" sz="4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65673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smtClean="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hai</a:t>
            </a:r>
            <a:r>
              <a:rPr kumimoji="0" lang="en-US" sz="10000" b="1" i="0" u="none" strike="noStrike" kern="1200" cap="none" spc="0" normalizeH="0" baseline="0" noProof="0" dirty="0" smtClean="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smtClean="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10000" b="1" i="0" u="none" strike="noStrike" kern="1200" cap="none" spc="0" normalizeH="0" baseline="0" noProof="0" dirty="0" smtClean="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lang="en-US" sz="10000" b="1" dirty="0" smtClean="0">
                <a:solidFill>
                  <a:srgbClr val="00B050"/>
                </a:solidFill>
                <a:latin typeface="Great Vibes" pitchFamily="2" charset="0"/>
                <a:ea typeface="Tahoma" panose="020B0604030504040204" pitchFamily="34" charset="0"/>
                <a:cs typeface="Tahoma" panose="020B0604030504040204" pitchFamily="34" charset="0"/>
              </a:rPr>
              <a:t>11</a:t>
            </a:r>
            <a:r>
              <a:rPr kumimoji="0" lang="en-US" sz="10000" b="1" i="0" u="none" strike="noStrike" kern="1200" cap="none" spc="0" normalizeH="0" baseline="0" noProof="0" dirty="0" err="1" smtClean="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10000" b="1" i="0" u="none" strike="noStrike" kern="1200" cap="none" spc="0" normalizeH="0" baseline="0" noProof="0" dirty="0" smtClean="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12</a:t>
            </a:r>
            <a:r>
              <a:rPr kumimoji="0" lang="en-US" sz="10000" b="1" i="0" u="none" strike="noStrike" kern="1200" cap="none" spc="0" normalizeH="0" noProof="0" dirty="0" smtClean="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smtClean="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năm</a:t>
            </a:r>
            <a:r>
              <a:rPr kumimoji="0" lang="en-US" sz="10000" b="1" i="0" u="none" strike="noStrike" kern="1200" cap="none" spc="0" normalizeH="0" baseline="0" noProof="0" dirty="0" smtClean="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2023</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10000" b="1" i="0" u="none" strike="noStrike" kern="1200" cap="none" spc="0" normalizeH="0" baseline="0" noProof="0" dirty="0"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6" name="Group 5"/>
          <p:cNvGrpSpPr/>
          <p:nvPr/>
        </p:nvGrpSpPr>
        <p:grpSpPr>
          <a:xfrm>
            <a:off x="1112209" y="2171096"/>
            <a:ext cx="9902321" cy="927450"/>
            <a:chOff x="1308154" y="3568825"/>
            <a:chExt cx="9902321" cy="927450"/>
          </a:xfrm>
        </p:grpSpPr>
        <p:sp>
          <p:nvSpPr>
            <p:cNvPr id="7" name="TextBox 6">
              <a:extLst>
                <a:ext uri="{FF2B5EF4-FFF2-40B4-BE49-F238E27FC236}">
                  <a16:creationId xmlns:a16="http://schemas.microsoft.com/office/drawing/2014/main" id="{FDF99F60-2DEC-4DEF-9300-E3C8E7CE95D2}"/>
                </a:ext>
              </a:extLst>
            </p:cNvPr>
            <p:cNvSpPr txBox="1"/>
            <p:nvPr/>
          </p:nvSpPr>
          <p:spPr>
            <a:xfrm>
              <a:off x="3320511" y="3572945"/>
              <a:ext cx="78899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NHỮNG</a:t>
              </a:r>
              <a:r>
                <a:rPr kumimoji="0" lang="en-US" sz="5400" b="1" i="0" u="none" strike="noStrike" kern="1200" cap="none" spc="0" normalizeH="0" noProof="0" dirty="0"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CHIẾC ÁO ẤM</a:t>
              </a:r>
              <a:endPar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56766A65-AB59-44B3-F82A-2DEA307661EB}"/>
                </a:ext>
              </a:extLst>
            </p:cNvPr>
            <p:cNvSpPr txBox="1"/>
            <p:nvPr/>
          </p:nvSpPr>
          <p:spPr>
            <a:xfrm>
              <a:off x="1308154" y="3568825"/>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5400" b="1" kern="0" dirty="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27</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133653233"/>
      </p:ext>
    </p:extLst>
  </p:cSld>
  <p:clrMapOvr>
    <a:masterClrMapping/>
  </p:clrMapOvr>
  <mc:AlternateContent xmlns:mc="http://schemas.openxmlformats.org/markup-compatibility/2006" xmlns:p14="http://schemas.microsoft.com/office/powerpoint/2010/main">
    <mc:Choice Requires="p14">
      <p:transition spd="slow" p14:dur="1500">
        <p:split orient="vert"/>
        <p:sndAc>
          <p:endSnd/>
        </p:sndAc>
      </p:transition>
    </mc:Choice>
    <mc:Fallback xmlns="">
      <p:transition spd="slow">
        <p:split orient="ver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585912" y="1371600"/>
            <a:ext cx="9958387" cy="164306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smtClean="0">
                <a:ln>
                  <a:noFill/>
                </a:ln>
                <a:solidFill>
                  <a:srgbClr val="FF0000"/>
                </a:solidFill>
                <a:effectLst/>
                <a:uLnTx/>
                <a:uFillTx/>
                <a:latin typeface="Nunito Black" pitchFamily="2" charset="0"/>
                <a:ea typeface="+mn-ea"/>
                <a:cs typeface="+mn-cs"/>
              </a:rPr>
              <a:t>KHỞI</a:t>
            </a:r>
            <a:r>
              <a:rPr kumimoji="0" lang="en-US" sz="8000" b="0" i="0" u="none" strike="noStrike" kern="1200" cap="none" spc="0" normalizeH="0" noProof="0" dirty="0" smtClean="0">
                <a:ln>
                  <a:noFill/>
                </a:ln>
                <a:solidFill>
                  <a:srgbClr val="FF0000"/>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72506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75BEB2-DD79-A8F3-CE64-9ECC2ECDD691}"/>
              </a:ext>
            </a:extLst>
          </p:cNvPr>
          <p:cNvSpPr txBox="1"/>
          <p:nvPr/>
        </p:nvSpPr>
        <p:spPr>
          <a:xfrm>
            <a:off x="4259491" y="566928"/>
            <a:ext cx="4390734" cy="215798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TIẾT</a:t>
            </a:r>
            <a:r>
              <a:rPr kumimoji="0" lang="en-US" sz="7200" b="0" i="0" u="none" strike="noStrike" kern="1200" cap="none" spc="0" normalizeH="0" noProof="0" dirty="0" smtClean="0">
                <a:ln>
                  <a:noFill/>
                </a:ln>
                <a:solidFill>
                  <a:srgbClr val="FF0000"/>
                </a:solidFill>
                <a:effectLst/>
                <a:uLnTx/>
                <a:uFillTx/>
                <a:latin typeface="Nunito Black" pitchFamily="2" charset="0"/>
                <a:ea typeface="+mn-ea"/>
                <a:cs typeface="+mn-cs"/>
              </a:rPr>
              <a:t> 3</a:t>
            </a:r>
            <a:endPar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VIẾT</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762394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1. </a:t>
            </a:r>
            <a:r>
              <a:rPr lang="en-US" sz="36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Nghe</a:t>
            </a:r>
            <a:r>
              <a:rPr lang="en-US" sz="36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 </a:t>
            </a:r>
            <a:r>
              <a:rPr lang="en-US" sz="36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viết</a:t>
            </a: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1249426" y="833900"/>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Trong vườn</a:t>
            </a:r>
            <a:endParaRPr lang="vi-VN" sz="2400" dirty="0">
              <a:solidFill>
                <a:srgbClr val="FF0000"/>
              </a:solidFill>
              <a:latin typeface="Nunito Black" pitchFamily="2" charset="0"/>
            </a:endParaRPr>
          </a:p>
          <a:p>
            <a:pPr algn="just"/>
            <a:r>
              <a:rPr lang="vi-VN" sz="2400" dirty="0">
                <a:solidFill>
                  <a:srgbClr val="0070C0"/>
                </a:solidFill>
                <a:latin typeface="Nunito Black" pitchFamily="2" charset="0"/>
              </a:rPr>
              <a:t>Bác xà cừ vươn cao</a:t>
            </a:r>
          </a:p>
          <a:p>
            <a:pPr algn="just"/>
            <a:r>
              <a:rPr lang="vi-VN" sz="2400" dirty="0">
                <a:solidFill>
                  <a:srgbClr val="0070C0"/>
                </a:solidFill>
                <a:latin typeface="Nunito Black" pitchFamily="2" charset="0"/>
              </a:rPr>
              <a:t>Cam la đà mặt đất</a:t>
            </a:r>
          </a:p>
          <a:p>
            <a:pPr algn="just"/>
            <a:r>
              <a:rPr lang="vi-VN" sz="2400" dirty="0">
                <a:solidFill>
                  <a:srgbClr val="0070C0"/>
                </a:solidFill>
                <a:latin typeface="Nunito Black" pitchFamily="2" charset="0"/>
              </a:rPr>
              <a:t>Chuối, hồng, cau,… họp mặt</a:t>
            </a:r>
          </a:p>
          <a:p>
            <a:pPr algn="just"/>
            <a:r>
              <a:rPr lang="vi-VN" sz="2400" dirty="0">
                <a:solidFill>
                  <a:srgbClr val="0070C0"/>
                </a:solidFill>
                <a:latin typeface="Nunito Black" pitchFamily="2" charset="0"/>
              </a:rPr>
              <a:t>Cùng chung sống chan hòa.</a:t>
            </a:r>
          </a:p>
          <a:p>
            <a:pPr algn="just"/>
            <a:r>
              <a:rPr lang="vi-VN" sz="2400" dirty="0">
                <a:solidFill>
                  <a:srgbClr val="0070C0"/>
                </a:solidFill>
                <a:latin typeface="Nunito Black" pitchFamily="2" charset="0"/>
              </a:rPr>
              <a:t>Gió đi qua gật gù</a:t>
            </a:r>
          </a:p>
          <a:p>
            <a:pPr algn="just"/>
            <a:r>
              <a:rPr lang="vi-VN" sz="2400" dirty="0">
                <a:solidFill>
                  <a:srgbClr val="0070C0"/>
                </a:solidFill>
                <a:latin typeface="Nunito Black" pitchFamily="2" charset="0"/>
              </a:rPr>
              <a:t>Chim tới khen rối rít</a:t>
            </a:r>
          </a:p>
          <a:p>
            <a:pPr algn="just"/>
            <a:r>
              <a:rPr lang="vi-VN" sz="2400" dirty="0">
                <a:solidFill>
                  <a:srgbClr val="0070C0"/>
                </a:solidFill>
                <a:latin typeface="Nunito Black" pitchFamily="2" charset="0"/>
              </a:rPr>
              <a:t>Mây qua che vòm mát</a:t>
            </a:r>
          </a:p>
          <a:p>
            <a:pPr algn="just"/>
            <a:r>
              <a:rPr lang="vi-VN" sz="2400" dirty="0">
                <a:solidFill>
                  <a:srgbClr val="0070C0"/>
                </a:solidFill>
                <a:latin typeface="Nunito Black" pitchFamily="2" charset="0"/>
              </a:rPr>
              <a:t>Đất màu dành tốt tươi.</a:t>
            </a:r>
          </a:p>
          <a:p>
            <a:pPr algn="just"/>
            <a:r>
              <a:rPr lang="vi-VN" sz="2400" dirty="0">
                <a:solidFill>
                  <a:srgbClr val="0070C0"/>
                </a:solidFill>
                <a:latin typeface="Nunito Black" pitchFamily="2" charset="0"/>
              </a:rPr>
              <a:t>Vườn cây sống thật vui</a:t>
            </a:r>
          </a:p>
          <a:p>
            <a:pPr algn="just"/>
            <a:r>
              <a:rPr lang="vi-VN" sz="2400" dirty="0">
                <a:solidFill>
                  <a:srgbClr val="0070C0"/>
                </a:solidFill>
                <a:latin typeface="Nunito Black" pitchFamily="2" charset="0"/>
              </a:rPr>
              <a:t>Nắng mưa cùng chia sẻ</a:t>
            </a:r>
          </a:p>
          <a:p>
            <a:pPr algn="just"/>
            <a:r>
              <a:rPr lang="vi-VN" sz="2400" dirty="0">
                <a:solidFill>
                  <a:srgbClr val="0070C0"/>
                </a:solidFill>
                <a:latin typeface="Nunito Black" pitchFamily="2" charset="0"/>
              </a:rPr>
              <a:t>Đêm đêm ru nhau ngủ</a:t>
            </a:r>
          </a:p>
          <a:p>
            <a:pPr algn="just"/>
            <a:r>
              <a:rPr lang="vi-VN" sz="2400" dirty="0">
                <a:solidFill>
                  <a:srgbClr val="0070C0"/>
                </a:solidFill>
                <a:latin typeface="Nunito Black" pitchFamily="2" charset="0"/>
              </a:rPr>
              <a:t>Bình minh lại xôn xao…</a:t>
            </a:r>
          </a:p>
          <a:p>
            <a:pPr algn="just"/>
            <a:r>
              <a:rPr lang="vi-VN" sz="2400" dirty="0">
                <a:solidFill>
                  <a:srgbClr val="0070C0"/>
                </a:solidFill>
                <a:latin typeface="Nunito Black" pitchFamily="2" charset="0"/>
              </a:rPr>
              <a:t>(Nguyễn Trọng Hoàn)</a:t>
            </a:r>
          </a:p>
        </p:txBody>
      </p:sp>
    </p:spTree>
    <p:extLst>
      <p:ext uri="{BB962C8B-B14F-4D97-AF65-F5344CB8AC3E}">
        <p14:creationId xmlns:p14="http://schemas.microsoft.com/office/powerpoint/2010/main" val="39486899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77237" y="255494"/>
            <a:ext cx="1825621" cy="578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Lưu</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ý</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877236" y="1237312"/>
            <a:ext cx="5241175" cy="291782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smtClean="0">
                <a:solidFill>
                  <a:srgbClr val="0070C0"/>
                </a:solidFill>
                <a:latin typeface="Nunito Black" pitchFamily="2" charset="0"/>
              </a:rPr>
              <a:t>- </a:t>
            </a:r>
            <a:r>
              <a:rPr lang="vi-VN" sz="2400" dirty="0">
                <a:solidFill>
                  <a:srgbClr val="0070C0"/>
                </a:solidFill>
                <a:latin typeface="Nunito Black" pitchFamily="2" charset="0"/>
              </a:rPr>
              <a:t>Viết đúng chính tả, trình bày sạch đẹp.</a:t>
            </a:r>
          </a:p>
          <a:p>
            <a:pPr algn="just"/>
            <a:r>
              <a:rPr lang="en-US" sz="2400" dirty="0">
                <a:solidFill>
                  <a:srgbClr val="0070C0"/>
                </a:solidFill>
                <a:latin typeface="Nunito Black" pitchFamily="2" charset="0"/>
              </a:rPr>
              <a:t>- </a:t>
            </a:r>
            <a:r>
              <a:rPr lang="vi-VN" sz="2400" dirty="0">
                <a:solidFill>
                  <a:srgbClr val="0070C0"/>
                </a:solidFill>
                <a:latin typeface="Nunito Black" pitchFamily="2" charset="0"/>
              </a:rPr>
              <a:t>Giữa các khổ thơ cách 1 dòng</a:t>
            </a:r>
            <a:endParaRPr lang="en-US" sz="2400" dirty="0">
              <a:solidFill>
                <a:srgbClr val="0070C0"/>
              </a:solidFill>
              <a:latin typeface="Nunito Black" pitchFamily="2" charset="0"/>
            </a:endParaRPr>
          </a:p>
          <a:p>
            <a:pPr algn="just"/>
            <a:r>
              <a:rPr lang="en-US" sz="2400" dirty="0">
                <a:solidFill>
                  <a:srgbClr val="0070C0"/>
                </a:solidFill>
                <a:latin typeface="Nunito Black" pitchFamily="2" charset="0"/>
              </a:rPr>
              <a:t>- </a:t>
            </a:r>
            <a:r>
              <a:rPr lang="en-US" sz="2400" dirty="0" err="1">
                <a:solidFill>
                  <a:srgbClr val="0070C0"/>
                </a:solidFill>
                <a:latin typeface="Nunito Black" pitchFamily="2" charset="0"/>
              </a:rPr>
              <a:t>Viết</a:t>
            </a:r>
            <a:r>
              <a:rPr lang="en-US" sz="2400" dirty="0">
                <a:solidFill>
                  <a:srgbClr val="0070C0"/>
                </a:solidFill>
                <a:latin typeface="Nunito Black" pitchFamily="2" charset="0"/>
              </a:rPr>
              <a:t> </a:t>
            </a:r>
            <a:r>
              <a:rPr lang="en-US" sz="2400" dirty="0" err="1">
                <a:solidFill>
                  <a:srgbClr val="0070C0"/>
                </a:solidFill>
                <a:latin typeface="Nunito Black" pitchFamily="2" charset="0"/>
              </a:rPr>
              <a:t>hoa</a:t>
            </a:r>
            <a:r>
              <a:rPr lang="en-US" sz="2400" dirty="0">
                <a:solidFill>
                  <a:srgbClr val="0070C0"/>
                </a:solidFill>
                <a:latin typeface="Nunito Black" pitchFamily="2" charset="0"/>
              </a:rPr>
              <a:t> </a:t>
            </a:r>
            <a:r>
              <a:rPr lang="en-US" sz="2400" dirty="0" err="1">
                <a:solidFill>
                  <a:srgbClr val="0070C0"/>
                </a:solidFill>
                <a:latin typeface="Nunito Black" pitchFamily="2" charset="0"/>
              </a:rPr>
              <a:t>tên</a:t>
            </a:r>
            <a:r>
              <a:rPr lang="en-US" sz="2400" dirty="0">
                <a:solidFill>
                  <a:srgbClr val="0070C0"/>
                </a:solidFill>
                <a:latin typeface="Nunito Black" pitchFamily="2" charset="0"/>
              </a:rPr>
              <a:t> </a:t>
            </a:r>
            <a:r>
              <a:rPr lang="en-US" sz="2400" dirty="0" err="1">
                <a:solidFill>
                  <a:srgbClr val="0070C0"/>
                </a:solidFill>
                <a:latin typeface="Nunito Black" pitchFamily="2" charset="0"/>
              </a:rPr>
              <a:t>bài</a:t>
            </a:r>
            <a:r>
              <a:rPr lang="en-US" sz="2400" dirty="0">
                <a:solidFill>
                  <a:srgbClr val="0070C0"/>
                </a:solidFill>
                <a:latin typeface="Nunito Black" pitchFamily="2" charset="0"/>
              </a:rPr>
              <a:t> </a:t>
            </a:r>
            <a:r>
              <a:rPr lang="en-US" sz="2400" dirty="0" err="1">
                <a:solidFill>
                  <a:srgbClr val="0070C0"/>
                </a:solidFill>
                <a:latin typeface="Nunito Black" pitchFamily="2" charset="0"/>
              </a:rPr>
              <a:t>và</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chữ</a:t>
            </a:r>
            <a:r>
              <a:rPr lang="en-US" sz="2400" dirty="0">
                <a:solidFill>
                  <a:srgbClr val="0070C0"/>
                </a:solidFill>
                <a:latin typeface="Nunito Black" pitchFamily="2" charset="0"/>
              </a:rPr>
              <a:t> </a:t>
            </a:r>
            <a:r>
              <a:rPr lang="en-US" sz="2400" dirty="0" err="1">
                <a:solidFill>
                  <a:srgbClr val="0070C0"/>
                </a:solidFill>
                <a:latin typeface="Nunito Black" pitchFamily="2" charset="0"/>
              </a:rPr>
              <a:t>đầu</a:t>
            </a:r>
            <a:r>
              <a:rPr lang="en-US" sz="2400" dirty="0">
                <a:solidFill>
                  <a:srgbClr val="0070C0"/>
                </a:solidFill>
                <a:latin typeface="Nunito Black" pitchFamily="2" charset="0"/>
              </a:rPr>
              <a:t> </a:t>
            </a:r>
            <a:r>
              <a:rPr lang="en-US" sz="2400" dirty="0" err="1">
                <a:solidFill>
                  <a:srgbClr val="0070C0"/>
                </a:solidFill>
                <a:latin typeface="Nunito Black" pitchFamily="2" charset="0"/>
              </a:rPr>
              <a:t>mỗi</a:t>
            </a:r>
            <a:r>
              <a:rPr lang="en-US" sz="2400" dirty="0">
                <a:solidFill>
                  <a:srgbClr val="0070C0"/>
                </a:solidFill>
                <a:latin typeface="Nunito Black" pitchFamily="2" charset="0"/>
              </a:rPr>
              <a:t> </a:t>
            </a:r>
            <a:r>
              <a:rPr lang="en-US" sz="2400" dirty="0" err="1">
                <a:solidFill>
                  <a:srgbClr val="0070C0"/>
                </a:solidFill>
                <a:latin typeface="Nunito Black" pitchFamily="2" charset="0"/>
              </a:rPr>
              <a:t>dòng</a:t>
            </a:r>
            <a:r>
              <a:rPr lang="en-US" sz="2400" dirty="0">
                <a:solidFill>
                  <a:srgbClr val="0070C0"/>
                </a:solidFill>
                <a:latin typeface="Nunito Black" pitchFamily="2" charset="0"/>
              </a:rPr>
              <a:t> </a:t>
            </a:r>
            <a:r>
              <a:rPr lang="en-US" sz="2400" dirty="0" err="1">
                <a:solidFill>
                  <a:srgbClr val="0070C0"/>
                </a:solidFill>
                <a:latin typeface="Nunito Black" pitchFamily="2" charset="0"/>
              </a:rPr>
              <a:t>thơ</a:t>
            </a:r>
            <a:r>
              <a:rPr lang="en-US" sz="2400" dirty="0">
                <a:solidFill>
                  <a:srgbClr val="0070C0"/>
                </a:solidFill>
                <a:latin typeface="Nunito Black" pitchFamily="2" charset="0"/>
              </a:rPr>
              <a:t>.</a:t>
            </a:r>
            <a:endParaRPr lang="vi-VN" sz="2400" dirty="0">
              <a:solidFill>
                <a:srgbClr val="0070C0"/>
              </a:solidFill>
              <a:latin typeface="Nunito Black" pitchFamily="2" charset="0"/>
            </a:endParaRPr>
          </a:p>
        </p:txBody>
      </p:sp>
    </p:spTree>
    <p:extLst>
      <p:ext uri="{BB962C8B-B14F-4D97-AF65-F5344CB8AC3E}">
        <p14:creationId xmlns:p14="http://schemas.microsoft.com/office/powerpoint/2010/main" val="1720197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1. </a:t>
            </a:r>
            <a:r>
              <a:rPr kumimoji="0" lang="en-US" sz="3600" b="1" i="0" u="none" strike="noStrike" kern="0" cap="none" spc="0" normalizeH="0" baseline="0" noProof="0" dirty="0" err="1"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Nghe</a:t>
            </a:r>
            <a:r>
              <a:rPr kumimoji="0" lang="en-US" sz="36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 </a:t>
            </a:r>
            <a:r>
              <a:rPr kumimoji="0" lang="en-US" sz="3600" b="1" i="0" u="none" strike="noStrike" kern="0" cap="none" spc="0" normalizeH="0" baseline="0" noProof="0" dirty="0" err="1"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viết</a:t>
            </a: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3953437" y="833900"/>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Trong vườn</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Bác xà cừ vươn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Cam la đà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Chuối, hồng, cau,… họp mặt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Cùng chung sống chan hòa.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Gió đi qua gật gù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Chim tới khen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Mây qua che vòm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Đất màu dành tốt tươi.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Vườn cây sống thật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Nắng mưa cùng chia sẻ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Đêm đêm ru nhau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Bình minh lại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(Nguyễn Trọng Hoàn)</a:t>
            </a:r>
          </a:p>
        </p:txBody>
      </p:sp>
    </p:spTree>
    <p:extLst>
      <p:ext uri="{BB962C8B-B14F-4D97-AF65-F5344CB8AC3E}">
        <p14:creationId xmlns:p14="http://schemas.microsoft.com/office/powerpoint/2010/main" val="1271890193"/>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03660" y="1540315"/>
            <a:ext cx="6377067"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a.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lặng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hoặc</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nặng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2400" dirty="0">
              <a:solidFill>
                <a:srgbClr val="0070C0"/>
              </a:solidFill>
              <a:latin typeface="Nunito Black" pitchFamily="2" charset="0"/>
            </a:endParaRPr>
          </a:p>
        </p:txBody>
      </p:sp>
      <p:pic>
        <p:nvPicPr>
          <p:cNvPr id="23" name="Picture 22"/>
          <p:cNvPicPr>
            <a:picLocks noChangeAspect="1"/>
          </p:cNvPicPr>
          <p:nvPr/>
        </p:nvPicPr>
        <p:blipFill>
          <a:blip r:embed="rId3"/>
          <a:stretch>
            <a:fillRect/>
          </a:stretch>
        </p:blipFill>
        <p:spPr>
          <a:xfrm>
            <a:off x="733582" y="2256784"/>
            <a:ext cx="10642629" cy="4356262"/>
          </a:xfrm>
          <a:prstGeom prst="rect">
            <a:avLst/>
          </a:prstGeom>
        </p:spPr>
      </p:pic>
      <p:grpSp>
        <p:nvGrpSpPr>
          <p:cNvPr id="25" name="Group 24"/>
          <p:cNvGrpSpPr/>
          <p:nvPr/>
        </p:nvGrpSpPr>
        <p:grpSpPr>
          <a:xfrm>
            <a:off x="6952129" y="673147"/>
            <a:ext cx="4074460" cy="1686639"/>
            <a:chOff x="6952129" y="834511"/>
            <a:chExt cx="4074460" cy="1686639"/>
          </a:xfrm>
        </p:grpSpPr>
        <p:sp>
          <p:nvSpPr>
            <p:cNvPr id="13" name="Cloud 12"/>
            <p:cNvSpPr/>
            <p:nvPr/>
          </p:nvSpPr>
          <p:spPr>
            <a:xfrm>
              <a:off x="6952129" y="834511"/>
              <a:ext cx="4074460" cy="1686639"/>
            </a:xfrm>
            <a:prstGeom prst="cloud">
              <a:avLst/>
            </a:prstGeom>
            <a:solidFill>
              <a:srgbClr val="B6F1FC"/>
            </a:solidFill>
            <a:ln w="57150">
              <a:noFill/>
            </a:ln>
          </p:spPr>
          <p:txBody>
            <a:bodyPr wrap="square">
              <a:spAutoFit/>
            </a:bodyPr>
            <a:lstStyle/>
            <a:p>
              <a:endParaRPr lang="en-US" sz="2200" dirty="0" smtClean="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24" name="Rectangle 23"/>
            <p:cNvSpPr/>
            <p:nvPr/>
          </p:nvSpPr>
          <p:spPr>
            <a:xfrm>
              <a:off x="7324166" y="1100749"/>
              <a:ext cx="3702423" cy="1154162"/>
            </a:xfrm>
            <a:prstGeom prst="rect">
              <a:avLst/>
            </a:prstGeom>
          </p:spPr>
          <p:txBody>
            <a:bodyPr wrap="square">
              <a:spAutoFit/>
            </a:bodyPr>
            <a:lstStyle/>
            <a:p>
              <a:r>
                <a:rPr lang="en-US" sz="2300" dirty="0" err="1" smtClean="0">
                  <a:solidFill>
                    <a:schemeClr val="accent2">
                      <a:lumMod val="50000"/>
                    </a:schemeClr>
                  </a:solidFill>
                  <a:latin typeface="Nunito Black" pitchFamily="2" charset="0"/>
                </a:rPr>
                <a:t>Gợi</a:t>
              </a:r>
              <a:r>
                <a:rPr lang="en-US" sz="2300" dirty="0" smtClean="0">
                  <a:solidFill>
                    <a:schemeClr val="accent2">
                      <a:lumMod val="50000"/>
                    </a:schemeClr>
                  </a:solidFill>
                  <a:latin typeface="Nunito Black" pitchFamily="2" charset="0"/>
                </a:rPr>
                <a:t> ý: E</a:t>
              </a:r>
              <a:r>
                <a:rPr lang="vi-VN" sz="2300" dirty="0" smtClean="0">
                  <a:solidFill>
                    <a:schemeClr val="accent2">
                      <a:lumMod val="50000"/>
                    </a:schemeClr>
                  </a:solidFill>
                  <a:latin typeface="Nunito Black" pitchFamily="2" charset="0"/>
                </a:rPr>
                <a:t>m </a:t>
              </a:r>
              <a:r>
                <a:rPr lang="vi-VN" sz="2300" dirty="0">
                  <a:solidFill>
                    <a:schemeClr val="accent2">
                      <a:lumMod val="50000"/>
                    </a:schemeClr>
                  </a:solidFill>
                  <a:latin typeface="Nunito Black" pitchFamily="2" charset="0"/>
                </a:rPr>
                <a:t>đọc kĩ các câu thơ và chọn từ thích hợp để điền vào ô vuông.</a:t>
              </a:r>
              <a:endParaRPr lang="en-US" sz="2300" dirty="0">
                <a:solidFill>
                  <a:schemeClr val="accent2">
                    <a:lumMod val="50000"/>
                  </a:schemeClr>
                </a:solidFill>
                <a:latin typeface="Nunito Black" pitchFamily="2" charset="0"/>
              </a:endParaRPr>
            </a:p>
          </p:txBody>
        </p:sp>
      </p:grpSp>
      <p:grpSp>
        <p:nvGrpSpPr>
          <p:cNvPr id="26" name="Group 25"/>
          <p:cNvGrpSpPr/>
          <p:nvPr/>
        </p:nvGrpSpPr>
        <p:grpSpPr>
          <a:xfrm>
            <a:off x="2479730" y="4900418"/>
            <a:ext cx="1121640" cy="510778"/>
            <a:chOff x="4722468" y="1200732"/>
            <a:chExt cx="1121640" cy="510778"/>
          </a:xfrm>
        </p:grpSpPr>
        <p:sp>
          <p:nvSpPr>
            <p:cNvPr id="27" name="Rounded Rectangle 26"/>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FF0000"/>
                </a:solidFill>
                <a:latin typeface="Nunito Black" pitchFamily="2" charset="0"/>
              </a:endParaRPr>
            </a:p>
          </p:txBody>
        </p:sp>
        <p:sp>
          <p:nvSpPr>
            <p:cNvPr id="28" name="Rounded Rectangle 27"/>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1834072" y="3047945"/>
            <a:ext cx="1121640" cy="510778"/>
            <a:chOff x="4722468" y="1200732"/>
            <a:chExt cx="1121640" cy="510778"/>
          </a:xfrm>
        </p:grpSpPr>
        <p:sp>
          <p:nvSpPr>
            <p:cNvPr id="30" name="Rounded Rectangle 29"/>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FF0000"/>
                </a:solidFill>
                <a:latin typeface="Nunito Black" pitchFamily="2" charset="0"/>
              </a:endParaRPr>
            </a:p>
          </p:txBody>
        </p:sp>
        <p:sp>
          <p:nvSpPr>
            <p:cNvPr id="31" name="Rounded Rectangle 30"/>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32" name="Group 31"/>
          <p:cNvGrpSpPr/>
          <p:nvPr/>
        </p:nvGrpSpPr>
        <p:grpSpPr>
          <a:xfrm>
            <a:off x="6283208" y="4900418"/>
            <a:ext cx="1121640" cy="510778"/>
            <a:chOff x="4722468" y="1200732"/>
            <a:chExt cx="1121640" cy="510778"/>
          </a:xfrm>
        </p:grpSpPr>
        <p:sp>
          <p:nvSpPr>
            <p:cNvPr id="33" name="Rounded Rectangle 32"/>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FF0000"/>
                </a:solidFill>
                <a:latin typeface="Nunito Black" pitchFamily="2" charset="0"/>
              </a:endParaRPr>
            </a:p>
          </p:txBody>
        </p:sp>
        <p:sp>
          <p:nvSpPr>
            <p:cNvPr id="34" name="Rounded Rectangle 33"/>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smtClean="0">
                  <a:solidFill>
                    <a:srgbClr val="FF0000"/>
                  </a:solidFill>
                  <a:latin typeface="Nunito Black" pitchFamily="2" charset="0"/>
                </a:rPr>
                <a:t>L</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35" name="Group 34"/>
          <p:cNvGrpSpPr/>
          <p:nvPr/>
        </p:nvGrpSpPr>
        <p:grpSpPr>
          <a:xfrm>
            <a:off x="8641451" y="2752345"/>
            <a:ext cx="1121640" cy="510778"/>
            <a:chOff x="4776824" y="1187416"/>
            <a:chExt cx="1121640" cy="510778"/>
          </a:xfrm>
        </p:grpSpPr>
        <p:sp>
          <p:nvSpPr>
            <p:cNvPr id="36" name="Rounded Rectangle 35"/>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FF0000"/>
                </a:solidFill>
                <a:latin typeface="Nunito Black" pitchFamily="2" charset="0"/>
              </a:endParaRPr>
            </a:p>
          </p:txBody>
        </p:sp>
        <p:sp>
          <p:nvSpPr>
            <p:cNvPr id="37" name="Rounded Rectangle 36"/>
            <p:cNvSpPr/>
            <p:nvPr/>
          </p:nvSpPr>
          <p:spPr>
            <a:xfrm>
              <a:off x="4776824" y="1187416"/>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smtClean="0">
                  <a:solidFill>
                    <a:srgbClr val="FF0000"/>
                  </a:solidFill>
                  <a:latin typeface="Nunito Black" pitchFamily="2" charset="0"/>
                </a:rPr>
                <a:t>n</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pic>
        <p:nvPicPr>
          <p:cNvPr id="38" name="Picture 37"/>
          <p:cNvPicPr>
            <a:picLocks noChangeAspect="1"/>
          </p:cNvPicPr>
          <p:nvPr/>
        </p:nvPicPr>
        <p:blipFill>
          <a:blip r:embed="rId4"/>
          <a:stretch>
            <a:fillRect/>
          </a:stretch>
        </p:blipFill>
        <p:spPr>
          <a:xfrm>
            <a:off x="805392" y="236059"/>
            <a:ext cx="5591955" cy="819264"/>
          </a:xfrm>
          <a:prstGeom prst="rect">
            <a:avLst/>
          </a:prstGeom>
        </p:spPr>
      </p:pic>
    </p:spTree>
    <p:extLst>
      <p:ext uri="{BB962C8B-B14F-4D97-AF65-F5344CB8AC3E}">
        <p14:creationId xmlns:p14="http://schemas.microsoft.com/office/powerpoint/2010/main" val="3933388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circle(in)">
                                      <p:cBhvr>
                                        <p:cTn id="33" dur="10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circle(in)">
                                      <p:cBhvr>
                                        <p:cTn id="38" dur="10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circle(in)">
                                      <p:cBhvr>
                                        <p:cTn id="43" dur="10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circle(in)">
                                      <p:cBhvr>
                                        <p:cTn id="4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642295" y="1740541"/>
            <a:ext cx="6789038"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b.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từ</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trong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bông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hoa</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32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805392" y="236059"/>
            <a:ext cx="5591955" cy="819264"/>
          </a:xfrm>
          <a:prstGeom prst="rect">
            <a:avLst/>
          </a:prstGeom>
        </p:spPr>
      </p:pic>
      <p:pic>
        <p:nvPicPr>
          <p:cNvPr id="15" name="Picture 14"/>
          <p:cNvPicPr>
            <a:picLocks noChangeAspect="1"/>
          </p:cNvPicPr>
          <p:nvPr/>
        </p:nvPicPr>
        <p:blipFill>
          <a:blip r:embed="rId4"/>
          <a:stretch>
            <a:fillRect/>
          </a:stretch>
        </p:blipFill>
        <p:spPr>
          <a:xfrm>
            <a:off x="238290" y="2853631"/>
            <a:ext cx="5575627" cy="2931785"/>
          </a:xfrm>
          <a:prstGeom prst="rect">
            <a:avLst/>
          </a:prstGeom>
        </p:spPr>
      </p:pic>
      <p:pic>
        <p:nvPicPr>
          <p:cNvPr id="16" name="Picture 15"/>
          <p:cNvPicPr>
            <a:picLocks noChangeAspect="1"/>
          </p:cNvPicPr>
          <p:nvPr/>
        </p:nvPicPr>
        <p:blipFill>
          <a:blip r:embed="rId5"/>
          <a:stretch>
            <a:fillRect/>
          </a:stretch>
        </p:blipFill>
        <p:spPr>
          <a:xfrm>
            <a:off x="6329612" y="2824451"/>
            <a:ext cx="5643628" cy="2967541"/>
          </a:xfrm>
          <a:prstGeom prst="rect">
            <a:avLst/>
          </a:prstGeom>
        </p:spPr>
      </p:pic>
      <p:grpSp>
        <p:nvGrpSpPr>
          <p:cNvPr id="17" name="Group 16"/>
          <p:cNvGrpSpPr/>
          <p:nvPr/>
        </p:nvGrpSpPr>
        <p:grpSpPr>
          <a:xfrm>
            <a:off x="7279437" y="784344"/>
            <a:ext cx="4120226" cy="2202001"/>
            <a:chOff x="6750423" y="673147"/>
            <a:chExt cx="4120226" cy="2202001"/>
          </a:xfrm>
        </p:grpSpPr>
        <p:sp>
          <p:nvSpPr>
            <p:cNvPr id="18" name="Cloud 17"/>
            <p:cNvSpPr/>
            <p:nvPr/>
          </p:nvSpPr>
          <p:spPr>
            <a:xfrm>
              <a:off x="6750423" y="673147"/>
              <a:ext cx="4087907" cy="2202001"/>
            </a:xfrm>
            <a:prstGeom prst="cloud">
              <a:avLst/>
            </a:prstGeom>
            <a:solidFill>
              <a:srgbClr val="B6F1FC"/>
            </a:solidFill>
            <a:ln w="57150">
              <a:noFill/>
            </a:ln>
          </p:spPr>
          <p:txBody>
            <a:bodyPr wrap="square">
              <a:spAutoFit/>
            </a:bodyPr>
            <a:lstStyle/>
            <a:p>
              <a:endParaRPr lang="en-US" sz="2200" dirty="0" smtClean="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smtClean="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19" name="Rectangle 18"/>
            <p:cNvSpPr/>
            <p:nvPr/>
          </p:nvSpPr>
          <p:spPr>
            <a:xfrm>
              <a:off x="7119349" y="1017094"/>
              <a:ext cx="3751300" cy="1508105"/>
            </a:xfrm>
            <a:prstGeom prst="rect">
              <a:avLst/>
            </a:prstGeom>
          </p:spPr>
          <p:txBody>
            <a:bodyPr wrap="square">
              <a:spAutoFit/>
            </a:bodyPr>
            <a:lstStyle/>
            <a:p>
              <a:r>
                <a:rPr lang="en-US" sz="2300" dirty="0" err="1" smtClean="0">
                  <a:solidFill>
                    <a:schemeClr val="accent6">
                      <a:lumMod val="50000"/>
                    </a:schemeClr>
                  </a:solidFill>
                  <a:latin typeface="Nunito Black" pitchFamily="2" charset="0"/>
                </a:rPr>
                <a:t>Gợi</a:t>
              </a:r>
              <a:r>
                <a:rPr lang="en-US" sz="2300" dirty="0" smtClean="0">
                  <a:solidFill>
                    <a:schemeClr val="accent6">
                      <a:lumMod val="50000"/>
                    </a:schemeClr>
                  </a:solidFill>
                  <a:latin typeface="Nunito Black" pitchFamily="2" charset="0"/>
                </a:rPr>
                <a:t> ý: </a:t>
              </a:r>
              <a:r>
                <a:rPr lang="vi-VN" sz="2300" dirty="0">
                  <a:solidFill>
                    <a:schemeClr val="accent6">
                      <a:lumMod val="50000"/>
                    </a:schemeClr>
                  </a:solidFill>
                  <a:latin typeface="Nunito Black" pitchFamily="2" charset="0"/>
                </a:rPr>
                <a:t>Em đọc kĩ các từ ngữ trong bông hoa và các câu thơ để điền cho phù hợp</a:t>
              </a:r>
              <a:endParaRPr lang="en-US" sz="2300" dirty="0">
                <a:solidFill>
                  <a:schemeClr val="accent6">
                    <a:lumMod val="50000"/>
                  </a:schemeClr>
                </a:solidFill>
                <a:latin typeface="Nunito Black" pitchFamily="2" charset="0"/>
              </a:endParaRPr>
            </a:p>
          </p:txBody>
        </p:sp>
      </p:grpSp>
      <p:grpSp>
        <p:nvGrpSpPr>
          <p:cNvPr id="20" name="Group 19"/>
          <p:cNvGrpSpPr/>
          <p:nvPr/>
        </p:nvGrpSpPr>
        <p:grpSpPr>
          <a:xfrm>
            <a:off x="1866818" y="4102139"/>
            <a:ext cx="941928" cy="510778"/>
            <a:chOff x="4860386" y="1200732"/>
            <a:chExt cx="878270" cy="510778"/>
          </a:xfrm>
        </p:grpSpPr>
        <p:sp>
          <p:nvSpPr>
            <p:cNvPr id="21" name="Rounded Rectangle 20"/>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22" name="Rounded Rectangle 21"/>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nở</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23" name="Group 22"/>
          <p:cNvGrpSpPr/>
          <p:nvPr/>
        </p:nvGrpSpPr>
        <p:grpSpPr>
          <a:xfrm>
            <a:off x="2380332" y="4916883"/>
            <a:ext cx="941928" cy="510778"/>
            <a:chOff x="4860386" y="1200732"/>
            <a:chExt cx="878270" cy="510778"/>
          </a:xfrm>
        </p:grpSpPr>
        <p:sp>
          <p:nvSpPr>
            <p:cNvPr id="24" name="Rounded Rectangle 23"/>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25" name="Rounded Rectangle 24"/>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26" name="Group 25"/>
          <p:cNvGrpSpPr/>
          <p:nvPr/>
        </p:nvGrpSpPr>
        <p:grpSpPr>
          <a:xfrm>
            <a:off x="2432719" y="5324538"/>
            <a:ext cx="941928" cy="510778"/>
            <a:chOff x="4860386" y="1200732"/>
            <a:chExt cx="878270" cy="510778"/>
          </a:xfrm>
        </p:grpSpPr>
        <p:sp>
          <p:nvSpPr>
            <p:cNvPr id="27" name="Rounded Rectangle 26"/>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28" name="Rounded Rectangle 27"/>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8230683" y="4941026"/>
            <a:ext cx="941928" cy="510778"/>
            <a:chOff x="4860386" y="1200732"/>
            <a:chExt cx="878270" cy="510778"/>
          </a:xfrm>
        </p:grpSpPr>
        <p:sp>
          <p:nvSpPr>
            <p:cNvPr id="30" name="Rounded Rectangle 29"/>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31" name="Rounded Rectangle 30"/>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err="1" smtClean="0">
                  <a:solidFill>
                    <a:srgbClr val="FF0000"/>
                  </a:solidFill>
                  <a:latin typeface="Nunito Black" pitchFamily="2" charset="0"/>
                </a:rPr>
                <a:t>đổ</a:t>
              </a:r>
              <a:endParaRPr kumimoji="0" lang="en-US" sz="2400" b="0" i="0" u="none" strike="noStrike" kern="1200" cap="none" spc="0" normalizeH="0" baseline="0" noProof="0" dirty="0" smtClean="0">
                <a:ln>
                  <a:noFill/>
                </a:ln>
                <a:solidFill>
                  <a:srgbClr val="FF0000"/>
                </a:solidFill>
                <a:effectLst/>
                <a:uLnTx/>
                <a:uFillTx/>
                <a:latin typeface="Nunito Black" pitchFamily="2" charset="0"/>
              </a:endParaRPr>
            </a:p>
          </p:txBody>
        </p:sp>
      </p:grpSp>
      <p:grpSp>
        <p:nvGrpSpPr>
          <p:cNvPr id="32" name="Group 31"/>
          <p:cNvGrpSpPr/>
          <p:nvPr/>
        </p:nvGrpSpPr>
        <p:grpSpPr>
          <a:xfrm>
            <a:off x="8768882" y="4107193"/>
            <a:ext cx="941928" cy="510778"/>
            <a:chOff x="4860386" y="1200732"/>
            <a:chExt cx="878270" cy="510778"/>
          </a:xfrm>
        </p:grpSpPr>
        <p:sp>
          <p:nvSpPr>
            <p:cNvPr id="33" name="Rounded Rectangle 32"/>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34" name="Rounded Rectangle 33"/>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err="1" smtClean="0">
                  <a:solidFill>
                    <a:srgbClr val="FF0000"/>
                  </a:solidFill>
                  <a:latin typeface="Nunito Black" pitchFamily="2" charset="0"/>
                </a:rPr>
                <a:t>đỗ</a:t>
              </a:r>
              <a:endParaRPr kumimoji="0" lang="en-US" sz="2400" b="0" i="0" u="none" strike="noStrike" kern="1200" cap="none" spc="0" normalizeH="0" baseline="0" noProof="0" dirty="0" smtClean="0">
                <a:ln>
                  <a:noFill/>
                </a:ln>
                <a:solidFill>
                  <a:srgbClr val="FF0000"/>
                </a:solidFill>
                <a:effectLst/>
                <a:uLnTx/>
                <a:uFillTx/>
                <a:latin typeface="Nunito Black" pitchFamily="2" charset="0"/>
              </a:endParaRPr>
            </a:p>
          </p:txBody>
        </p:sp>
      </p:grpSp>
    </p:spTree>
    <p:extLst>
      <p:ext uri="{BB962C8B-B14F-4D97-AF65-F5344CB8AC3E}">
        <p14:creationId xmlns:p14="http://schemas.microsoft.com/office/powerpoint/2010/main" val="4210839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1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1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ircle(in)">
                                      <p:cBhvr>
                                        <p:cTn id="41" dur="1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ircle(in)">
                                      <p:cBhvr>
                                        <p:cTn id="46" dur="10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circle(in)">
                                      <p:cBhvr>
                                        <p:cTn id="5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docProps/app.xml><?xml version="1.0" encoding="utf-8"?>
<Properties xmlns="http://schemas.openxmlformats.org/officeDocument/2006/extended-properties" xmlns:vt="http://schemas.openxmlformats.org/officeDocument/2006/docPropsVTypes">
  <TotalTime>2988</TotalTime>
  <Words>410</Words>
  <Application>Microsoft Office PowerPoint</Application>
  <PresentationFormat>Widescreen</PresentationFormat>
  <Paragraphs>84</Paragraphs>
  <Slides>14</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14</vt:i4>
      </vt:variant>
    </vt:vector>
  </HeadingPairs>
  <TitlesOfParts>
    <vt:vector size="28" baseType="lpstr">
      <vt:lpstr>OpenSans</vt:lpstr>
      <vt:lpstr>#9Slide05 Bodega Script</vt:lpstr>
      <vt:lpstr>Calibri Light</vt:lpstr>
      <vt:lpstr>Nunito Black</vt:lpstr>
      <vt:lpstr>Calibri</vt:lpstr>
      <vt:lpstr>Alibaba PuHuiTi</vt:lpstr>
      <vt:lpstr>Great Vibes</vt:lpstr>
      <vt:lpstr>Arial</vt:lpstr>
      <vt:lpstr>Chango</vt:lpstr>
      <vt:lpstr>Tahoma</vt:lpstr>
      <vt:lpstr>宋体</vt:lpstr>
      <vt:lpstr>KaiTi</vt:lpstr>
      <vt:lpstr>Office Theme</vt:lpstr>
      <vt:lpstr>1_Theme1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110</cp:revision>
  <dcterms:created xsi:type="dcterms:W3CDTF">2022-08-21T23:00:21Z</dcterms:created>
  <dcterms:modified xsi:type="dcterms:W3CDTF">2023-12-09T07:52:08Z</dcterms:modified>
</cp:coreProperties>
</file>