
<file path=[Content_Types].xml><?xml version="1.0" encoding="utf-8"?>
<Types xmlns="http://schemas.openxmlformats.org/package/2006/content-types">
  <Default Extension="wav" ContentType="audio/x-wav"/>
  <Default Extension="png" ContentType="image/png"/>
  <Default Extension="gif" ContentType="image/gif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28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4" r:id="rId3"/>
  </p:sldMasterIdLst>
  <p:notesMasterIdLst>
    <p:notesMasterId r:id="rId15"/>
  </p:notesMasterIdLst>
  <p:handoutMasterIdLst>
    <p:handoutMasterId r:id="rId18"/>
  </p:handoutMasterIdLst>
  <p:sldIdLst>
    <p:sldId id="2664" r:id="rId4"/>
    <p:sldId id="2665" r:id="rId5"/>
    <p:sldId id="2666" r:id="rId6"/>
    <p:sldId id="2667" r:id="rId7"/>
    <p:sldId id="2670" r:id="rId8"/>
    <p:sldId id="2649" r:id="rId9"/>
    <p:sldId id="2650" r:id="rId10"/>
    <p:sldId id="2651" r:id="rId11"/>
    <p:sldId id="2671" r:id="rId12"/>
    <p:sldId id="2645" r:id="rId13"/>
    <p:sldId id="346" r:id="rId14"/>
    <p:sldId id="2647" r:id="rId16"/>
    <p:sldId id="2678" r:id="rId17"/>
  </p:sldIdLst>
  <p:sldSz cx="9144000" cy="5143500" type="screen16x9"/>
  <p:notesSz cx="6858000" cy="9144000"/>
  <p:embeddedFontLst>
    <p:embeddedFont>
      <p:font typeface="Livvic"/>
      <p:regular r:id="rId22"/>
    </p:embeddedFont>
    <p:embeddedFont>
      <p:font typeface="Lato" panose="020F0502020204030203"/>
      <p:regular r:id="rId23"/>
    </p:embeddedFont>
    <p:embeddedFont>
      <p:font typeface="Berkshire Swash" panose="02000505000000020003"/>
      <p:regular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29" autoAdjust="0"/>
  </p:normalViewPr>
  <p:slideViewPr>
    <p:cSldViewPr snapToGrid="0">
      <p:cViewPr varScale="1">
        <p:scale>
          <a:sx n="84" d="100"/>
          <a:sy n="84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1.xml"/><Relationship Id="rId34" Type="http://schemas.openxmlformats.org/officeDocument/2006/relationships/font" Target="fonts/font13.fntdata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74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74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 panose="02000505000000020003"/>
              <a:buNone/>
              <a:defRPr sz="3000">
                <a:solidFill>
                  <a:schemeClr val="dk1"/>
                </a:solidFill>
                <a:latin typeface="Berkshire Swash" panose="02000505000000020003"/>
                <a:ea typeface="Berkshire Swash" panose="02000505000000020003"/>
                <a:cs typeface="Berkshire Swash" panose="02000505000000020003"/>
                <a:sym typeface="Berkshire Swash" panose="0200050500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●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○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■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●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○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■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●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○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■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slide" Target="slide4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3" Type="http://schemas.openxmlformats.org/officeDocument/2006/relationships/slideLayout" Target="../slideLayouts/slideLayout16.xml"/><Relationship Id="rId12" Type="http://schemas.openxmlformats.org/officeDocument/2006/relationships/slide" Target="slide5.xml"/><Relationship Id="rId11" Type="http://schemas.openxmlformats.org/officeDocument/2006/relationships/image" Target="../media/image13.GIF"/><Relationship Id="rId10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GIF"/><Relationship Id="rId7" Type="http://schemas.openxmlformats.org/officeDocument/2006/relationships/image" Target="../media/image18.GIF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8.png"/><Relationship Id="rId17" Type="http://schemas.openxmlformats.org/officeDocument/2006/relationships/slideLayout" Target="../slideLayouts/slideLayout16.xml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2.GIF"/><Relationship Id="rId11" Type="http://schemas.openxmlformats.org/officeDocument/2006/relationships/slide" Target="slide1.xml"/><Relationship Id="rId10" Type="http://schemas.openxmlformats.org/officeDocument/2006/relationships/image" Target="../media/image21.jpe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GIF"/><Relationship Id="rId7" Type="http://schemas.openxmlformats.org/officeDocument/2006/relationships/image" Target="../media/image18.GIF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0.png"/><Relationship Id="rId17" Type="http://schemas.openxmlformats.org/officeDocument/2006/relationships/slideLayout" Target="../slideLayouts/slideLayout16.xml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slide" Target="slide1.xml"/><Relationship Id="rId11" Type="http://schemas.openxmlformats.org/officeDocument/2006/relationships/image" Target="../media/image21.jpeg"/><Relationship Id="rId10" Type="http://schemas.openxmlformats.org/officeDocument/2006/relationships/image" Target="../media/image22.GIF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GIF"/><Relationship Id="rId7" Type="http://schemas.openxmlformats.org/officeDocument/2006/relationships/image" Target="../media/image18.GIF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2.png"/><Relationship Id="rId17" Type="http://schemas.openxmlformats.org/officeDocument/2006/relationships/slideLayout" Target="../slideLayouts/slideLayout16.xml"/><Relationship Id="rId16" Type="http://schemas.openxmlformats.org/officeDocument/2006/relationships/audio" Target="../media/audio4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2.GIF"/><Relationship Id="rId11" Type="http://schemas.openxmlformats.org/officeDocument/2006/relationships/slide" Target="slide1.xml"/><Relationship Id="rId10" Type="http://schemas.openxmlformats.org/officeDocument/2006/relationships/image" Target="../media/image21.jpe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5.png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2" y="3071301"/>
            <a:ext cx="9144000" cy="856309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2" y="2417447"/>
            <a:ext cx="1476884" cy="1307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8" y="2033365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08" y="2417448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15" y="2033366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85" y="2417448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91" y="2033366"/>
            <a:ext cx="1545470" cy="10379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3922760"/>
            <a:ext cx="4571999" cy="2511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1999" y="3922760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29" name="Rectangle 28"/>
          <p:cNvSpPr/>
          <p:nvPr/>
        </p:nvSpPr>
        <p:spPr>
          <a:xfrm>
            <a:off x="1286192" y="353133"/>
            <a:ext cx="6571615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6286500" y="4419600"/>
            <a:ext cx="1292066" cy="682943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/>
          <p:cNvSpPr/>
          <p:nvPr/>
        </p:nvSpPr>
        <p:spPr>
          <a:xfrm>
            <a:off x="635" y="0"/>
            <a:ext cx="9143365" cy="510095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0" name="Graphic 4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graphicFrame>
        <p:nvGraphicFramePr>
          <p:cNvPr id="28" name="Table 2"/>
          <p:cNvGraphicFramePr>
            <a:graphicFrameLocks noGrp="1"/>
          </p:cNvGraphicFramePr>
          <p:nvPr/>
        </p:nvGraphicFramePr>
        <p:xfrm>
          <a:off x="467574" y="1231133"/>
          <a:ext cx="7715250" cy="1617557"/>
        </p:xfrm>
        <a:graphic>
          <a:graphicData uri="http://schemas.openxmlformats.org/drawingml/2006/table">
            <a:tbl>
              <a:tblPr firstRow="1" bandRow="1"/>
              <a:tblGrid>
                <a:gridCol w="1663345"/>
                <a:gridCol w="1195529"/>
                <a:gridCol w="1217806"/>
                <a:gridCol w="1321765"/>
                <a:gridCol w="1240083"/>
                <a:gridCol w="1076721"/>
              </a:tblGrid>
              <a:tr h="5391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29" name="Rectangle: Rounded Corners 28"/>
          <p:cNvSpPr/>
          <p:nvPr/>
        </p:nvSpPr>
        <p:spPr>
          <a:xfrm>
            <a:off x="3580256" y="129551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  <a:endParaRPr lang="en-US" sz="2700" b="1" dirty="0">
              <a:solidFill>
                <a:srgbClr val="FF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4937071" y="183983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  <a:endParaRPr lang="en-US" sz="2700" b="1" dirty="0">
              <a:solidFill>
                <a:srgbClr val="FF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6146663" y="130734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  <a:endParaRPr lang="en-US" sz="2700" b="1" dirty="0">
              <a:solidFill>
                <a:srgbClr val="FF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7341870" y="1870075"/>
            <a:ext cx="565150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  <a:endParaRPr lang="en-US" sz="2700" b="1" dirty="0">
              <a:solidFill>
                <a:srgbClr val="FF0000"/>
              </a:solidFill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7025" y="57785"/>
            <a:ext cx="1786890" cy="622300"/>
            <a:chOff x="1094" y="940"/>
            <a:chExt cx="2814" cy="980"/>
          </a:xfrm>
        </p:grpSpPr>
        <p:grpSp>
          <p:nvGrpSpPr>
            <p:cNvPr id="13" name="Group 12"/>
            <p:cNvGrpSpPr/>
            <p:nvPr/>
          </p:nvGrpSpPr>
          <p:grpSpPr>
            <a:xfrm>
              <a:off x="1094" y="940"/>
              <a:ext cx="980" cy="980"/>
              <a:chOff x="647700" y="304800"/>
              <a:chExt cx="622300" cy="622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defTabSz="914400"/>
                <a:endParaRPr lang="en-US">
                  <a:solidFill>
                    <a:prstClr val="white"/>
                  </a:solidFill>
                  <a:latin typeface="#9Slide02 Noi dung dai"/>
                  <a:sym typeface="Arial" panose="020B0604020202020204"/>
                </a:endParaRPr>
              </a:p>
            </p:txBody>
          </p:sp>
          <p:sp>
            <p:nvSpPr>
              <p:cNvPr id="15" name="TextBox 38"/>
              <p:cNvSpPr txBox="1"/>
              <p:nvPr/>
            </p:nvSpPr>
            <p:spPr>
              <a:xfrm>
                <a:off x="855980" y="364339"/>
                <a:ext cx="205740" cy="492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  <a:endPara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16" name="TextBox 3"/>
            <p:cNvSpPr txBox="1"/>
            <p:nvPr/>
          </p:nvSpPr>
          <p:spPr>
            <a:xfrm>
              <a:off x="2241" y="940"/>
              <a:ext cx="1667" cy="969"/>
            </a:xfrm>
            <a:prstGeom prst="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/>
            </a:gradFill>
          </p:spPr>
          <p:txBody>
            <a:bodyPr wrap="square" lIns="0" tIns="0" rIns="0" bIns="0" rtlCol="0">
              <a:spAutoFit/>
            </a:bodyPr>
            <a:p>
              <a:pPr algn="l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r>
                <a:rPr lang="en-US" sz="3200" b="1" dirty="0">
                  <a:solidFill>
                    <a:schemeClr val="bg1"/>
                  </a:solidFill>
                  <a:highlight>
                    <a:srgbClr val="00008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0" y="0"/>
            <a:ext cx="9144000" cy="51435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73355" y="1896745"/>
            <a:ext cx="598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a)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47147" y="1855775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/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/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/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19494" y="187032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/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/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: Rounded Corners 50"/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/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735830" y="1851660"/>
            <a:ext cx="6184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b)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12666" y="1532600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x 2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61976" y="266758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4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92900" y="1574800"/>
            <a:ext cx="800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5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55435" y="2698750"/>
            <a:ext cx="792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x 3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863302" y="1936281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788745" y="307117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/>
          <p:cNvSpPr/>
          <p:nvPr/>
        </p:nvSpPr>
        <p:spPr>
          <a:xfrm>
            <a:off x="5773027" y="196752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355" y="651510"/>
            <a:ext cx="1794510" cy="622300"/>
            <a:chOff x="1094" y="940"/>
            <a:chExt cx="2826" cy="980"/>
          </a:xfrm>
        </p:grpSpPr>
        <p:grpSp>
          <p:nvGrpSpPr>
            <p:cNvPr id="3" name="Group 2"/>
            <p:cNvGrpSpPr/>
            <p:nvPr/>
          </p:nvGrpSpPr>
          <p:grpSpPr>
            <a:xfrm>
              <a:off x="1094" y="940"/>
              <a:ext cx="980" cy="980"/>
              <a:chOff x="647700" y="304800"/>
              <a:chExt cx="622300" cy="622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defTabSz="914400"/>
                <a:endParaRPr lang="en-US">
                  <a:solidFill>
                    <a:prstClr val="white"/>
                  </a:solidFill>
                  <a:latin typeface="#9Slide02 Noi dung dai"/>
                  <a:sym typeface="Arial" panose="020B0604020202020204"/>
                </a:endParaRPr>
              </a:p>
            </p:txBody>
          </p:sp>
          <p:sp>
            <p:nvSpPr>
              <p:cNvPr id="15" name="TextBox 38"/>
              <p:cNvSpPr txBox="1"/>
              <p:nvPr/>
            </p:nvSpPr>
            <p:spPr>
              <a:xfrm>
                <a:off x="855980" y="364339"/>
                <a:ext cx="205740" cy="492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  <a:endPara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241" y="940"/>
              <a:ext cx="1679" cy="969"/>
            </a:xfrm>
            <a:prstGeom prst="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/>
            </a:gradFill>
          </p:spPr>
          <p:txBody>
            <a:bodyPr wrap="square" lIns="0" tIns="0" rIns="0" bIns="0" rtlCol="0">
              <a:spAutoFit/>
            </a:bodyPr>
            <a:p>
              <a:pPr algn="l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0" y="0"/>
            <a:ext cx="233616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63"/>
          <p:cNvSpPr/>
          <p:nvPr/>
        </p:nvSpPr>
        <p:spPr>
          <a:xfrm>
            <a:off x="5734292" y="3080681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38"/>
          <p:cNvSpPr txBox="1"/>
          <p:nvPr/>
        </p:nvSpPr>
        <p:spPr>
          <a:xfrm>
            <a:off x="156845" y="2969895"/>
            <a:ext cx="598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c)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38"/>
          <p:cNvSpPr txBox="1"/>
          <p:nvPr/>
        </p:nvSpPr>
        <p:spPr>
          <a:xfrm>
            <a:off x="4755515" y="3003550"/>
            <a:ext cx="676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d)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4" grpId="0"/>
      <p:bldP spid="55" grpId="0"/>
      <p:bldP spid="56" grpId="0"/>
      <p:bldP spid="57" grpId="0"/>
      <p:bldP spid="58" grpId="0"/>
      <p:bldP spid="2" grpId="0" bldLvl="0" animBg="1"/>
      <p:bldP spid="63" grpId="0" bldLvl="0" animBg="1"/>
      <p:bldP spid="64" grpId="0" bldLvl="0" animBg="1"/>
      <p:bldP spid="6" grpId="0" bldLvl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0" y="0"/>
            <a:ext cx="9144635" cy="5143500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20"/>
            <a:ext cx="91446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35 quả cam xếp vào các đĩa, mỗi đĩa 5 quả. Hỏi xếp được mấy đĩa cam như vậy?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64147" y="516862"/>
            <a:ext cx="2025015" cy="25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24708" y="511119"/>
            <a:ext cx="2459990" cy="57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88890" y="1073149"/>
            <a:ext cx="4140835" cy="196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98925" y="1790065"/>
            <a:ext cx="1683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giải</a:t>
            </a:r>
            <a:r>
              <a:rPr lang="en-US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endParaRPr lang="en-US" sz="3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99030" y="2499360"/>
            <a:ext cx="5462270" cy="1811020"/>
            <a:chOff x="3443" y="3530"/>
            <a:chExt cx="8602" cy="2852"/>
          </a:xfrm>
        </p:grpSpPr>
        <p:sp>
          <p:nvSpPr>
            <p:cNvPr id="20" name="TextBox 19"/>
            <p:cNvSpPr txBox="1"/>
            <p:nvPr/>
          </p:nvSpPr>
          <p:spPr>
            <a:xfrm>
              <a:off x="3443" y="3530"/>
              <a:ext cx="8602" cy="9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1219200"/>
              <a:r>
                <a:rPr lang="vi-VN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đĩa cam xếp được là:</a:t>
              </a:r>
              <a:endParaRPr lang="vi-VN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88" y="4543"/>
              <a:ext cx="4773" cy="9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1219200"/>
              <a:r>
                <a:rPr lang="vi-VN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 : 5 = 7 (đĩa)</a:t>
              </a:r>
              <a:endParaRPr lang="vi-VN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88" y="5464"/>
              <a:ext cx="5800" cy="9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1219200"/>
              <a:r>
                <a:rPr lang="vi-VN" sz="3200" b="1" u="sng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số</a:t>
              </a:r>
              <a:r>
                <a:rPr lang="vi-VN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7 đĩa</a:t>
              </a:r>
              <a:r>
                <a:rPr lang="en-US" altLang="vi-VN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cam</a:t>
              </a:r>
              <a:endParaRPr lang="en-US" altLang="vi-VN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Rectangle: Rounded Corners 12"/>
          <p:cNvSpPr/>
          <p:nvPr/>
        </p:nvSpPr>
        <p:spPr>
          <a:xfrm>
            <a:off x="0" y="0"/>
            <a:ext cx="9144635" cy="5143500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374900" y="1525270"/>
            <a:ext cx="3334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65" y="99695"/>
            <a:ext cx="9194800" cy="216535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2540000"/>
            <a:ext cx="6470650" cy="260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63" y="378402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369" y="3399938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724947" y="3078565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1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 pháo tay</a:t>
            </a:r>
            <a:endParaRPr lang="en-US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381001" y="115388"/>
            <a:ext cx="7217228" cy="1295400"/>
          </a:xfrm>
          <a:prstGeom prst="foldedCorner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Điền số thích hợp vào chỗ chấm: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 x 4 = 24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2533" y="3077667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7911" y="3004915"/>
            <a:ext cx="535781" cy="8929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7460" y="206829"/>
            <a:ext cx="1009919" cy="123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: Diagonal Corners Snipped 4"/>
          <p:cNvSpPr/>
          <p:nvPr/>
        </p:nvSpPr>
        <p:spPr>
          <a:xfrm>
            <a:off x="516731" y="1492091"/>
            <a:ext cx="2674620" cy="6886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6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Diagonal Corners Snipped 6"/>
          <p:cNvSpPr/>
          <p:nvPr/>
        </p:nvSpPr>
        <p:spPr>
          <a:xfrm>
            <a:off x="516731" y="2294573"/>
            <a:ext cx="2674620" cy="6886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5 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Diagonal Corners Snipped 7"/>
          <p:cNvSpPr/>
          <p:nvPr/>
        </p:nvSpPr>
        <p:spPr>
          <a:xfrm>
            <a:off x="516731" y="3097530"/>
            <a:ext cx="2674620" cy="6886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4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 rot="5600923">
            <a:off x="2086819" y="4498342"/>
            <a:ext cx="815161" cy="23016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26" name="Arrow: Pentagon 30">
            <a:hlinkClick r:id="rId11" action="ppaction://hlinksldjump"/>
          </p:cNvPr>
          <p:cNvSpPr/>
          <p:nvPr/>
        </p:nvSpPr>
        <p:spPr>
          <a:xfrm rot="586976" flipH="1">
            <a:off x="1927933" y="3834206"/>
            <a:ext cx="1055174" cy="517785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/>
              </a:rPr>
              <a:t>GO HOME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7740" y="-98780"/>
            <a:ext cx="1456072" cy="1392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28" y="377196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34" y="338787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702812" y="306650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tràn pháo tay</a:t>
            </a:r>
            <a:endParaRPr lang="en-US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381001" y="107768"/>
            <a:ext cx="7217228" cy="1295400"/>
          </a:xfrm>
          <a:prstGeom prst="foldedCorner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Điền số thích hợp vào chỗ chấm: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7 x ... = 35</a:t>
            </a:r>
            <a:r>
              <a:rPr lang="en-US" sz="24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398" y="3065608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5777" y="2992856"/>
            <a:ext cx="535781" cy="8929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7460" y="206829"/>
            <a:ext cx="1009919" cy="123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7740" y="-98780"/>
            <a:ext cx="1456072" cy="1392450"/>
          </a:xfrm>
          <a:prstGeom prst="rect">
            <a:avLst/>
          </a:prstGeom>
        </p:spPr>
      </p:pic>
      <p:sp>
        <p:nvSpPr>
          <p:cNvPr id="26" name="Rectangle: Diagonal Corners Snipped 4"/>
          <p:cNvSpPr/>
          <p:nvPr/>
        </p:nvSpPr>
        <p:spPr>
          <a:xfrm>
            <a:off x="516731" y="2293620"/>
            <a:ext cx="2417921" cy="6886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5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Diagonal Corners Snipped 6"/>
          <p:cNvSpPr/>
          <p:nvPr/>
        </p:nvSpPr>
        <p:spPr>
          <a:xfrm>
            <a:off x="516731" y="1496854"/>
            <a:ext cx="2417921" cy="6886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6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Diagonal Corners Snipped 7"/>
          <p:cNvSpPr/>
          <p:nvPr/>
        </p:nvSpPr>
        <p:spPr>
          <a:xfrm>
            <a:off x="516731" y="3082290"/>
            <a:ext cx="2417445" cy="6886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 rot="5600923">
            <a:off x="2102763" y="4483303"/>
            <a:ext cx="785032" cy="230168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34" name="Arrow: Pentagon 30">
            <a:hlinkClick r:id="rId12" action="ppaction://hlinksldjump"/>
          </p:cNvPr>
          <p:cNvSpPr/>
          <p:nvPr/>
        </p:nvSpPr>
        <p:spPr>
          <a:xfrm rot="586976" flipH="1">
            <a:off x="1927933" y="3834206"/>
            <a:ext cx="1055174" cy="517785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 action="ppaction://hlinksldjump"/>
              </a:rPr>
              <a:t>GO HOME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6" grpId="0" bldLvl="0" animBg="1"/>
      <p:bldP spid="29" grpId="0" bldLvl="0" animBg="1"/>
      <p:bldP spid="3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81" y="3767551"/>
            <a:ext cx="1476884" cy="130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87" y="3383469"/>
            <a:ext cx="1545470" cy="1037934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7696365" y="306209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tràn pháo tay</a:t>
            </a:r>
            <a:endParaRPr lang="en-US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381001" y="130628"/>
            <a:ext cx="7217228" cy="1295400"/>
          </a:xfrm>
          <a:prstGeom prst="foldedCorner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Điền số thích hợp vào chỗ chấm: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... x 9 = 36</a:t>
            </a:r>
            <a:endParaRPr lang="en-US" sz="240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3951" y="3061198"/>
            <a:ext cx="371475" cy="3286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9330" y="2988446"/>
            <a:ext cx="535781" cy="8929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7460" y="206829"/>
            <a:ext cx="1009919" cy="123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: Diagonal Corners Snipped 4"/>
          <p:cNvSpPr/>
          <p:nvPr/>
        </p:nvSpPr>
        <p:spPr>
          <a:xfrm>
            <a:off x="516731" y="3094673"/>
            <a:ext cx="2323624" cy="6886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4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Diagonal Corners Snipped 6"/>
          <p:cNvSpPr/>
          <p:nvPr/>
        </p:nvSpPr>
        <p:spPr>
          <a:xfrm>
            <a:off x="516731" y="2302193"/>
            <a:ext cx="2323624" cy="6886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5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Diagonal Corners Snipped 7"/>
          <p:cNvSpPr/>
          <p:nvPr/>
        </p:nvSpPr>
        <p:spPr>
          <a:xfrm>
            <a:off x="516731" y="1516380"/>
            <a:ext cx="2323624" cy="6886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6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 rot="5600923">
            <a:off x="2057326" y="4526161"/>
            <a:ext cx="870893" cy="23016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34" name="Arrow: Pentagon 30">
            <a:hlinkClick r:id="rId11" action="ppaction://hlinksldjump"/>
          </p:cNvPr>
          <p:cNvSpPr/>
          <p:nvPr/>
        </p:nvSpPr>
        <p:spPr>
          <a:xfrm rot="586976" flipH="1">
            <a:off x="1927933" y="3834206"/>
            <a:ext cx="1055174" cy="517785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/>
              </a:rPr>
              <a:t>GO HOME</a:t>
            </a:r>
            <a:endParaRPr lang="en-US"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7740" y="-98780"/>
            <a:ext cx="1456072" cy="1392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3" name="chimes.wav"/>
          </p:stSnd>
        </p:sndAc>
      </p:transition>
    </mc:Choice>
    <mc:Fallback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6" grpId="0" bldLvl="0" animBg="1"/>
      <p:bldP spid="29" grpId="0" bldLvl="0" animBg="1"/>
      <p:bldP spid="3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0" y="635"/>
            <a:ext cx="9144000" cy="5221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TextBox 29"/>
          <p:cNvSpPr txBox="1"/>
          <p:nvPr/>
        </p:nvSpPr>
        <p:spPr>
          <a:xfrm>
            <a:off x="1736725" y="-222885"/>
            <a:ext cx="5671185" cy="82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marL="0" marR="0" lvl="0" indent="0" algn="ctr" defTabSz="609600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tư </a:t>
            </a:r>
            <a:r>
              <a:rPr kumimoji="0" lang="en-US" sz="3200" b="0" i="0" u="none" strike="noStrike" kern="1200" cap="none" spc="-133" normalizeH="0" baseline="0" noProof="0" dirty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200" b="0" i="0" u="none" strike="noStrike" kern="1200" cap="none" spc="-133" normalizeH="0" baseline="0" noProof="0" err="1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10 </a:t>
            </a:r>
            <a:r>
              <a:rPr kumimoji="0" lang="en-US" sz="3200" b="0" i="0" u="none" strike="noStrike" kern="1200" cap="none" spc="-133" normalizeH="0" baseline="0" noProof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</a:t>
            </a:r>
            <a:r>
              <a:rPr kumimoji="0" lang="en-US" sz="3200" b="0" i="0" u="none" strike="noStrike" kern="1200" cap="none" spc="-133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endParaRPr kumimoji="0" lang="en-US" sz="3200" b="0" i="0" u="none" strike="noStrike" kern="1200" cap="none" spc="-133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32"/>
          <p:cNvSpPr txBox="1"/>
          <p:nvPr/>
        </p:nvSpPr>
        <p:spPr>
          <a:xfrm>
            <a:off x="3814445" y="423545"/>
            <a:ext cx="1445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Toán:</a:t>
            </a:r>
            <a:endParaRPr kumimoji="0" lang="en-US" sz="3200" i="0" u="sng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568325" y="1000125"/>
            <a:ext cx="83210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phần trong phép nhân, phép chia (tiết 2)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0" y="635"/>
            <a:ext cx="9144000" cy="5221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0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0200" y="628894"/>
            <a:ext cx="8483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b="1" dirty="0" err="1">
                <a:solidFill>
                  <a:srgbClr val="FF0000"/>
                </a:solidFill>
              </a:rPr>
              <a:t>Tìm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bị</a:t>
            </a:r>
            <a:r>
              <a:rPr lang="en-US" sz="2000" b="1" dirty="0">
                <a:solidFill>
                  <a:srgbClr val="FF0000"/>
                </a:solidFill>
              </a:rPr>
              <a:t> chia</a:t>
            </a:r>
            <a:endParaRPr lang="en-US" sz="2000" b="1" dirty="0">
              <a:solidFill>
                <a:srgbClr val="FF0000"/>
              </a:solidFill>
            </a:endParaRPr>
          </a:p>
          <a:p>
            <a:pPr algn="just"/>
            <a:r>
              <a:rPr lang="en-US" sz="2000" dirty="0"/>
              <a:t>       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hoa?</a:t>
            </a:r>
            <a:endParaRPr lang="en-US" sz="20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454025" y="1885950"/>
            <a:ext cx="3874135" cy="1654810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/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387850" y="1835150"/>
            <a:ext cx="45015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  <a:endParaRPr lang="en-US" sz="1800" dirty="0"/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  <a:endParaRPr lang="en-US" sz="1800" dirty="0"/>
          </a:p>
        </p:txBody>
      </p:sp>
      <p:sp>
        <p:nvSpPr>
          <p:cNvPr id="84" name="Rectangle: Rounded Corners 83"/>
          <p:cNvSpPr/>
          <p:nvPr/>
        </p:nvSpPr>
        <p:spPr>
          <a:xfrm>
            <a:off x="189865" y="3850005"/>
            <a:ext cx="4138930" cy="1360805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0095" y="3973195"/>
            <a:ext cx="3096260" cy="46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         :     3     =      </a:t>
            </a:r>
            <a:r>
              <a:rPr lang="en-US" sz="2400" kern="0" dirty="0">
                <a:solidFill>
                  <a:prstClr val="black"/>
                </a:solidFill>
                <a:latin typeface="+mj-lt"/>
              </a:rPr>
              <a:t>5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81050" y="3976370"/>
            <a:ext cx="401955" cy="36893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>
            <a:off x="979805" y="4324985"/>
            <a:ext cx="0" cy="26289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/>
          <p:cNvSpPr/>
          <p:nvPr/>
        </p:nvSpPr>
        <p:spPr>
          <a:xfrm>
            <a:off x="270510" y="4620895"/>
            <a:ext cx="1356360" cy="47117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2301875" y="4345305"/>
            <a:ext cx="0" cy="26289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/>
          <p:cNvSpPr/>
          <p:nvPr/>
        </p:nvSpPr>
        <p:spPr>
          <a:xfrm>
            <a:off x="1731010" y="4636770"/>
            <a:ext cx="1099185" cy="47117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3545840" y="4345305"/>
            <a:ext cx="0" cy="26289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/>
          <p:cNvSpPr/>
          <p:nvPr/>
        </p:nvSpPr>
        <p:spPr>
          <a:xfrm>
            <a:off x="2964180" y="4629785"/>
            <a:ext cx="1163955" cy="47117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572000" y="4220210"/>
            <a:ext cx="4549140" cy="92329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86"/>
          <p:cNvSpPr/>
          <p:nvPr/>
        </p:nvSpPr>
        <p:spPr>
          <a:xfrm>
            <a:off x="685165" y="3973195"/>
            <a:ext cx="594360" cy="36893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/>
      <p:bldP spid="94" grpId="0" bldLvl="0" animBg="1"/>
      <p:bldP spid="87" grpId="0" animBg="1"/>
      <p:bldP spid="86" grpId="0"/>
      <p:bldP spid="84" grpId="0" animBg="1"/>
      <p:bldP spid="89" grpId="0" animBg="1"/>
      <p:bldP spid="91" grpId="0" animBg="1"/>
      <p:bldP spid="93" grpId="0" animBg="1"/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-635" y="635"/>
            <a:ext cx="9144635" cy="52349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0200" y="628894"/>
            <a:ext cx="8483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Tìm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chia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     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vậy?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Rectangle: Rounded Corners 83"/>
          <p:cNvSpPr/>
          <p:nvPr/>
        </p:nvSpPr>
        <p:spPr>
          <a:xfrm>
            <a:off x="261620" y="2091055"/>
            <a:ext cx="4237990" cy="1360805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/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     :             =      5 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/>
          <p:cNvSpPr/>
          <p:nvPr/>
        </p:nvSpPr>
        <p:spPr>
          <a:xfrm>
            <a:off x="441341" y="2910110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/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/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198755" y="3914140"/>
            <a:ext cx="8823325" cy="635635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chia,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bị chia chia cho thương.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  <a:endParaRPr lang="en-US" sz="2400" dirty="0"/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  <a:endParaRPr lang="en-US" sz="2400" dirty="0"/>
          </a:p>
        </p:txBody>
      </p:sp>
      <p:sp>
        <p:nvSpPr>
          <p:cNvPr id="3" name="Rectangle 86"/>
          <p:cNvSpPr/>
          <p:nvPr/>
        </p:nvSpPr>
        <p:spPr>
          <a:xfrm>
            <a:off x="2271798" y="2274004"/>
            <a:ext cx="401884" cy="3691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ldLvl="0" animBg="1"/>
      <p:bldP spid="89" grpId="0" bldLvl="0" animBg="1"/>
      <p:bldP spid="91" grpId="0" animBg="1"/>
      <p:bldP spid="93" grpId="0" animBg="1"/>
      <p:bldP spid="94" grpId="0" bldLvl="0" animBg="1"/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/>
          <p:cNvSpPr/>
          <p:nvPr/>
        </p:nvSpPr>
        <p:spPr>
          <a:xfrm>
            <a:off x="635" y="-635"/>
            <a:ext cx="9143365" cy="514413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05409" y="1148631"/>
            <a:ext cx="3858627" cy="1369109"/>
            <a:chOff x="625730" y="2080646"/>
            <a:chExt cx="4999383" cy="1924824"/>
          </a:xfrm>
        </p:grpSpPr>
        <p:sp>
          <p:nvSpPr>
            <p:cNvPr id="45" name="Rectangle 44"/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Mẫu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: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      : 5  = 6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rPr>
                <a:t>        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754840" y="2452254"/>
              <a:ext cx="621215" cy="57647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734695" y="2826385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    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: 6 = 7</a:t>
            </a:r>
            <a:r>
              <a:rPr lang="en-US"/>
              <a:t> </a:t>
            </a:r>
            <a:endParaRPr lang="en-US"/>
          </a:p>
        </p:txBody>
      </p:sp>
      <p:sp>
        <p:nvSpPr>
          <p:cNvPr id="4" name="Rectangle: Rounded Corners 48"/>
          <p:cNvSpPr/>
          <p:nvPr/>
        </p:nvSpPr>
        <p:spPr>
          <a:xfrm>
            <a:off x="734769" y="2906136"/>
            <a:ext cx="606788" cy="42282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432810" y="2865120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    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: 4 = 8</a:t>
            </a:r>
            <a:r>
              <a:rPr lang="en-US"/>
              <a:t> </a:t>
            </a:r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6242685" y="2865120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    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: 3 = 6</a:t>
            </a:r>
            <a:r>
              <a:rPr lang="en-US"/>
              <a:t> </a:t>
            </a:r>
            <a:endParaRPr lang="en-US"/>
          </a:p>
        </p:txBody>
      </p:sp>
      <p:sp>
        <p:nvSpPr>
          <p:cNvPr id="7" name="Rectangle: Rounded Corners 48"/>
          <p:cNvSpPr/>
          <p:nvPr/>
        </p:nvSpPr>
        <p:spPr>
          <a:xfrm>
            <a:off x="3432884" y="2986146"/>
            <a:ext cx="606788" cy="42282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Rectangle: Rounded Corners 48"/>
          <p:cNvSpPr/>
          <p:nvPr/>
        </p:nvSpPr>
        <p:spPr>
          <a:xfrm>
            <a:off x="6242759" y="2986781"/>
            <a:ext cx="606788" cy="42282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34695" y="3536950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7 x 6 = 42</a:t>
            </a:r>
            <a:r>
              <a:rPr 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endParaRPr 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364865" y="3596005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8 x 4 = 32</a:t>
            </a:r>
            <a:r>
              <a:rPr 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endParaRPr 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242685" y="3536950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6 x 3 = 18</a:t>
            </a:r>
            <a:r>
              <a:rPr 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endParaRPr 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7025" y="57785"/>
            <a:ext cx="6596380" cy="622300"/>
            <a:chOff x="1094" y="940"/>
            <a:chExt cx="10388" cy="980"/>
          </a:xfrm>
        </p:grpSpPr>
        <p:grpSp>
          <p:nvGrpSpPr>
            <p:cNvPr id="13" name="Group 12"/>
            <p:cNvGrpSpPr/>
            <p:nvPr/>
          </p:nvGrpSpPr>
          <p:grpSpPr>
            <a:xfrm>
              <a:off x="1094" y="940"/>
              <a:ext cx="980" cy="980"/>
              <a:chOff x="647700" y="304800"/>
              <a:chExt cx="622300" cy="622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defTabSz="914400"/>
                <a:endParaRPr lang="en-US">
                  <a:solidFill>
                    <a:prstClr val="white"/>
                  </a:solidFill>
                  <a:latin typeface="#9Slide02 Noi dung dai"/>
                  <a:sym typeface="Arial" panose="020B0604020202020204"/>
                </a:endParaRPr>
              </a:p>
            </p:txBody>
          </p:sp>
          <p:sp>
            <p:nvSpPr>
              <p:cNvPr id="15" name="TextBox 38"/>
              <p:cNvSpPr txBox="1"/>
              <p:nvPr/>
            </p:nvSpPr>
            <p:spPr>
              <a:xfrm>
                <a:off x="755649" y="364339"/>
                <a:ext cx="406400" cy="492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1a</a:t>
                </a:r>
                <a:endPara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16" name="TextBox 3"/>
            <p:cNvSpPr txBox="1"/>
            <p:nvPr/>
          </p:nvSpPr>
          <p:spPr>
            <a:xfrm>
              <a:off x="2241" y="940"/>
              <a:ext cx="9241" cy="969"/>
            </a:xfrm>
            <a:prstGeom prst="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/>
            </a:gradFill>
          </p:spPr>
          <p:txBody>
            <a:bodyPr wrap="square" lIns="0" tIns="0" rIns="0" bIns="0" rtlCol="0">
              <a:spAutoFit/>
            </a:bodyPr>
            <a:p>
              <a:pPr algn="l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số bị chia (theo mẫu)</a:t>
              </a:r>
              <a:r>
                <a:rPr lang="en-US" sz="3200" b="1" dirty="0">
                  <a:solidFill>
                    <a:schemeClr val="bg1"/>
                  </a:solidFill>
                  <a:highlight>
                    <a:srgbClr val="00008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 Box 16"/>
          <p:cNvSpPr txBox="1"/>
          <p:nvPr/>
        </p:nvSpPr>
        <p:spPr>
          <a:xfrm>
            <a:off x="1931035" y="1906270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6 x 5 = 30</a:t>
            </a:r>
            <a:r>
              <a:rPr lang="en-US"/>
              <a:t>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 animBg="1"/>
      <p:bldP spid="7" grpId="0" animBg="1"/>
      <p:bldP spid="5" grpId="0"/>
      <p:bldP spid="8" grpId="0" animBg="1"/>
      <p:bldP spid="6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/>
          <p:cNvSpPr/>
          <p:nvPr/>
        </p:nvSpPr>
        <p:spPr>
          <a:xfrm>
            <a:off x="635" y="-635"/>
            <a:ext cx="9143365" cy="514413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05409" y="1148631"/>
            <a:ext cx="3858627" cy="1369109"/>
            <a:chOff x="625730" y="2080646"/>
            <a:chExt cx="4999383" cy="1924824"/>
          </a:xfrm>
        </p:grpSpPr>
        <p:sp>
          <p:nvSpPr>
            <p:cNvPr id="45" name="Rectangle 44"/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Mẫu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: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15 :       = 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rPr>
                <a:t>        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572652" y="2452254"/>
              <a:ext cx="621215" cy="57647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734695" y="2826385"/>
            <a:ext cx="2204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24 :    </a:t>
            </a:r>
            <a:r>
              <a:rPr lang="en-US"/>
              <a:t>    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n-US"/>
              <a:t> </a:t>
            </a:r>
            <a:endParaRPr lang="en-US"/>
          </a:p>
        </p:txBody>
      </p:sp>
      <p:sp>
        <p:nvSpPr>
          <p:cNvPr id="4" name="Rectangle: Rounded Corners 48"/>
          <p:cNvSpPr/>
          <p:nvPr/>
        </p:nvSpPr>
        <p:spPr>
          <a:xfrm>
            <a:off x="1565984" y="2905501"/>
            <a:ext cx="606788" cy="42282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432810" y="2865120"/>
            <a:ext cx="2281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40 : </a:t>
            </a:r>
            <a:r>
              <a:rPr lang="en-US"/>
              <a:t>            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/>
              <a:t> </a:t>
            </a:r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6242685" y="2865120"/>
            <a:ext cx="2195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28 :        = 4</a:t>
            </a:r>
            <a:r>
              <a:rPr lang="en-US"/>
              <a:t> </a:t>
            </a:r>
            <a:endParaRPr lang="en-US"/>
          </a:p>
        </p:txBody>
      </p:sp>
      <p:sp>
        <p:nvSpPr>
          <p:cNvPr id="7" name="Rectangle: Rounded Corners 48"/>
          <p:cNvSpPr/>
          <p:nvPr/>
        </p:nvSpPr>
        <p:spPr>
          <a:xfrm>
            <a:off x="4363794" y="2986146"/>
            <a:ext cx="606788" cy="42282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Rectangle: Rounded Corners 48"/>
          <p:cNvSpPr/>
          <p:nvPr/>
        </p:nvSpPr>
        <p:spPr>
          <a:xfrm>
            <a:off x="7037144" y="2985511"/>
            <a:ext cx="606788" cy="42282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34695" y="3536950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6 = 4</a:t>
            </a:r>
            <a:r>
              <a:rPr lang="en-US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472180" y="3596005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5 = 8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242685" y="3536950"/>
            <a:ext cx="1931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: 4 = 7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7025" y="57785"/>
            <a:ext cx="5916295" cy="622300"/>
            <a:chOff x="1094" y="940"/>
            <a:chExt cx="10388" cy="980"/>
          </a:xfrm>
        </p:grpSpPr>
        <p:grpSp>
          <p:nvGrpSpPr>
            <p:cNvPr id="13" name="Group 12"/>
            <p:cNvGrpSpPr/>
            <p:nvPr/>
          </p:nvGrpSpPr>
          <p:grpSpPr>
            <a:xfrm>
              <a:off x="1094" y="940"/>
              <a:ext cx="980" cy="980"/>
              <a:chOff x="647700" y="304800"/>
              <a:chExt cx="622300" cy="622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defTabSz="914400"/>
                <a:endParaRPr lang="en-US">
                  <a:solidFill>
                    <a:prstClr val="white"/>
                  </a:solidFill>
                  <a:latin typeface="#9Slide02 Noi dung dai"/>
                  <a:sym typeface="Arial" panose="020B0604020202020204"/>
                </a:endParaRPr>
              </a:p>
            </p:txBody>
          </p:sp>
          <p:sp>
            <p:nvSpPr>
              <p:cNvPr id="15" name="TextBox 38"/>
              <p:cNvSpPr txBox="1"/>
              <p:nvPr/>
            </p:nvSpPr>
            <p:spPr>
              <a:xfrm>
                <a:off x="747077" y="364339"/>
                <a:ext cx="423545" cy="4921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1b</a:t>
                </a:r>
                <a:endPara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16" name="TextBox 3"/>
            <p:cNvSpPr txBox="1"/>
            <p:nvPr/>
          </p:nvSpPr>
          <p:spPr>
            <a:xfrm>
              <a:off x="2241" y="940"/>
              <a:ext cx="9241" cy="969"/>
            </a:xfrm>
            <a:prstGeom prst="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/>
            </a:gradFill>
          </p:spPr>
          <p:txBody>
            <a:bodyPr wrap="square" lIns="0" tIns="0" rIns="0" bIns="0" rtlCol="0">
              <a:spAutoFit/>
            </a:bodyPr>
            <a:p>
              <a:pPr algn="l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số chia (theo mẫu)</a:t>
              </a:r>
              <a:r>
                <a:rPr lang="en-US" sz="3200" b="1" dirty="0">
                  <a:solidFill>
                    <a:schemeClr val="bg1"/>
                  </a:solidFill>
                  <a:highlight>
                    <a:srgbClr val="00008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b="1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 Box 16"/>
          <p:cNvSpPr txBox="1"/>
          <p:nvPr/>
        </p:nvSpPr>
        <p:spPr>
          <a:xfrm>
            <a:off x="1931035" y="1906270"/>
            <a:ext cx="2161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15 : 3 = 5</a:t>
            </a:r>
            <a:r>
              <a:rPr lang="en-US"/>
              <a:t>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 bldLvl="0" animBg="1"/>
      <p:bldP spid="7" grpId="0" bldLvl="0" animBg="1"/>
      <p:bldP spid="5" grpId="0"/>
      <p:bldP spid="8" grpId="0" bldLvl="0" animBg="1"/>
      <p:bldP spid="6" grpId="0"/>
      <p:bldP spid="9" grpId="0"/>
      <p:bldP spid="10" grpId="0"/>
      <p:bldP spid="11" grpId="0"/>
    </p:bldLst>
  </p:timing>
</p:sld>
</file>

<file path=ppt/tags/tag1.xml><?xml version="1.0" encoding="utf-8"?>
<p:tagLst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1576</Words>
  <Application>WPS Presentation</Application>
  <PresentationFormat>On-screen Show (16:9)</PresentationFormat>
  <Paragraphs>254</Paragraphs>
  <Slides>13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8" baseType="lpstr">
      <vt:lpstr>Arial</vt:lpstr>
      <vt:lpstr>SimSun</vt:lpstr>
      <vt:lpstr>Wingdings</vt:lpstr>
      <vt:lpstr>Arial</vt:lpstr>
      <vt:lpstr>Livvic</vt:lpstr>
      <vt:lpstr>Open Sans</vt:lpstr>
      <vt:lpstr>Roboto Condensed Light</vt:lpstr>
      <vt:lpstr>Roboto</vt:lpstr>
      <vt:lpstr>Patrick Hand</vt:lpstr>
      <vt:lpstr>Segoe Print</vt:lpstr>
      <vt:lpstr>Roboto</vt:lpstr>
      <vt:lpstr>Lato</vt:lpstr>
      <vt:lpstr>Berkshire Swash</vt:lpstr>
      <vt:lpstr>Tahoma</vt:lpstr>
      <vt:lpstr>Times New Roman</vt:lpstr>
      <vt:lpstr>Calibri</vt:lpstr>
      <vt:lpstr>Arial-Rounded</vt:lpstr>
      <vt:lpstr>Segoe UI Symbol</vt:lpstr>
      <vt:lpstr>#9Slide02 Noi dung dai</vt:lpstr>
      <vt:lpstr>Calibri</vt:lpstr>
      <vt:lpstr>Times New Roman</vt:lpstr>
      <vt:lpstr>Microsoft YaHei</vt:lpstr>
      <vt:lpstr>Arial Unicode MS</vt:lpstr>
      <vt:lpstr>Weltkindertag! by Slidego</vt:lpstr>
      <vt:lpstr>1_Weltkindertag! by Slidego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DELL</cp:lastModifiedBy>
  <cp:revision>32</cp:revision>
  <dcterms:created xsi:type="dcterms:W3CDTF">2023-10-10T05:00:00Z</dcterms:created>
  <dcterms:modified xsi:type="dcterms:W3CDTF">2023-10-10T22:20:45Z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627ACCAC82AC4D9999F10DEB0CB59B76_12</vt:lpwstr>
  </property>
  <property fmtid="{D5CDD505-2E9C-101B-9397-08002B2CF9AE}" pid="3" name="KSOProductBuildVer">
    <vt:lpwstr>1033-12.2.0.13215</vt:lpwstr>
  </property>
</Properties>
</file>