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7" r:id="rId2"/>
    <p:sldId id="408" r:id="rId3"/>
    <p:sldId id="454" r:id="rId4"/>
    <p:sldId id="427" r:id="rId5"/>
    <p:sldId id="428" r:id="rId6"/>
    <p:sldId id="426" r:id="rId7"/>
    <p:sldId id="437" r:id="rId8"/>
    <p:sldId id="439" r:id="rId9"/>
    <p:sldId id="441" r:id="rId10"/>
    <p:sldId id="443" r:id="rId11"/>
    <p:sldId id="445" r:id="rId12"/>
    <p:sldId id="432" r:id="rId13"/>
    <p:sldId id="433" r:id="rId14"/>
    <p:sldId id="447" r:id="rId15"/>
    <p:sldId id="451" r:id="rId16"/>
    <p:sldId id="453" r:id="rId17"/>
    <p:sldId id="449" r:id="rId18"/>
    <p:sldId id="340"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2" d="100"/>
          <a:sy n="72" d="100"/>
        </p:scale>
        <p:origin x="96" y="43"/>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Song%20hanh.pptx" TargetMode="External"/><Relationship Id="rId2" Type="http://schemas.openxmlformats.org/officeDocument/2006/relationships/hyperlink" Target="Giai%20nghia%20tu/gian%20gia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dirty="0" smtClean="0">
                <a:solidFill>
                  <a:srgbClr val="FF0066"/>
                </a:solidFill>
                <a:latin typeface="Times New Roman" pitchFamily="18" charset="0"/>
              </a:rPr>
              <a:t>HỌC HỨA TẠO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3997612"/>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CON ĐƯỜNG CỦA BÉ(T1,2)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ĐOÀN THỊ HOÀNG DUNG </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28519" y="2891943"/>
            <a:ext cx="9920646"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2 -3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được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thơ</a:t>
            </a:r>
            <a:r>
              <a:rPr lang="en-US" sz="3600" b="1" dirty="0" smtClean="0">
                <a:solidFill>
                  <a:srgbClr val="FF0000"/>
                </a:solidFill>
                <a:latin typeface="Times New Roman" pitchFamily="18" charset="0"/>
                <a:cs typeface="Times New Roman" pitchFamily="18" charset="0"/>
              </a:rPr>
              <a:t>.</a:t>
            </a:r>
          </a:p>
          <a:p>
            <a:pPr algn="just"/>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461919" y="4597778"/>
            <a:ext cx="9296400" cy="2308324"/>
          </a:xfrm>
          <a:prstGeom prst="rect">
            <a:avLst/>
          </a:prstGeom>
        </p:spPr>
        <p:txBody>
          <a:bodyPr wrap="square">
            <a:spAutoFit/>
          </a:bodyPr>
          <a:lstStyle/>
          <a:p>
            <a:pPr algn="just"/>
            <a:r>
              <a:rPr lang="nl-NL" sz="3600" b="1">
                <a:solidFill>
                  <a:srgbClr val="0000FF"/>
                </a:solidFill>
                <a:latin typeface="Times New Roman" panose="02020603050405020304" pitchFamily="18" charset="0"/>
                <a:cs typeface="Times New Roman" panose="02020603050405020304" pitchFamily="18" charset="0"/>
              </a:rPr>
              <a:t>+ </a:t>
            </a:r>
            <a:r>
              <a:rPr lang="en-US" sz="3600" b="1" smtClean="0">
                <a:solidFill>
                  <a:srgbClr val="0000FF"/>
                </a:solidFill>
                <a:latin typeface="Times New Roman" panose="02020603050405020304" pitchFamily="18" charset="0"/>
                <a:cs typeface="Times New Roman" panose="02020603050405020304" pitchFamily="18" charset="0"/>
              </a:rPr>
              <a:t>Gợi ý:</a:t>
            </a:r>
            <a:endParaRPr lang="en-US" sz="3600" b="1" dirty="0" smtClean="0">
              <a:solidFill>
                <a:srgbClr val="0000FF"/>
              </a:solidFill>
              <a:latin typeface="Times New Roman" panose="02020603050405020304" pitchFamily="18" charset="0"/>
              <a:cs typeface="Times New Roman" panose="02020603050405020304" pitchFamily="18" charset="0"/>
            </a:endParaRPr>
          </a:p>
          <a:p>
            <a:pPr algn="just"/>
            <a:r>
              <a:rPr lang="en-US" sz="3600" b="1" dirty="0">
                <a:solidFill>
                  <a:srgbClr val="FF0000"/>
                </a:solidFill>
                <a:latin typeface="Times New Roman" panose="02020603050405020304" pitchFamily="18" charset="0"/>
                <a:cs typeface="Times New Roman" panose="02020603050405020304" pitchFamily="18" charset="0"/>
              </a:rPr>
              <a:t>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thích</a:t>
            </a:r>
            <a:r>
              <a:rPr lang="en-US" sz="3600" b="1" dirty="0">
                <a:solidFill>
                  <a:srgbClr val="0000FF"/>
                </a:solidFill>
                <a:latin typeface="Times New Roman" panose="02020603050405020304" pitchFamily="18" charset="0"/>
                <a:cs typeface="Times New Roman" panose="02020603050405020304" pitchFamily="18" charset="0"/>
              </a:rPr>
              <a:t> con </a:t>
            </a:r>
            <a:r>
              <a:rPr lang="en-US" sz="3600" b="1" dirty="0" err="1">
                <a:solidFill>
                  <a:srgbClr val="0000FF"/>
                </a:solidFill>
                <a:latin typeface="Times New Roman" panose="02020603050405020304" pitchFamily="18" charset="0"/>
                <a:cs typeface="Times New Roman" panose="02020603050405020304" pitchFamily="18" charset="0"/>
              </a:rPr>
              <a:t>đường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phi </a:t>
            </a:r>
            <a:r>
              <a:rPr lang="en-US" sz="3600" b="1" dirty="0" err="1">
                <a:solidFill>
                  <a:srgbClr val="0000FF"/>
                </a:solidFill>
                <a:latin typeface="Times New Roman" panose="02020603050405020304" pitchFamily="18" charset="0"/>
                <a:cs typeface="Times New Roman" panose="02020603050405020304" pitchFamily="18" charset="0"/>
              </a:rPr>
              <a:t>công</a:t>
            </a:r>
            <a:r>
              <a:rPr lang="en-US" sz="3600" b="1" dirty="0">
                <a:solidFill>
                  <a:srgbClr val="0000FF"/>
                </a:solidFill>
                <a:latin typeface="Times New Roman" panose="02020603050405020304" pitchFamily="18" charset="0"/>
                <a:cs typeface="Times New Roman" panose="02020603050405020304" pitchFamily="18" charset="0"/>
              </a:rPr>
              <a:t>. Con </a:t>
            </a:r>
            <a:r>
              <a:rPr lang="en-US" sz="3600" b="1" dirty="0" err="1">
                <a:solidFill>
                  <a:srgbClr val="0000FF"/>
                </a:solidFill>
                <a:latin typeface="Times New Roman" panose="02020603050405020304" pitchFamily="18" charset="0"/>
                <a:cs typeface="Times New Roman" panose="02020603050405020304" pitchFamily="18" charset="0"/>
              </a:rPr>
              <a:t>đường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lẫn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mây</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rất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trời</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5136646" y="151115"/>
            <a:ext cx="5291833" cy="1449085"/>
            <a:chOff x="5136646" y="269893"/>
            <a:chExt cx="5291833" cy="1449085"/>
          </a:xfrm>
        </p:grpSpPr>
        <p:grpSp>
          <p:nvGrpSpPr>
            <p:cNvPr id="34" name="Group 33"/>
            <p:cNvGrpSpPr/>
            <p:nvPr/>
          </p:nvGrpSpPr>
          <p:grpSpPr>
            <a:xfrm>
              <a:off x="5136646" y="269893"/>
              <a:ext cx="5291833" cy="873915"/>
              <a:chOff x="5049973" y="330852"/>
              <a:chExt cx="5202544" cy="873915"/>
            </a:xfrm>
          </p:grpSpPr>
          <p:grpSp>
            <p:nvGrpSpPr>
              <p:cNvPr id="36" name="Group 35"/>
              <p:cNvGrpSpPr/>
              <p:nvPr/>
            </p:nvGrpSpPr>
            <p:grpSpPr>
              <a:xfrm>
                <a:off x="5049973" y="330852"/>
                <a:ext cx="5202544" cy="873915"/>
                <a:chOff x="5049973" y="330852"/>
                <a:chExt cx="5202544" cy="873915"/>
              </a:xfrm>
            </p:grpSpPr>
            <p:sp>
              <p:nvSpPr>
                <p:cNvPr id="38" name="TextBox 37"/>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06410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smtClean="0">
                  <a:ln w="11430"/>
                  <a:solidFill>
                    <a:srgbClr val="0000FF"/>
                  </a:solidFill>
                  <a:latin typeface="Times New Roman" pitchFamily="18" charset="0"/>
                  <a:cs typeface="Times New Roman" pitchFamily="18" charset="0"/>
                </a:rPr>
                <a:t>Luyện</a:t>
              </a:r>
              <a:r>
                <a:rPr lang="en-US" sz="3800" b="1" dirty="0" smtClean="0">
                  <a:ln w="11430"/>
                  <a:solidFill>
                    <a:srgbClr val="0000FF"/>
                  </a:solidFill>
                  <a:latin typeface="Times New Roman" pitchFamily="18" charset="0"/>
                  <a:cs typeface="Times New Roman" pitchFamily="18" charset="0"/>
                </a:rPr>
                <a:t> </a:t>
              </a:r>
              <a:r>
                <a:rPr lang="en-US" sz="3800" b="1" dirty="0" err="1" smtClean="0">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756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646331"/>
          </a:xfrm>
          <a:prstGeom prst="rect">
            <a:avLst/>
          </a:prstGeom>
        </p:spPr>
        <p:txBody>
          <a:bodyPr wrap="square">
            <a:spAutoFit/>
          </a:bodyPr>
          <a:lstStyle/>
          <a:p>
            <a:pPr algn="ct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grpSp>
        <p:nvGrpSpPr>
          <p:cNvPr id="3" name="Group 2"/>
          <p:cNvGrpSpPr/>
          <p:nvPr/>
        </p:nvGrpSpPr>
        <p:grpSpPr>
          <a:xfrm>
            <a:off x="6004719" y="3637039"/>
            <a:ext cx="9943667" cy="3733799"/>
            <a:chOff x="5738460" y="4020624"/>
            <a:chExt cx="9791264" cy="3733799"/>
          </a:xfrm>
        </p:grpSpPr>
        <p:pic>
          <p:nvPicPr>
            <p:cNvPr id="2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67192" y="991892"/>
              <a:ext cx="3733799" cy="9791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71856" y="4587301"/>
              <a:ext cx="8724463" cy="2862322"/>
            </a:xfrm>
            <a:prstGeom prst="rect">
              <a:avLst/>
            </a:prstGeom>
          </p:spPr>
          <p:txBody>
            <a:bodyPr wrap="square">
              <a:spAutoFit/>
            </a:bodyPr>
            <a:lstStyle/>
            <a:p>
              <a:pPr algn="just"/>
              <a:r>
                <a:rPr lang="nl-NL" sz="3600" b="1" smtClean="0">
                  <a:solidFill>
                    <a:srgbClr val="FF0000"/>
                  </a:solidFill>
                  <a:latin typeface="Times New Roman" panose="02020603050405020304" pitchFamily="18" charset="0"/>
                  <a:cs typeface="Times New Roman" panose="02020603050405020304" pitchFamily="18" charset="0"/>
                </a:rPr>
                <a:t>     Bài </a:t>
              </a:r>
              <a:r>
                <a:rPr lang="nl-NL" sz="3600" b="1" dirty="0">
                  <a:solidFill>
                    <a:srgbClr val="FF0000"/>
                  </a:solidFill>
                  <a:latin typeface="Times New Roman" panose="02020603050405020304" pitchFamily="18" charset="0"/>
                  <a:cs typeface="Times New Roman" panose="02020603050405020304" pitchFamily="18" charset="0"/>
                </a:rPr>
                <a:t>thơ viết về nghề nghiệp của chú phi công, chú hải quan, bác lái tàu hỏa, nghề của </a:t>
              </a:r>
              <a:r>
                <a:rPr lang="nl-NL" sz="3600" b="1">
                  <a:solidFill>
                    <a:srgbClr val="FF0000"/>
                  </a:solidFill>
                  <a:latin typeface="Times New Roman" panose="02020603050405020304" pitchFamily="18" charset="0"/>
                  <a:cs typeface="Times New Roman" panose="02020603050405020304" pitchFamily="18" charset="0"/>
                </a:rPr>
                <a:t>bố </a:t>
              </a:r>
              <a:r>
                <a:rPr lang="nl-NL" sz="3600" b="1" smtClean="0">
                  <a:solidFill>
                    <a:srgbClr val="FF0000"/>
                  </a:solidFill>
                  <a:latin typeface="Times New Roman" panose="02020603050405020304" pitchFamily="18" charset="0"/>
                  <a:cs typeface="Times New Roman" panose="02020603050405020304" pitchFamily="18" charset="0"/>
                </a:rPr>
                <a:t>(nghề </a:t>
              </a:r>
              <a:r>
                <a:rPr lang="nl-NL" sz="3600" b="1" dirty="0">
                  <a:solidFill>
                    <a:srgbClr val="FF0000"/>
                  </a:solidFill>
                  <a:latin typeface="Times New Roman" panose="02020603050405020304" pitchFamily="18" charset="0"/>
                  <a:cs typeface="Times New Roman" panose="02020603050405020304" pitchFamily="18" charset="0"/>
                </a:rPr>
                <a:t>xây dựng), của </a:t>
              </a:r>
              <a:r>
                <a:rPr lang="nl-NL" sz="3600" b="1">
                  <a:solidFill>
                    <a:srgbClr val="FF0000"/>
                  </a:solidFill>
                  <a:latin typeface="Times New Roman" panose="02020603050405020304" pitchFamily="18" charset="0"/>
                  <a:cs typeface="Times New Roman" panose="02020603050405020304" pitchFamily="18" charset="0"/>
                </a:rPr>
                <a:t>mẹ </a:t>
              </a:r>
              <a:r>
                <a:rPr lang="nl-NL" sz="3600" b="1" smtClean="0">
                  <a:solidFill>
                    <a:srgbClr val="FF0000"/>
                  </a:solidFill>
                  <a:latin typeface="Times New Roman" panose="02020603050405020304" pitchFamily="18" charset="0"/>
                  <a:cs typeface="Times New Roman" panose="02020603050405020304" pitchFamily="18" charset="0"/>
                </a:rPr>
                <a:t>(nghề </a:t>
              </a:r>
              <a:r>
                <a:rPr lang="nl-NL" sz="3600" b="1" dirty="0">
                  <a:solidFill>
                    <a:srgbClr val="FF0000"/>
                  </a:solidFill>
                  <a:latin typeface="Times New Roman" panose="02020603050405020304" pitchFamily="18" charset="0"/>
                  <a:cs typeface="Times New Roman" panose="02020603050405020304" pitchFamily="18" charset="0"/>
                </a:rPr>
                <a:t>nông) và việc làm hằng ngày của </a:t>
              </a:r>
              <a:r>
                <a:rPr lang="nl-NL" sz="3600" b="1">
                  <a:solidFill>
                    <a:srgbClr val="FF0000"/>
                  </a:solidFill>
                  <a:latin typeface="Times New Roman" panose="02020603050405020304" pitchFamily="18" charset="0"/>
                  <a:cs typeface="Times New Roman" panose="02020603050405020304" pitchFamily="18" charset="0"/>
                </a:rPr>
                <a:t>bé </a:t>
              </a:r>
              <a:r>
                <a:rPr lang="nl-NL" sz="3600" b="1" smtClean="0">
                  <a:solidFill>
                    <a:srgbClr val="FF0000"/>
                  </a:solidFill>
                  <a:latin typeface="Times New Roman" panose="02020603050405020304" pitchFamily="18" charset="0"/>
                  <a:cs typeface="Times New Roman" panose="02020603050405020304" pitchFamily="18" charset="0"/>
                </a:rPr>
                <a:t>(đi học).</a:t>
              </a:r>
              <a:endParaRPr lang="en-US" sz="3600" b="1" dirty="0">
                <a:solidFill>
                  <a:srgbClr val="FF0000"/>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5136646" y="151115"/>
            <a:ext cx="5291833" cy="1449085"/>
            <a:chOff x="5136646" y="269893"/>
            <a:chExt cx="5291833" cy="1449085"/>
          </a:xfrm>
        </p:grpSpPr>
        <p:grpSp>
          <p:nvGrpSpPr>
            <p:cNvPr id="35" name="Group 34"/>
            <p:cNvGrpSpPr/>
            <p:nvPr/>
          </p:nvGrpSpPr>
          <p:grpSpPr>
            <a:xfrm>
              <a:off x="5136646" y="269893"/>
              <a:ext cx="5291833" cy="873915"/>
              <a:chOff x="5049973" y="330852"/>
              <a:chExt cx="5202544" cy="873915"/>
            </a:xfrm>
          </p:grpSpPr>
          <p:grpSp>
            <p:nvGrpSpPr>
              <p:cNvPr id="37" name="Group 36"/>
              <p:cNvGrpSpPr/>
              <p:nvPr/>
            </p:nvGrpSpPr>
            <p:grpSpPr>
              <a:xfrm>
                <a:off x="5049973" y="330852"/>
                <a:ext cx="5202544" cy="873915"/>
                <a:chOff x="5049973" y="330852"/>
                <a:chExt cx="5202544" cy="873915"/>
              </a:xfrm>
            </p:grpSpPr>
            <p:sp>
              <p:nvSpPr>
                <p:cNvPr id="39" name="TextBox 38"/>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pPr algn="ctr"/>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1" name="Straight Connector 40"/>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2423319" y="2840750"/>
            <a:ext cx="1752600" cy="646331"/>
          </a:xfrm>
          <a:prstGeom prst="rect">
            <a:avLst/>
          </a:prstGeom>
        </p:spPr>
        <p:txBody>
          <a:bodyPr wrap="square">
            <a:spAutoFit/>
          </a:bodyPr>
          <a:lstStyle/>
          <a:p>
            <a:pPr algn="ctr"/>
            <a:r>
              <a:rPr lang="en-US" sz="3600" b="1" dirty="0" smtClean="0">
                <a:solidFill>
                  <a:srgbClr val="0000CC"/>
                </a:solidFill>
                <a:latin typeface="Times New Roman" pitchFamily="18" charset="0"/>
                <a:cs typeface="Times New Roman" pitchFamily="18" charset="0"/>
              </a:rPr>
              <a:t>chi </a:t>
            </a:r>
            <a:r>
              <a:rPr lang="en-US" sz="3600" b="1" dirty="0" err="1" smtClean="0">
                <a:solidFill>
                  <a:srgbClr val="0000CC"/>
                </a:solidFill>
                <a:latin typeface="Times New Roman" pitchFamily="18" charset="0"/>
                <a:cs typeface="Times New Roman" pitchFamily="18" charset="0"/>
              </a:rPr>
              <a:t>chít</a:t>
            </a:r>
            <a:r>
              <a:rPr lang="en-US" sz="3600" b="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69249" y="2832683"/>
            <a:ext cx="2121115" cy="646331"/>
          </a:xfrm>
          <a:prstGeom prst="rect">
            <a:avLst/>
          </a:prstGeom>
        </p:spPr>
        <p:txBody>
          <a:bodyPr wrap="square">
            <a:spAutoFit/>
          </a:bodyPr>
          <a:lstStyle/>
          <a:p>
            <a:pPr algn="ct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087020" y="2853843"/>
            <a:ext cx="1524000" cy="646331"/>
          </a:xfrm>
          <a:prstGeom prst="rect">
            <a:avLst/>
          </a:prstGeom>
        </p:spPr>
        <p:txBody>
          <a:bodyPr wrap="square">
            <a:spAutoFit/>
          </a:bodyPr>
          <a:lstStyle/>
          <a:p>
            <a:pPr algn="ctr"/>
            <a:r>
              <a:rPr lang="en-US" sz="3600" b="1" dirty="0" err="1" smtClean="0">
                <a:solidFill>
                  <a:srgbClr val="0000CC"/>
                </a:solidFill>
                <a:latin typeface="Times New Roman" pitchFamily="18" charset="0"/>
                <a:cs typeface="Times New Roman" pitchFamily="18" charset="0"/>
              </a:rPr>
              <a:t>bến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lạ</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670719" y="3637039"/>
            <a:ext cx="2071350" cy="646331"/>
          </a:xfrm>
          <a:prstGeom prst="rect">
            <a:avLst/>
          </a:prstGeom>
        </p:spPr>
        <p:txBody>
          <a:bodyPr wrap="square">
            <a:spAutoFit/>
          </a:bodyPr>
          <a:lstStyle/>
          <a:p>
            <a:pPr algn="ctr"/>
            <a:r>
              <a:rPr lang="en-US" sz="3600" b="1" dirty="0" err="1">
                <a:solidFill>
                  <a:srgbClr val="0000CC"/>
                </a:solidFill>
                <a:latin typeface="Times New Roman" pitchFamily="18" charset="0"/>
                <a:cs typeface="Times New Roman" pitchFamily="18" charset="0"/>
              </a:rPr>
              <a:t>g</a:t>
            </a:r>
            <a:r>
              <a:rPr lang="en-US" sz="3600" b="1" dirty="0" err="1" smtClean="0">
                <a:solidFill>
                  <a:srgbClr val="0000CC"/>
                </a:solidFill>
                <a:latin typeface="Times New Roman" pitchFamily="18" charset="0"/>
                <a:cs typeface="Times New Roman" pitchFamily="18" charset="0"/>
              </a:rPr>
              <a:t>iàn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giáo</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804319" y="3637039"/>
            <a:ext cx="2559557" cy="646331"/>
          </a:xfrm>
          <a:prstGeom prst="rect">
            <a:avLst/>
          </a:prstGeom>
        </p:spPr>
        <p:txBody>
          <a:bodyPr wrap="square">
            <a:spAutoFit/>
          </a:bodyPr>
          <a:lstStyle/>
          <a:p>
            <a:pPr algn="ctr"/>
            <a:r>
              <a:rPr lang="en-US" sz="3600" b="1" dirty="0" err="1" smtClean="0">
                <a:solidFill>
                  <a:srgbClr val="0000CC"/>
                </a:solidFill>
                <a:latin typeface="Times New Roman" pitchFamily="18" charset="0"/>
                <a:cs typeface="Times New Roman" pitchFamily="18" charset="0"/>
              </a:rPr>
              <a:t>ngát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37319" y="5105400"/>
            <a:ext cx="5578581" cy="2185214"/>
          </a:xfrm>
          <a:prstGeom prst="rect">
            <a:avLst/>
          </a:prstGeom>
        </p:spPr>
        <p:txBody>
          <a:bodyPr wrap="square">
            <a:spAutoFit/>
          </a:bodyPr>
          <a:lstStyle/>
          <a:p>
            <a:pPr algn="ctr"/>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ctr"/>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ctr"/>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ctr"/>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
        <p:nvSpPr>
          <p:cNvPr id="54" name="Rectangle 53"/>
          <p:cNvSpPr/>
          <p:nvPr/>
        </p:nvSpPr>
        <p:spPr>
          <a:xfrm>
            <a:off x="9471382" y="2970147"/>
            <a:ext cx="3352800" cy="646331"/>
          </a:xfrm>
          <a:prstGeom prst="rect">
            <a:avLst/>
          </a:prstGeom>
        </p:spPr>
        <p:txBody>
          <a:bodyPr wrap="square">
            <a:spAutoFit/>
          </a:bodyPr>
          <a:lstStyle/>
          <a:p>
            <a:pPr algn="ctr"/>
            <a:r>
              <a:rPr lang="en-US" sz="3600" b="1" smtClean="0">
                <a:solidFill>
                  <a:srgbClr val="FF0000"/>
                </a:solidFill>
                <a:latin typeface="Times New Roman" pitchFamily="18" charset="0"/>
                <a:cs typeface="Times New Roman" pitchFamily="18" charset="0"/>
              </a:rPr>
              <a:t>NỘI DUNG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34514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3. Luyện đọc lại.</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911093"/>
              <a:ext cx="286839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21" name="Group 20"/>
          <p:cNvGrpSpPr/>
          <p:nvPr/>
        </p:nvGrpSpPr>
        <p:grpSpPr>
          <a:xfrm>
            <a:off x="5136646" y="151115"/>
            <a:ext cx="5291833" cy="1449085"/>
            <a:chOff x="5136646" y="269893"/>
            <a:chExt cx="5291833" cy="1449085"/>
          </a:xfrm>
        </p:grpSpPr>
        <p:grpSp>
          <p:nvGrpSpPr>
            <p:cNvPr id="22" name="Group 21"/>
            <p:cNvGrpSpPr/>
            <p:nvPr/>
          </p:nvGrpSpPr>
          <p:grpSpPr>
            <a:xfrm>
              <a:off x="5136646" y="269893"/>
              <a:ext cx="5291833" cy="873915"/>
              <a:chOff x="5049973" y="330852"/>
              <a:chExt cx="5202544" cy="873915"/>
            </a:xfrm>
          </p:grpSpPr>
          <p:grpSp>
            <p:nvGrpSpPr>
              <p:cNvPr id="24" name="Group 23"/>
              <p:cNvGrpSpPr/>
              <p:nvPr/>
            </p:nvGrpSpPr>
            <p:grpSpPr>
              <a:xfrm>
                <a:off x="5049973" y="330852"/>
                <a:ext cx="5202544" cy="873915"/>
                <a:chOff x="5049973" y="330852"/>
                <a:chExt cx="5202544" cy="873915"/>
              </a:xfrm>
            </p:grpSpPr>
            <p:sp>
              <p:nvSpPr>
                <p:cNvPr id="28" name="TextBox 27"/>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29" name="TextBox 2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7" name="Straight Connector 2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
        <p:nvSpPr>
          <p:cNvPr id="3" name="Cloud 2"/>
          <p:cNvSpPr/>
          <p:nvPr/>
        </p:nvSpPr>
        <p:spPr>
          <a:xfrm>
            <a:off x="2956719" y="2895600"/>
            <a:ext cx="10820400" cy="4343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0000"/>
                </a:solidFill>
                <a:latin typeface="Times New Roman" pitchFamily="18" charset="0"/>
                <a:cs typeface="Times New Roman" pitchFamily="18" charset="0"/>
              </a:rPr>
              <a:t>Chúng ta cùng nhau đọc lại nhé!</a:t>
            </a:r>
            <a:endParaRPr lang="en-US" sz="5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12615" y="2819400"/>
            <a:ext cx="13736104" cy="3721212"/>
          </a:xfrm>
          <a:prstGeom prst="rect">
            <a:avLst/>
          </a:prstGeom>
        </p:spPr>
        <p:txBody>
          <a:bodyPr wrap="square">
            <a:spAutoFit/>
          </a:bodyPr>
          <a:lstStyle/>
          <a:p>
            <a:pPr algn="just">
              <a:lnSpc>
                <a:spcPct val="120000"/>
              </a:lnSpc>
              <a:spcAft>
                <a:spcPts val="0"/>
              </a:spcAft>
            </a:pPr>
            <a:r>
              <a:rPr lang="nl-NL" sz="4000" b="1" smtClean="0">
                <a:solidFill>
                  <a:srgbClr val="FF0000"/>
                </a:solidFill>
                <a:latin typeface="Times New Roman" panose="02020603050405020304" pitchFamily="18" charset="0"/>
                <a:ea typeface="Times New Roman" panose="02020603050405020304" pitchFamily="18" charset="0"/>
              </a:rPr>
              <a:t>1. Đọc </a:t>
            </a:r>
            <a:r>
              <a:rPr lang="nl-NL" sz="4000" b="1" dirty="0">
                <a:solidFill>
                  <a:srgbClr val="FF0000"/>
                </a:solidFill>
                <a:latin typeface="Times New Roman" panose="02020603050405020304" pitchFamily="18" charset="0"/>
                <a:ea typeface="Times New Roman" panose="02020603050405020304" pitchFamily="18" charset="0"/>
              </a:rPr>
              <a:t>câu chuyện, bài văn, bài thơ,...về một nghề nghiệp hoặc một công việc nào đó và viết phiếu đọc sách theo mẫu (làm việc cá nhân, nhóm 4)</a:t>
            </a:r>
            <a:endParaRPr lang="en-US" sz="4000" b="1" dirty="0">
              <a:solidFill>
                <a:srgbClr val="FF0000"/>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Đó là nghề nào?</a:t>
            </a:r>
            <a:endParaRPr lang="en-US" sz="4000" b="1" dirty="0">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Nghề đó gắn với công việc cụ thể gì?</a:t>
            </a:r>
            <a:endParaRPr lang="en-US" sz="4000" b="1" dirty="0">
              <a:solidFill>
                <a:srgbClr val="0000FF"/>
              </a:solidFill>
              <a:effectLst/>
              <a:latin typeface="Times New Roman" panose="02020603050405020304" pitchFamily="18" charset="0"/>
              <a:ea typeface="Times New Roman" panose="02020603050405020304" pitchFamily="18" charset="0"/>
            </a:endParaRPr>
          </a:p>
        </p:txBody>
      </p:sp>
      <p:grpSp>
        <p:nvGrpSpPr>
          <p:cNvPr id="12" name="Group 11"/>
          <p:cNvGrpSpPr/>
          <p:nvPr/>
        </p:nvGrpSpPr>
        <p:grpSpPr>
          <a:xfrm>
            <a:off x="5136646" y="151115"/>
            <a:ext cx="5291833" cy="1449085"/>
            <a:chOff x="5136646" y="269893"/>
            <a:chExt cx="5291833" cy="1449085"/>
          </a:xfrm>
        </p:grpSpPr>
        <p:grpSp>
          <p:nvGrpSpPr>
            <p:cNvPr id="13" name="Group 12"/>
            <p:cNvGrpSpPr/>
            <p:nvPr/>
          </p:nvGrpSpPr>
          <p:grpSpPr>
            <a:xfrm>
              <a:off x="5136646" y="269893"/>
              <a:ext cx="5291833" cy="873915"/>
              <a:chOff x="5049973" y="330852"/>
              <a:chExt cx="5202544" cy="873915"/>
            </a:xfrm>
          </p:grpSpPr>
          <p:grpSp>
            <p:nvGrpSpPr>
              <p:cNvPr id="21" name="Group 20"/>
              <p:cNvGrpSpPr/>
              <p:nvPr/>
            </p:nvGrpSpPr>
            <p:grpSpPr>
              <a:xfrm>
                <a:off x="5049973" y="330852"/>
                <a:ext cx="5202544" cy="873915"/>
                <a:chOff x="5049973" y="330852"/>
                <a:chExt cx="5202544" cy="873915"/>
              </a:xfrm>
            </p:grpSpPr>
            <p:sp>
              <p:nvSpPr>
                <p:cNvPr id="23" name="TextBox 22"/>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052" name="Picture 4" descr="https://img.loigiaihay.com/picture/2022/0315/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9" y="2895600"/>
            <a:ext cx="13106400" cy="55626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215221" y="196079"/>
            <a:ext cx="5291833" cy="1449085"/>
            <a:chOff x="5136646" y="269893"/>
            <a:chExt cx="5291833" cy="1449085"/>
          </a:xfrm>
        </p:grpSpPr>
        <p:grpSp>
          <p:nvGrpSpPr>
            <p:cNvPr id="13" name="Group 12"/>
            <p:cNvGrpSpPr/>
            <p:nvPr/>
          </p:nvGrpSpPr>
          <p:grpSpPr>
            <a:xfrm>
              <a:off x="5136646" y="269893"/>
              <a:ext cx="5291833" cy="873915"/>
              <a:chOff x="5049973" y="330852"/>
              <a:chExt cx="5202544" cy="873915"/>
            </a:xfrm>
          </p:grpSpPr>
          <p:grpSp>
            <p:nvGrpSpPr>
              <p:cNvPr id="21" name="Group 20"/>
              <p:cNvGrpSpPr/>
              <p:nvPr/>
            </p:nvGrpSpPr>
            <p:grpSpPr>
              <a:xfrm>
                <a:off x="5049973" y="330852"/>
                <a:ext cx="5202544" cy="873915"/>
                <a:chOff x="5049973" y="330852"/>
                <a:chExt cx="5202544" cy="873915"/>
              </a:xfrm>
            </p:grpSpPr>
            <p:sp>
              <p:nvSpPr>
                <p:cNvPr id="23" name="TextBox 22"/>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536748526"/>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2615" y="2648821"/>
            <a:ext cx="7961637" cy="732893"/>
          </a:xfrm>
          <a:prstGeom prst="rect">
            <a:avLst/>
          </a:prstGeom>
        </p:spPr>
        <p:txBody>
          <a:bodyPr wrap="square">
            <a:spAutoFit/>
          </a:bodyPr>
          <a:lstStyle/>
          <a:p>
            <a:pPr algn="just">
              <a:lnSpc>
                <a:spcPct val="120000"/>
              </a:lnSpc>
              <a:spcAft>
                <a:spcPts val="0"/>
              </a:spcAft>
            </a:pPr>
            <a:r>
              <a:rPr lang="en-US" sz="3800" b="1" dirty="0" err="1">
                <a:solidFill>
                  <a:srgbClr val="FF0000"/>
                </a:solidFill>
                <a:latin typeface="Times New Roman" panose="02020603050405020304" pitchFamily="18" charset="0"/>
                <a:cs typeface="Times New Roman" panose="02020603050405020304" pitchFamily="18" charset="0"/>
              </a:rPr>
              <a:t>Em</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tham</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khảo</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bài</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đọc</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sau</a:t>
            </a:r>
            <a:r>
              <a:rPr lang="en-US" sz="3800" b="1" dirty="0" smtClean="0">
                <a:solidFill>
                  <a:srgbClr val="FF0000"/>
                </a:solidFill>
                <a:latin typeface="Times New Roman" panose="02020603050405020304" pitchFamily="18" charset="0"/>
                <a:cs typeface="Times New Roman" panose="02020603050405020304" pitchFamily="18" charset="0"/>
              </a:rPr>
              <a:t>:</a:t>
            </a:r>
            <a:endParaRPr lang="en-US" sz="3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Subtitle 11"/>
          <p:cNvSpPr>
            <a:spLocks noGrp="1"/>
          </p:cNvSpPr>
          <p:nvPr>
            <p:ph type="subTitle" idx="1"/>
          </p:nvPr>
        </p:nvSpPr>
        <p:spPr>
          <a:xfrm>
            <a:off x="1427340" y="4495800"/>
            <a:ext cx="6101379" cy="3200400"/>
          </a:xfrm>
        </p:spPr>
        <p:txBody>
          <a:bodyPr/>
          <a:lstStyle/>
          <a:p>
            <a:pPr algn="l"/>
            <a:r>
              <a:rPr lang="vi-VN" sz="3800" smtClean="0">
                <a:solidFill>
                  <a:srgbClr val="0000FF"/>
                </a:solidFill>
                <a:latin typeface="Times New Roman" panose="02020603050405020304" pitchFamily="18" charset="0"/>
                <a:cs typeface="Times New Roman" panose="02020603050405020304" pitchFamily="18" charset="0"/>
              </a:rPr>
              <a:t>Sáng </a:t>
            </a:r>
            <a:r>
              <a:rPr lang="vi-VN" sz="3800" dirty="0">
                <a:solidFill>
                  <a:srgbClr val="0000FF"/>
                </a:solidFill>
                <a:latin typeface="Times New Roman" panose="02020603050405020304" pitchFamily="18" charset="0"/>
                <a:cs typeface="Times New Roman" panose="02020603050405020304" pitchFamily="18" charset="0"/>
              </a:rPr>
              <a:t>nay mẹ dậy sớm</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Dắt trâu đen đi bừa</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Mẹ không quản xóm trưa</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Bừa đất tơi thành luống</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Để trồng  ngô </a:t>
            </a:r>
            <a:r>
              <a:rPr lang="vi-VN" sz="3800">
                <a:solidFill>
                  <a:srgbClr val="0000FF"/>
                </a:solidFill>
                <a:latin typeface="Times New Roman" panose="02020603050405020304" pitchFamily="18" charset="0"/>
                <a:cs typeface="Times New Roman" panose="02020603050405020304" pitchFamily="18" charset="0"/>
              </a:rPr>
              <a:t>khoai </a:t>
            </a:r>
            <a:r>
              <a:rPr lang="vi-VN" sz="3800" smtClean="0">
                <a:solidFill>
                  <a:srgbClr val="0000FF"/>
                </a:solidFill>
                <a:latin typeface="Times New Roman" panose="02020603050405020304" pitchFamily="18" charset="0"/>
                <a:cs typeface="Times New Roman" panose="02020603050405020304" pitchFamily="18" charset="0"/>
              </a:rPr>
              <a:t>sắn</a:t>
            </a:r>
            <a:endParaRPr lang="en-US" sz="3800" dirty="0"/>
          </a:p>
        </p:txBody>
      </p:sp>
      <p:sp>
        <p:nvSpPr>
          <p:cNvPr id="20" name="Title 10"/>
          <p:cNvSpPr txBox="1">
            <a:spLocks/>
          </p:cNvSpPr>
          <p:nvPr/>
        </p:nvSpPr>
        <p:spPr bwMode="auto">
          <a:xfrm>
            <a:off x="7681119" y="4724400"/>
            <a:ext cx="7543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a:lstStyle>
          <a:p>
            <a:pPr algn="l"/>
            <a:r>
              <a:rPr lang="vi-VN" sz="3800" dirty="0">
                <a:solidFill>
                  <a:srgbClr val="0000FF"/>
                </a:solidFill>
                <a:latin typeface="Times New Roman" panose="02020603050405020304" pitchFamily="18" charset="0"/>
                <a:cs typeface="Times New Roman" panose="02020603050405020304" pitchFamily="18" charset="0"/>
              </a:rPr>
              <a:t>Trồng quả ngọt rau </a:t>
            </a:r>
            <a:r>
              <a:rPr lang="en-US" sz="3800" dirty="0" err="1" smtClean="0">
                <a:solidFill>
                  <a:srgbClr val="0000FF"/>
                </a:solidFill>
                <a:latin typeface="Times New Roman" panose="02020603050405020304" pitchFamily="18" charset="0"/>
                <a:cs typeface="Times New Roman" panose="02020603050405020304" pitchFamily="18" charset="0"/>
              </a:rPr>
              <a:t>tươi</a:t>
            </a:r>
            <a:r>
              <a:rPr lang="vi-VN" sz="3800" dirty="0">
                <a:solidFill>
                  <a:srgbClr val="0000FF"/>
                </a:solidFill>
                <a:latin typeface="Times New Roman" panose="02020603050405020304" pitchFamily="18" charset="0"/>
                <a:cs typeface="Times New Roman" panose="02020603050405020304" pitchFamily="18" charset="0"/>
              </a:rPr>
              <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Cho thức ăn mọi người</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Giữ môi trường xanh sạch</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Sáng mai mẹ lại dắt</a:t>
            </a:r>
            <a:br>
              <a:rPr lang="vi-VN" sz="3800" dirty="0">
                <a:solidFill>
                  <a:srgbClr val="0000FF"/>
                </a:solidFill>
                <a:latin typeface="Times New Roman" panose="02020603050405020304" pitchFamily="18" charset="0"/>
                <a:cs typeface="Times New Roman" panose="02020603050405020304" pitchFamily="18" charset="0"/>
              </a:rPr>
            </a:br>
            <a:r>
              <a:rPr lang="vi-VN" sz="3800" dirty="0">
                <a:solidFill>
                  <a:srgbClr val="0000FF"/>
                </a:solidFill>
                <a:latin typeface="Times New Roman" panose="02020603050405020304" pitchFamily="18" charset="0"/>
                <a:cs typeface="Times New Roman" panose="02020603050405020304" pitchFamily="18" charset="0"/>
              </a:rPr>
              <a:t>Chú trâu đen đi </a:t>
            </a:r>
            <a:r>
              <a:rPr lang="vi-VN" sz="3800" dirty="0" smtClean="0">
                <a:solidFill>
                  <a:srgbClr val="0000FF"/>
                </a:solidFill>
                <a:latin typeface="Times New Roman" panose="02020603050405020304" pitchFamily="18" charset="0"/>
                <a:cs typeface="Times New Roman" panose="02020603050405020304" pitchFamily="18" charset="0"/>
              </a:rPr>
              <a:t>bừa</a:t>
            </a:r>
            <a:r>
              <a:rPr lang="en-US" sz="3800" dirty="0" smtClean="0">
                <a:solidFill>
                  <a:srgbClr val="0000FF"/>
                </a:solidFill>
                <a:latin typeface="Times New Roman" panose="02020603050405020304" pitchFamily="18" charset="0"/>
                <a:cs typeface="Times New Roman" panose="02020603050405020304" pitchFamily="18" charset="0"/>
              </a:rPr>
              <a:t>.</a:t>
            </a:r>
            <a:endParaRPr lang="vi-VN" sz="3800" dirty="0">
              <a:solidFill>
                <a:srgbClr val="0000FF"/>
              </a:solidFill>
              <a:latin typeface="Times New Roman" panose="02020603050405020304" pitchFamily="18" charset="0"/>
              <a:cs typeface="Times New Roman" panose="02020603050405020304" pitchFamily="18" charset="0"/>
            </a:endParaRPr>
          </a:p>
          <a:p>
            <a:pPr algn="r"/>
            <a:r>
              <a:rPr lang="en-US" sz="3800" dirty="0" smtClean="0">
                <a:solidFill>
                  <a:srgbClr val="0000FF"/>
                </a:solidFill>
                <a:latin typeface="Times New Roman" panose="02020603050405020304" pitchFamily="18" charset="0"/>
                <a:cs typeface="Times New Roman" panose="02020603050405020304" pitchFamily="18" charset="0"/>
              </a:rPr>
              <a:t>                 </a:t>
            </a:r>
            <a:r>
              <a:rPr lang="vi-VN" sz="3800" dirty="0" smtClean="0">
                <a:solidFill>
                  <a:srgbClr val="0000FF"/>
                </a:solidFill>
                <a:latin typeface="Times New Roman" panose="02020603050405020304" pitchFamily="18" charset="0"/>
                <a:cs typeface="Times New Roman" panose="02020603050405020304" pitchFamily="18" charset="0"/>
              </a:rPr>
              <a:t>(</a:t>
            </a:r>
            <a:r>
              <a:rPr lang="vi-VN" sz="3800" dirty="0">
                <a:solidFill>
                  <a:srgbClr val="0000FF"/>
                </a:solidFill>
                <a:latin typeface="Times New Roman" panose="02020603050405020304" pitchFamily="18" charset="0"/>
                <a:cs typeface="Times New Roman" panose="02020603050405020304" pitchFamily="18" charset="0"/>
              </a:rPr>
              <a:t>Hoàng Dân)</a:t>
            </a:r>
          </a:p>
        </p:txBody>
      </p:sp>
      <p:sp>
        <p:nvSpPr>
          <p:cNvPr id="3" name="Rectangle 2"/>
          <p:cNvSpPr/>
          <p:nvPr/>
        </p:nvSpPr>
        <p:spPr>
          <a:xfrm>
            <a:off x="6444305" y="3534114"/>
            <a:ext cx="1600118" cy="677108"/>
          </a:xfrm>
          <a:prstGeom prst="rect">
            <a:avLst/>
          </a:prstGeom>
        </p:spPr>
        <p:txBody>
          <a:bodyPr wrap="none">
            <a:spAutoFit/>
          </a:bodyPr>
          <a:lstStyle/>
          <a:p>
            <a:pPr lvl="0" algn="ctr">
              <a:spcBef>
                <a:spcPct val="20000"/>
              </a:spcBef>
            </a:pPr>
            <a:r>
              <a:rPr lang="vi-VN" sz="3800" b="1" kern="0">
                <a:solidFill>
                  <a:srgbClr val="FF0000"/>
                </a:solidFill>
                <a:latin typeface="Times New Roman" panose="02020603050405020304" pitchFamily="18" charset="0"/>
                <a:cs typeface="Times New Roman" panose="02020603050405020304" pitchFamily="18" charset="0"/>
              </a:rPr>
              <a:t>Đi bừa</a:t>
            </a:r>
            <a:endParaRPr lang="vi-VN" sz="3800" kern="0" dirty="0">
              <a:solidFill>
                <a:srgbClr val="FF00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136646" y="151115"/>
            <a:ext cx="5291833" cy="1449085"/>
            <a:chOff x="5136646" y="269893"/>
            <a:chExt cx="5291833" cy="1449085"/>
          </a:xfrm>
        </p:grpSpPr>
        <p:grpSp>
          <p:nvGrpSpPr>
            <p:cNvPr id="21" name="Group 20"/>
            <p:cNvGrpSpPr/>
            <p:nvPr/>
          </p:nvGrpSpPr>
          <p:grpSpPr>
            <a:xfrm>
              <a:off x="5136646" y="269893"/>
              <a:ext cx="5291833" cy="873915"/>
              <a:chOff x="5049973" y="330852"/>
              <a:chExt cx="5202544" cy="873915"/>
            </a:xfrm>
          </p:grpSpPr>
          <p:grpSp>
            <p:nvGrpSpPr>
              <p:cNvPr id="23" name="Group 22"/>
              <p:cNvGrpSpPr/>
              <p:nvPr/>
            </p:nvGrpSpPr>
            <p:grpSpPr>
              <a:xfrm>
                <a:off x="5049973" y="330852"/>
                <a:ext cx="5202544" cy="873915"/>
                <a:chOff x="5049973" y="330852"/>
                <a:chExt cx="5202544" cy="873915"/>
              </a:xfrm>
            </p:grpSpPr>
            <p:sp>
              <p:nvSpPr>
                <p:cNvPr id="25" name="TextBox 24"/>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grpSp>
        <p:nvGrpSpPr>
          <p:cNvPr id="27" name="Group 26"/>
          <p:cNvGrpSpPr/>
          <p:nvPr/>
        </p:nvGrpSpPr>
        <p:grpSpPr>
          <a:xfrm>
            <a:off x="1406914" y="1953419"/>
            <a:ext cx="6781801" cy="646331"/>
            <a:chOff x="1508918" y="1888664"/>
            <a:chExt cx="6172201" cy="1083059"/>
          </a:xfrm>
        </p:grpSpPr>
        <p:sp>
          <p:nvSpPr>
            <p:cNvPr id="28" name="Rectangle 27"/>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29" name="Straight Connector 28"/>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912253157"/>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444" y="2118248"/>
            <a:ext cx="8085165" cy="766557"/>
          </a:xfrm>
          <a:prstGeom prst="rect">
            <a:avLst/>
          </a:prstGeom>
        </p:spPr>
        <p:txBody>
          <a:bodyPr wrap="square">
            <a:spAutoFit/>
          </a:bodyPr>
          <a:lstStyle/>
          <a:p>
            <a:pPr algn="just">
              <a:lnSpc>
                <a:spcPct val="120000"/>
              </a:lnSpc>
              <a:spcAft>
                <a:spcPts val="0"/>
              </a:spcAft>
            </a:pPr>
            <a:r>
              <a:rPr lang="en-US" sz="4000" b="1" dirty="0" err="1" smtClean="0">
                <a:solidFill>
                  <a:srgbClr val="FF0000"/>
                </a:solidFill>
                <a:latin typeface="Times New Roman" panose="02020603050405020304" pitchFamily="18" charset="0"/>
                <a:cs typeface="Times New Roman" panose="02020603050405020304" pitchFamily="18" charset="0"/>
              </a:rPr>
              <a:t>Nêu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cảm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nghĩ</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em</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99319" y="3200400"/>
            <a:ext cx="13792200" cy="4800600"/>
          </a:xfrm>
        </p:spPr>
        <p:txBody>
          <a:bodyPr/>
          <a:lstStyle/>
          <a:p>
            <a:pPr algn="just"/>
            <a:r>
              <a:rPr lang="vi-VN" sz="4000" dirty="0">
                <a:solidFill>
                  <a:srgbClr val="0000FF"/>
                </a:solidFill>
                <a:latin typeface="Times New Roman" panose="02020603050405020304" pitchFamily="18" charset="0"/>
                <a:cs typeface="Times New Roman" panose="02020603050405020304" pitchFamily="18" charset="0"/>
              </a:rPr>
              <a:t>- Ngày đọc: 15/11/2022</a:t>
            </a:r>
          </a:p>
          <a:p>
            <a:pPr algn="just"/>
            <a:r>
              <a:rPr lang="vi-VN" sz="4000" dirty="0">
                <a:solidFill>
                  <a:srgbClr val="0000FF"/>
                </a:solidFill>
                <a:latin typeface="Times New Roman" panose="02020603050405020304" pitchFamily="18" charset="0"/>
                <a:cs typeface="Times New Roman" panose="02020603050405020304" pitchFamily="18" charset="0"/>
              </a:rPr>
              <a:t>- Tên bài: Đi bừa</a:t>
            </a:r>
          </a:p>
          <a:p>
            <a:pPr algn="just"/>
            <a:r>
              <a:rPr lang="vi-VN" sz="4000" dirty="0">
                <a:solidFill>
                  <a:srgbClr val="0000FF"/>
                </a:solidFill>
                <a:latin typeface="Times New Roman" panose="02020603050405020304" pitchFamily="18" charset="0"/>
                <a:cs typeface="Times New Roman" panose="02020603050405020304" pitchFamily="18" charset="0"/>
              </a:rPr>
              <a:t>- Tác giả: Hoàng Dân</a:t>
            </a:r>
          </a:p>
          <a:p>
            <a:pPr algn="just"/>
            <a:r>
              <a:rPr lang="vi-VN" sz="4000" dirty="0">
                <a:solidFill>
                  <a:srgbClr val="0000FF"/>
                </a:solidFill>
                <a:latin typeface="Times New Roman" panose="02020603050405020304" pitchFamily="18" charset="0"/>
                <a:cs typeface="Times New Roman" panose="02020603050405020304" pitchFamily="18" charset="0"/>
              </a:rPr>
              <a:t>- Nghề nghiệp hoặc công việc được nói đến: nông dân</a:t>
            </a:r>
          </a:p>
          <a:p>
            <a:pPr algn="just"/>
            <a:r>
              <a:rPr lang="vi-VN" sz="4000" dirty="0">
                <a:solidFill>
                  <a:srgbClr val="0000FF"/>
                </a:solidFill>
                <a:latin typeface="Times New Roman" panose="02020603050405020304" pitchFamily="18" charset="0"/>
                <a:cs typeface="Times New Roman" panose="02020603050405020304" pitchFamily="18" charset="0"/>
              </a:rPr>
              <a:t>- Cảm nghĩ của em về nghề nghiệp hoặc công việc đó: Em cảm thấy đây là một nghề rất vất vả, cực nhọc và rất đáng tôn trọng.</a:t>
            </a:r>
          </a:p>
          <a:p>
            <a:r>
              <a:rPr lang="vi-VN" dirty="0"/>
              <a:t/>
            </a:r>
            <a:br>
              <a:rPr lang="vi-VN" dirty="0"/>
            </a:br>
            <a:r>
              <a:rPr lang="vi-VN" dirty="0"/>
              <a:t/>
            </a:r>
            <a:br>
              <a:rPr lang="vi-VN" dirty="0"/>
            </a:br>
            <a:endParaRPr lang="en-US" dirty="0"/>
          </a:p>
        </p:txBody>
      </p:sp>
      <p:grpSp>
        <p:nvGrpSpPr>
          <p:cNvPr id="10" name="Group 9"/>
          <p:cNvGrpSpPr/>
          <p:nvPr/>
        </p:nvGrpSpPr>
        <p:grpSpPr>
          <a:xfrm>
            <a:off x="5136646" y="151115"/>
            <a:ext cx="5492209" cy="1449085"/>
            <a:chOff x="5136646" y="269893"/>
            <a:chExt cx="5492209" cy="1449085"/>
          </a:xfrm>
        </p:grpSpPr>
        <p:grpSp>
          <p:nvGrpSpPr>
            <p:cNvPr id="11" name="Group 10"/>
            <p:cNvGrpSpPr/>
            <p:nvPr/>
          </p:nvGrpSpPr>
          <p:grpSpPr>
            <a:xfrm>
              <a:off x="5136646" y="269893"/>
              <a:ext cx="5492209" cy="873915"/>
              <a:chOff x="5049973" y="330852"/>
              <a:chExt cx="5399539" cy="873915"/>
            </a:xfrm>
          </p:grpSpPr>
          <p:grpSp>
            <p:nvGrpSpPr>
              <p:cNvPr id="13" name="Group 12"/>
              <p:cNvGrpSpPr/>
              <p:nvPr/>
            </p:nvGrpSpPr>
            <p:grpSpPr>
              <a:xfrm>
                <a:off x="5049973" y="330852"/>
                <a:ext cx="5399539" cy="873915"/>
                <a:chOff x="5049973" y="330852"/>
                <a:chExt cx="5399539" cy="873915"/>
              </a:xfrm>
            </p:grpSpPr>
            <p:sp>
              <p:nvSpPr>
                <p:cNvPr id="21" name="TextBox 20"/>
                <p:cNvSpPr txBox="1"/>
                <p:nvPr/>
              </p:nvSpPr>
              <p:spPr>
                <a:xfrm>
                  <a:off x="5049973"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2" name="TextBox 21"/>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0" name="Straight Connector 19"/>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891066594"/>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ĐỌC MỞ RỘNG.</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12615" y="2819400"/>
            <a:ext cx="13202704" cy="2028697"/>
          </a:xfrm>
          <a:prstGeom prst="rect">
            <a:avLst/>
          </a:prstGeom>
        </p:spPr>
        <p:txBody>
          <a:bodyPr wrap="square">
            <a:spAutoFit/>
          </a:bodyPr>
          <a:lstStyle/>
          <a:p>
            <a:pPr algn="just">
              <a:lnSpc>
                <a:spcPct val="120000"/>
              </a:lnSpc>
              <a:spcAft>
                <a:spcPts val="0"/>
              </a:spcAft>
            </a:pPr>
            <a:r>
              <a:rPr lang="nl-NL" sz="3600" b="1" dirty="0">
                <a:solidFill>
                  <a:srgbClr val="FF0000"/>
                </a:solidFill>
                <a:latin typeface="Times New Roman" panose="02020603050405020304" pitchFamily="18" charset="0"/>
                <a:cs typeface="Times New Roman" panose="02020603050405020304" pitchFamily="18" charset="0"/>
              </a:rPr>
              <a:t>Trao đổi với bạn về lợi ích  mà nghề nghiệp hoặc công việc đó mang lại cho cuộc sống (làm việc cá nhân, nhóm 2).</a:t>
            </a:r>
            <a:endParaRPr lang="en-US" sz="3600" dirty="0">
              <a:solidFill>
                <a:srgbClr val="FF0000"/>
              </a:solidFill>
              <a:latin typeface="Times New Roman" panose="02020603050405020304" pitchFamily="18" charset="0"/>
              <a:cs typeface="Times New Roman" panose="02020603050405020304" pitchFamily="18" charset="0"/>
            </a:endParaRPr>
          </a:p>
          <a:p>
            <a:pPr algn="just">
              <a:lnSpc>
                <a:spcPct val="120000"/>
              </a:lnSpc>
              <a:spcAft>
                <a:spcPts val="0"/>
              </a:spcAft>
            </a:pPr>
            <a:endParaRPr lang="en-US" sz="3600" dirty="0">
              <a:solidFill>
                <a:srgbClr val="0000FF"/>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391833" y="4578372"/>
            <a:ext cx="13202704" cy="2308324"/>
          </a:xfrm>
          <a:prstGeom prst="rect">
            <a:avLst/>
          </a:prstGeom>
        </p:spPr>
        <p:txBody>
          <a:bodyPr wrap="square">
            <a:spAutoFit/>
          </a:bodyPr>
          <a:lstStyle/>
          <a:p>
            <a:pPr algn="just">
              <a:lnSpc>
                <a:spcPct val="120000"/>
              </a:lnSpc>
              <a:spcAft>
                <a:spcPts val="0"/>
              </a:spcAft>
            </a:pPr>
            <a:r>
              <a:rPr lang="vi-VN" sz="4000" dirty="0">
                <a:solidFill>
                  <a:srgbClr val="0000FF"/>
                </a:solidFill>
                <a:latin typeface="Times New Roman" panose="02020603050405020304" pitchFamily="18" charset="0"/>
                <a:cs typeface="Times New Roman" panose="02020603050405020304" pitchFamily="18" charset="0"/>
              </a:rPr>
              <a:t>Những người nông dân không ngại khó khăn, gian khổ, nắng mưa để làm ra hạt gạo cho chúng ta. Nhờ có những người nông dân mà chúng ta có cơm ngon để ăn</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p:cNvGrpSpPr/>
          <p:nvPr/>
        </p:nvGrpSpPr>
        <p:grpSpPr>
          <a:xfrm>
            <a:off x="5136646" y="151115"/>
            <a:ext cx="5291833" cy="1449085"/>
            <a:chOff x="5136646" y="269893"/>
            <a:chExt cx="5291833" cy="1449085"/>
          </a:xfrm>
        </p:grpSpPr>
        <p:grpSp>
          <p:nvGrpSpPr>
            <p:cNvPr id="20" name="Group 19"/>
            <p:cNvGrpSpPr/>
            <p:nvPr/>
          </p:nvGrpSpPr>
          <p:grpSpPr>
            <a:xfrm>
              <a:off x="5136646" y="269893"/>
              <a:ext cx="5291833" cy="873915"/>
              <a:chOff x="5049973" y="330852"/>
              <a:chExt cx="5202544" cy="873915"/>
            </a:xfrm>
          </p:grpSpPr>
          <p:grpSp>
            <p:nvGrpSpPr>
              <p:cNvPr id="22" name="Group 21"/>
              <p:cNvGrpSpPr/>
              <p:nvPr/>
            </p:nvGrpSpPr>
            <p:grpSpPr>
              <a:xfrm>
                <a:off x="5049973" y="330852"/>
                <a:ext cx="5202544" cy="873915"/>
                <a:chOff x="5049973" y="330852"/>
                <a:chExt cx="5202544" cy="873915"/>
              </a:xfrm>
            </p:grpSpPr>
            <p:sp>
              <p:nvSpPr>
                <p:cNvPr id="24" name="TextBox 23"/>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3933269460"/>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dirty="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CẢM </a:t>
            </a:r>
            <a:r>
              <a:rPr lang="vi-VN" sz="5700"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ƠN </a:t>
            </a:r>
            <a:r>
              <a:rPr lang="vi-VN" sz="5700" kern="10" dirty="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a:t>
            </a:r>
            <a:r>
              <a:rPr lang="vi-VN" sz="5700"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EM</a:t>
            </a:r>
            <a:endParaRPr lang="en-US" sz="5700"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75919" y="120558"/>
            <a:ext cx="6872394" cy="1146360"/>
            <a:chOff x="4105458" y="181517"/>
            <a:chExt cx="6756437" cy="1146360"/>
          </a:xfrm>
        </p:grpSpPr>
        <p:grpSp>
          <p:nvGrpSpPr>
            <p:cNvPr id="15" name="Group 14"/>
            <p:cNvGrpSpPr/>
            <p:nvPr/>
          </p:nvGrpSpPr>
          <p:grpSpPr>
            <a:xfrm>
              <a:off x="4105458" y="181517"/>
              <a:ext cx="6756437" cy="1146360"/>
              <a:chOff x="4105458" y="181517"/>
              <a:chExt cx="6756437" cy="1146360"/>
            </a:xfrm>
          </p:grpSpPr>
          <p:sp>
            <p:nvSpPr>
              <p:cNvPr id="17" name="TextBox 16"/>
              <p:cNvSpPr txBox="1"/>
              <p:nvPr/>
            </p:nvSpPr>
            <p:spPr>
              <a:xfrm>
                <a:off x="4105458" y="181517"/>
                <a:ext cx="6756437"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ba</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 12 </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 12 </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09" t="43418" r="71595" b="32490"/>
          <a:stretch/>
        </p:blipFill>
        <p:spPr bwMode="auto">
          <a:xfrm>
            <a:off x="543698" y="2895600"/>
            <a:ext cx="7580165" cy="458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508919" y="1676400"/>
            <a:ext cx="4191000" cy="677108"/>
            <a:chOff x="1508919" y="1888664"/>
            <a:chExt cx="3733800" cy="677108"/>
          </a:xfrm>
        </p:grpSpPr>
        <p:sp>
          <p:nvSpPr>
            <p:cNvPr id="11" name="Rectangle 10"/>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Cùng nhau giải đố.</a:t>
              </a:r>
              <a:endParaRPr lang="en-US" sz="3800" b="1">
                <a:solidFill>
                  <a:srgbClr val="FF0066"/>
                </a:solidFill>
                <a:latin typeface="Times New Roman" pitchFamily="18" charset="0"/>
                <a:cs typeface="Times New Roman" pitchFamily="18" charset="0"/>
              </a:endParaRPr>
            </a:p>
          </p:txBody>
        </p:sp>
        <p:cxnSp>
          <p:nvCxnSpPr>
            <p:cNvPr id="12" name="Straight Connector 11"/>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05" t="43418" r="49889" b="32490"/>
          <a:stretch/>
        </p:blipFill>
        <p:spPr bwMode="auto">
          <a:xfrm>
            <a:off x="8123862" y="2895600"/>
            <a:ext cx="7346797" cy="458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42319" y="7482558"/>
            <a:ext cx="4191000" cy="830997"/>
          </a:xfrm>
          <a:prstGeom prst="rect">
            <a:avLst/>
          </a:prstGeom>
        </p:spPr>
        <p:txBody>
          <a:bodyPr wrap="square">
            <a:spAutoFit/>
          </a:bodyPr>
          <a:lstStyle/>
          <a:p>
            <a:pPr algn="ctr"/>
            <a:r>
              <a:rPr lang="en-US" sz="4800" b="1" smtClean="0">
                <a:solidFill>
                  <a:srgbClr val="FF0066"/>
                </a:solidFill>
                <a:latin typeface="Times New Roman" pitchFamily="18" charset="0"/>
                <a:cs typeface="Times New Roman" pitchFamily="18" charset="0"/>
              </a:rPr>
              <a:t>Đó là bác sĩ</a:t>
            </a:r>
            <a:endParaRPr lang="en-US" sz="4800" b="1">
              <a:solidFill>
                <a:srgbClr val="FF0066"/>
              </a:solidFill>
              <a:latin typeface="Times New Roman" pitchFamily="18" charset="0"/>
              <a:cs typeface="Times New Roman" pitchFamily="18" charset="0"/>
            </a:endParaRPr>
          </a:p>
        </p:txBody>
      </p:sp>
      <p:sp>
        <p:nvSpPr>
          <p:cNvPr id="20" name="Rectangle 19"/>
          <p:cNvSpPr/>
          <p:nvPr/>
        </p:nvSpPr>
        <p:spPr>
          <a:xfrm>
            <a:off x="8747919" y="7478281"/>
            <a:ext cx="6722740" cy="830997"/>
          </a:xfrm>
          <a:prstGeom prst="rect">
            <a:avLst/>
          </a:prstGeom>
        </p:spPr>
        <p:txBody>
          <a:bodyPr wrap="square">
            <a:spAutoFit/>
          </a:bodyPr>
          <a:lstStyle/>
          <a:p>
            <a:pPr algn="ctr"/>
            <a:r>
              <a:rPr lang="en-US" sz="4800" b="1" smtClean="0">
                <a:solidFill>
                  <a:srgbClr val="FF0066"/>
                </a:solidFill>
                <a:latin typeface="Times New Roman" pitchFamily="18" charset="0"/>
                <a:cs typeface="Times New Roman" pitchFamily="18" charset="0"/>
              </a:rPr>
              <a:t>Đó là cô giáo, thầy giáo</a:t>
            </a:r>
            <a:endParaRPr lang="en-US" sz="4800" b="1">
              <a:solidFill>
                <a:srgbClr val="FF0066"/>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2" descr="Đọc: Con đường của bé trang 127, 128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7155" r="-1478"/>
          <a:stretch/>
        </p:blipFill>
        <p:spPr bwMode="auto">
          <a:xfrm>
            <a:off x="1508919" y="1342329"/>
            <a:ext cx="6019800" cy="723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g.loigiaihay.com/picture/2022/0315/57.png"/>
          <p:cNvPicPr>
            <a:picLocks noChangeAspect="1" noChangeArrowheads="1"/>
          </p:cNvPicPr>
          <p:nvPr/>
        </p:nvPicPr>
        <p:blipFill rotWithShape="1">
          <a:blip r:embed="rId3">
            <a:extLst>
              <a:ext uri="{28A0092B-C50C-407E-A947-70E740481C1C}">
                <a14:useLocalDpi xmlns:a14="http://schemas.microsoft.com/office/drawing/2010/main" val="0"/>
              </a:ext>
            </a:extLst>
          </a:blip>
          <a:srcRect l="48111" b="6923"/>
          <a:stretch/>
        </p:blipFill>
        <p:spPr bwMode="auto">
          <a:xfrm>
            <a:off x="7833519" y="1342329"/>
            <a:ext cx="6934200" cy="742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60145"/>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36646" y="269893"/>
            <a:ext cx="5291833" cy="1449085"/>
            <a:chOff x="5136646" y="269893"/>
            <a:chExt cx="5291833" cy="1449085"/>
          </a:xfrm>
        </p:grpSpPr>
        <p:grpSp>
          <p:nvGrpSpPr>
            <p:cNvPr id="14" name="Group 13"/>
            <p:cNvGrpSpPr/>
            <p:nvPr/>
          </p:nvGrpSpPr>
          <p:grpSpPr>
            <a:xfrm>
              <a:off x="5136646" y="269893"/>
              <a:ext cx="5291833" cy="873915"/>
              <a:chOff x="5049973" y="330852"/>
              <a:chExt cx="5202544" cy="873915"/>
            </a:xfrm>
          </p:grpSpPr>
          <p:grpSp>
            <p:nvGrpSpPr>
              <p:cNvPr id="15" name="Group 14"/>
              <p:cNvGrpSpPr/>
              <p:nvPr/>
            </p:nvGrpSpPr>
            <p:grpSpPr>
              <a:xfrm>
                <a:off x="5049973" y="330852"/>
                <a:ext cx="5202544" cy="873915"/>
                <a:chOff x="5049973" y="330852"/>
                <a:chExt cx="5202544" cy="873915"/>
              </a:xfrm>
            </p:grpSpPr>
            <p:sp>
              <p:nvSpPr>
                <p:cNvPr id="17" name="TextBox 16"/>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
        <p:nvSpPr>
          <p:cNvPr id="2" name="Rectangle 1"/>
          <p:cNvSpPr/>
          <p:nvPr/>
        </p:nvSpPr>
        <p:spPr>
          <a:xfrm>
            <a:off x="1563435" y="2828092"/>
            <a:ext cx="13966284" cy="132343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Đọc </a:t>
            </a:r>
            <a:r>
              <a:rPr lang="en-US" sz="3800" b="1">
                <a:solidFill>
                  <a:srgbClr val="0000CC"/>
                </a:solidFill>
                <a:latin typeface="Times New Roman" pitchFamily="18" charset="0"/>
                <a:cs typeface="Times New Roman" pitchFamily="18" charset="0"/>
              </a:rPr>
              <a:t>trôi chảy toàn </a:t>
            </a:r>
            <a:r>
              <a:rPr lang="en-US" sz="3800" b="1" smtClean="0">
                <a:solidFill>
                  <a:srgbClr val="0000CC"/>
                </a:solidFill>
                <a:latin typeface="Times New Roman" pitchFamily="18" charset="0"/>
                <a:cs typeface="Times New Roman" pitchFamily="18" charset="0"/>
              </a:rPr>
              <a:t>bài.</a:t>
            </a:r>
            <a:r>
              <a:rPr lang="en-US" sz="4000" b="1">
                <a:solidFill>
                  <a:srgbClr val="0000CC"/>
                </a:solidFill>
                <a:latin typeface="Times New Roman" pitchFamily="18" charset="0"/>
                <a:cs typeface="Times New Roman" pitchFamily="18" charset="0"/>
              </a:rPr>
              <a:t> nhấn giọng ở những từ ngữ giàu sức gợi tả, gợi cảm. </a:t>
            </a:r>
            <a:r>
              <a:rPr lang="en-US" sz="4000" b="1" smtClean="0">
                <a:solidFill>
                  <a:srgbClr val="0000CC"/>
                </a:solidFill>
                <a:latin typeface="Times New Roman" pitchFamily="18" charset="0"/>
                <a:cs typeface="Times New Roman" pitchFamily="18" charset="0"/>
              </a:rPr>
              <a:t>N</a:t>
            </a:r>
            <a:r>
              <a:rPr lang="en-US" sz="3800" b="1" smtClean="0">
                <a:solidFill>
                  <a:srgbClr val="0000CC"/>
                </a:solidFill>
                <a:latin typeface="Times New Roman" pitchFamily="18" charset="0"/>
                <a:cs typeface="Times New Roman" pitchFamily="18" charset="0"/>
              </a:rPr>
              <a:t>ghỉ </a:t>
            </a:r>
            <a:r>
              <a:rPr lang="en-US" sz="3800" b="1">
                <a:solidFill>
                  <a:srgbClr val="0000CC"/>
                </a:solidFill>
                <a:latin typeface="Times New Roman" pitchFamily="18" charset="0"/>
                <a:cs typeface="Times New Roman" pitchFamily="18" charset="0"/>
              </a:rPr>
              <a:t>hơi ở chỗ ngắt nhịp thơ.</a:t>
            </a:r>
          </a:p>
        </p:txBody>
      </p:sp>
      <p:sp>
        <p:nvSpPr>
          <p:cNvPr id="3" name="Rectangle 2"/>
          <p:cNvSpPr/>
          <p:nvPr/>
        </p:nvSpPr>
        <p:spPr>
          <a:xfrm>
            <a:off x="1356519" y="4805337"/>
            <a:ext cx="13578681" cy="5004447"/>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vì</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sao</a:t>
            </a:r>
            <a:r>
              <a:rPr lang="en-US" sz="3800" b="1" i="1" dirty="0" smtClean="0">
                <a:solidFill>
                  <a:srgbClr val="0000CC"/>
                </a:solidFill>
                <a:latin typeface="Times New Roman" pitchFamily="18" charset="0"/>
                <a:cs typeface="Times New Roman" pitchFamily="18" charset="0"/>
              </a:rPr>
              <a:t> chi </a:t>
            </a:r>
            <a:r>
              <a:rPr lang="en-US" sz="3800" b="1" i="1" dirty="0" err="1" smtClean="0">
                <a:solidFill>
                  <a:srgbClr val="0000CC"/>
                </a:solidFill>
                <a:latin typeface="Times New Roman" pitchFamily="18" charset="0"/>
                <a:cs typeface="Times New Roman" pitchFamily="18" charset="0"/>
              </a:rPr>
              <a:t>chít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bờ</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lạ</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bên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nhau</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bao</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nhà</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mới</a:t>
            </a:r>
            <a:r>
              <a:rPr lang="en-US" sz="3800" b="1" i="1" dirty="0" smtClean="0">
                <a:solidFill>
                  <a:srgbClr val="0000CC"/>
                </a:solidFill>
                <a:latin typeface="Times New Roman" pitchFamily="18" charset="0"/>
                <a:cs typeface="Times New Roman" pitchFamily="18" charset="0"/>
              </a:rPr>
              <a:t>.</a:t>
            </a:r>
          </a:p>
          <a:p>
            <a:pPr>
              <a:lnSpc>
                <a:spcPct val="120000"/>
              </a:lnSpc>
            </a:pP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5: </a:t>
            </a:r>
            <a:r>
              <a:rPr lang="en-US" sz="3800" b="1" dirty="0" err="1" smtClean="0">
                <a:solidFill>
                  <a:srgbClr val="0000CC"/>
                </a:solidFill>
                <a:latin typeface="Times New Roman" pitchFamily="18" charset="0"/>
                <a:cs typeface="Times New Roman" pitchFamily="18" charset="0"/>
              </a:rPr>
              <a:t>Tiếp</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theo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đến</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ngát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hương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6: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a:p>
            <a:pPr>
              <a:lnSpc>
                <a:spcPct val="120000"/>
              </a:lnSpc>
            </a:pP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462140" y="415153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812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smtClean="0">
                  <a:solidFill>
                    <a:srgbClr val="FF0000"/>
                  </a:solidFill>
                  <a:latin typeface="Times New Roman" pitchFamily="18" charset="0"/>
                  <a:cs typeface="Times New Roman" pitchFamily="18" charset="0"/>
                </a:rPr>
                <a:t>3. Luyện đọc và tìm hiểu bài.</a:t>
              </a:r>
              <a:endParaRPr lang="en-US" sz="38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29566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1432719" y="2841486"/>
            <a:ext cx="2192938" cy="677108"/>
          </a:xfrm>
          <a:prstGeom prst="rect">
            <a:avLst/>
          </a:prstGeom>
        </p:spPr>
        <p:txBody>
          <a:bodyPr wrap="square">
            <a:spAutoFit/>
          </a:bodyPr>
          <a:lstStyle/>
          <a:p>
            <a:pPr algn="just"/>
            <a:r>
              <a:rPr lang="en-US" sz="3800" b="1" i="1" dirty="0" smtClean="0">
                <a:solidFill>
                  <a:srgbClr val="0000CC"/>
                </a:solidFill>
                <a:latin typeface="Times New Roman" pitchFamily="18" charset="0"/>
                <a:cs typeface="Times New Roman" pitchFamily="18" charset="0"/>
              </a:rPr>
              <a:t>chi </a:t>
            </a:r>
            <a:r>
              <a:rPr lang="en-US" sz="3800" b="1" i="1" dirty="0" err="1" smtClean="0">
                <a:solidFill>
                  <a:srgbClr val="0000CC"/>
                </a:solidFill>
                <a:latin typeface="Times New Roman" pitchFamily="18" charset="0"/>
                <a:cs typeface="Times New Roman" pitchFamily="18" charset="0"/>
              </a:rPr>
              <a:t>ch</a:t>
            </a:r>
            <a:r>
              <a:rPr lang="en-US" sz="3800" b="1" i="1" dirty="0" err="1" smtClean="0">
                <a:solidFill>
                  <a:srgbClr val="FF0000"/>
                </a:solidFill>
                <a:latin typeface="Times New Roman" pitchFamily="18" charset="0"/>
                <a:cs typeface="Times New Roman" pitchFamily="18" charset="0"/>
              </a:rPr>
              <a:t>ít</a:t>
            </a:r>
            <a:r>
              <a:rPr lang="en-US" sz="3800" b="1" i="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22" name="Rectangle 21"/>
          <p:cNvSpPr/>
          <p:nvPr/>
        </p:nvSpPr>
        <p:spPr>
          <a:xfrm>
            <a:off x="3307781" y="2847434"/>
            <a:ext cx="2468338" cy="677108"/>
          </a:xfrm>
          <a:prstGeom prst="rect">
            <a:avLst/>
          </a:prstGeom>
        </p:spPr>
        <p:txBody>
          <a:bodyPr wrap="square">
            <a:spAutoFit/>
          </a:bodyPr>
          <a:lstStyle/>
          <a:p>
            <a:pPr algn="just"/>
            <a:r>
              <a:rPr lang="en-US" sz="3800" b="1" i="1" dirty="0" err="1" smtClean="0">
                <a:solidFill>
                  <a:srgbClr val="FF0000"/>
                </a:solidFill>
                <a:latin typeface="Times New Roman" pitchFamily="18" charset="0"/>
                <a:cs typeface="Times New Roman" pitchFamily="18" charset="0"/>
              </a:rPr>
              <a:t>tr</a:t>
            </a:r>
            <a:r>
              <a:rPr lang="en-US" sz="3800" b="1" i="1" dirty="0" err="1" smtClean="0">
                <a:solidFill>
                  <a:srgbClr val="0000CC"/>
                </a:solidFill>
                <a:latin typeface="Times New Roman" pitchFamily="18" charset="0"/>
                <a:cs typeface="Times New Roman" pitchFamily="18" charset="0"/>
              </a:rPr>
              <a:t>ời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x</a:t>
            </a:r>
            <a:r>
              <a:rPr lang="en-US" sz="3800" b="1" i="1" dirty="0" err="1" smtClean="0">
                <a:solidFill>
                  <a:srgbClr val="0000CC"/>
                </a:solidFill>
                <a:latin typeface="Times New Roman" pitchFamily="18" charset="0"/>
                <a:cs typeface="Times New Roman" pitchFamily="18" charset="0"/>
              </a:rPr>
              <a:t>anh</a:t>
            </a:r>
            <a:r>
              <a:rPr lang="en-US" sz="3800" b="1" i="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3" name="Rectangle 22"/>
          <p:cNvSpPr/>
          <p:nvPr/>
        </p:nvSpPr>
        <p:spPr>
          <a:xfrm>
            <a:off x="5622023" y="2857681"/>
            <a:ext cx="2262982"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bến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FF0000"/>
                </a:solidFill>
                <a:latin typeface="Times New Roman" pitchFamily="18" charset="0"/>
                <a:cs typeface="Times New Roman" pitchFamily="18" charset="0"/>
              </a:rPr>
              <a:t>l</a:t>
            </a:r>
            <a:r>
              <a:rPr lang="en-US" sz="3800" b="1" i="1" dirty="0" err="1" smtClean="0">
                <a:solidFill>
                  <a:srgbClr val="0000CC"/>
                </a:solidFill>
                <a:latin typeface="Times New Roman" pitchFamily="18" charset="0"/>
                <a:cs typeface="Times New Roman" pitchFamily="18" charset="0"/>
              </a:rPr>
              <a:t>ạ</a:t>
            </a:r>
            <a:r>
              <a:rPr lang="en-US" sz="3800" b="1" i="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4" name="Rectangle 23"/>
          <p:cNvSpPr/>
          <p:nvPr/>
        </p:nvSpPr>
        <p:spPr>
          <a:xfrm>
            <a:off x="9467217" y="2847434"/>
            <a:ext cx="2908364" cy="677108"/>
          </a:xfrm>
          <a:prstGeom prst="rect">
            <a:avLst/>
          </a:prstGeom>
        </p:spPr>
        <p:txBody>
          <a:bodyPr wrap="square">
            <a:spAutoFit/>
          </a:bodyPr>
          <a:lstStyle/>
          <a:p>
            <a:pPr algn="just"/>
            <a:r>
              <a:rPr lang="en-US" sz="3800" b="1" i="1" dirty="0" err="1" smtClean="0">
                <a:solidFill>
                  <a:srgbClr val="0000CC"/>
                </a:solidFill>
                <a:latin typeface="Times New Roman" pitchFamily="18" charset="0"/>
                <a:cs typeface="Times New Roman" pitchFamily="18" charset="0"/>
              </a:rPr>
              <a:t>ng</a:t>
            </a:r>
            <a:r>
              <a:rPr lang="en-US" sz="3800" b="1" i="1" dirty="0" err="1" smtClean="0">
                <a:solidFill>
                  <a:srgbClr val="FF0000"/>
                </a:solidFill>
                <a:latin typeface="Times New Roman" pitchFamily="18" charset="0"/>
                <a:cs typeface="Times New Roman" pitchFamily="18" charset="0"/>
              </a:rPr>
              <a:t>át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hương</a:t>
            </a:r>
            <a:endParaRPr lang="en-US" sz="3800" b="1" dirty="0">
              <a:solidFill>
                <a:srgbClr val="0000CC"/>
              </a:solidFill>
              <a:latin typeface="Times New Roman" pitchFamily="18" charset="0"/>
              <a:cs typeface="Times New Roman" pitchFamily="18" charset="0"/>
            </a:endParaRPr>
          </a:p>
        </p:txBody>
      </p:sp>
      <p:sp>
        <p:nvSpPr>
          <p:cNvPr id="20" name="Rectangle 19"/>
          <p:cNvSpPr/>
          <p:nvPr/>
        </p:nvSpPr>
        <p:spPr>
          <a:xfrm>
            <a:off x="7270181" y="2847434"/>
            <a:ext cx="2590800" cy="677108"/>
          </a:xfrm>
          <a:prstGeom prst="rect">
            <a:avLst/>
          </a:prstGeom>
        </p:spPr>
        <p:txBody>
          <a:bodyPr wrap="square">
            <a:spAutoFit/>
          </a:bodyPr>
          <a:lstStyle/>
          <a:p>
            <a:pPr algn="just"/>
            <a:r>
              <a:rPr lang="en-US" sz="3800" b="1" i="1" err="1" smtClean="0">
                <a:solidFill>
                  <a:srgbClr val="0000CC"/>
                </a:solidFill>
                <a:latin typeface="Times New Roman" pitchFamily="18" charset="0"/>
                <a:cs typeface="Times New Roman" pitchFamily="18" charset="0"/>
              </a:rPr>
              <a:t>gi</a:t>
            </a:r>
            <a:r>
              <a:rPr lang="en-US" sz="3800" b="1" i="1" err="1" smtClean="0">
                <a:solidFill>
                  <a:srgbClr val="FF0000"/>
                </a:solidFill>
                <a:latin typeface="Times New Roman" pitchFamily="18" charset="0"/>
                <a:cs typeface="Times New Roman" pitchFamily="18" charset="0"/>
              </a:rPr>
              <a:t>àn</a:t>
            </a:r>
            <a:r>
              <a:rPr lang="en-US" sz="3800" b="1" i="1" smtClean="0">
                <a:solidFill>
                  <a:srgbClr val="0000CC"/>
                </a:solidFill>
                <a:latin typeface="Times New Roman" pitchFamily="18" charset="0"/>
                <a:cs typeface="Times New Roman" pitchFamily="18" charset="0"/>
              </a:rPr>
              <a:t> giáo,</a:t>
            </a:r>
            <a:endParaRPr lang="en-US" sz="3800" b="1" dirty="0">
              <a:solidFill>
                <a:srgbClr val="0000CC"/>
              </a:solidFill>
              <a:latin typeface="Times New Roman" pitchFamily="18" charset="0"/>
              <a:cs typeface="Times New Roman" pitchFamily="18" charset="0"/>
            </a:endParaRPr>
          </a:p>
        </p:txBody>
      </p:sp>
      <p:sp>
        <p:nvSpPr>
          <p:cNvPr id="25" name="Rectangle 24"/>
          <p:cNvSpPr/>
          <p:nvPr/>
        </p:nvSpPr>
        <p:spPr>
          <a:xfrm>
            <a:off x="4496400" y="3832086"/>
            <a:ext cx="6592640" cy="2838085"/>
          </a:xfrm>
          <a:prstGeom prst="rect">
            <a:avLst/>
          </a:prstGeom>
        </p:spPr>
        <p:txBody>
          <a:bodyPr wrap="square">
            <a:spAutoFit/>
          </a:bodyPr>
          <a:lstStyle/>
          <a:p>
            <a:pPr algn="just">
              <a:lnSpc>
                <a:spcPct val="120000"/>
              </a:lnSpc>
            </a:pPr>
            <a:r>
              <a:rPr lang="en-US" sz="3800" b="1" dirty="0" err="1" smtClean="0">
                <a:solidFill>
                  <a:srgbClr val="0000CC"/>
                </a:solidFill>
                <a:latin typeface="Times New Roman" pitchFamily="18" charset="0"/>
                <a:cs typeface="Times New Roman" pitchFamily="18" charset="0"/>
              </a:rPr>
              <a:t>Đường</a:t>
            </a:r>
            <a:r>
              <a:rPr lang="en-US" sz="3800" b="1" dirty="0" smtClean="0">
                <a:solidFill>
                  <a:srgbClr val="FF0000"/>
                </a:solidFill>
                <a:latin typeface="Times New Roman" pitchFamily="18" charset="0"/>
                <a:cs typeface="Times New Roman" pitchFamily="18" charset="0"/>
              </a:rPr>
              <a: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của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chú</a:t>
            </a:r>
            <a:r>
              <a:rPr lang="en-US" sz="3800" b="1" dirty="0" smtClean="0">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phi công</a:t>
            </a:r>
            <a:r>
              <a:rPr lang="en-US" sz="3800" b="1" smtClean="0">
                <a:solidFill>
                  <a:srgbClr val="FF0000"/>
                </a:solidFill>
                <a:latin typeface="Times New Roman" pitchFamily="18" charset="0"/>
                <a:cs typeface="Times New Roman" pitchFamily="18" charset="0"/>
              </a:rPr>
              <a:t>/</a:t>
            </a:r>
            <a:endParaRPr lang="en-US" sz="3800" b="1" dirty="0" smtClean="0">
              <a:solidFill>
                <a:srgbClr val="FF0000"/>
              </a:solidFill>
              <a:latin typeface="Times New Roman" pitchFamily="18" charset="0"/>
              <a:cs typeface="Times New Roman" pitchFamily="18" charset="0"/>
            </a:endParaRPr>
          </a:p>
          <a:p>
            <a:pPr algn="just">
              <a:lnSpc>
                <a:spcPct val="120000"/>
              </a:lnSpc>
            </a:pPr>
            <a:r>
              <a:rPr lang="en-US" sz="3800" b="1" dirty="0" err="1" smtClean="0">
                <a:solidFill>
                  <a:srgbClr val="0000CC"/>
                </a:solidFill>
                <a:latin typeface="Times New Roman" pitchFamily="18" charset="0"/>
                <a:cs typeface="Times New Roman" pitchFamily="18" charset="0"/>
              </a:rPr>
              <a:t>Lẫn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mây</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cao</a:t>
            </a:r>
            <a:r>
              <a:rPr lang="en-US" sz="3800" b="1" dirty="0" smtClean="0">
                <a:solidFill>
                  <a:srgbClr val="0000CC"/>
                </a:solidFill>
                <a:latin typeface="Times New Roman" pitchFamily="18" charset="0"/>
                <a:cs typeface="Times New Roman" pitchFamily="18" charset="0"/>
              </a:rPr>
              <a:t> </a:t>
            </a:r>
            <a:r>
              <a:rPr lang="en-US" sz="3800" b="1" err="1" smtClean="0">
                <a:solidFill>
                  <a:srgbClr val="0000CC"/>
                </a:solidFill>
                <a:latin typeface="Times New Roman" pitchFamily="18" charset="0"/>
                <a:cs typeface="Times New Roman" pitchFamily="18" charset="0"/>
              </a:rPr>
              <a:t>tít</a:t>
            </a:r>
            <a:r>
              <a:rPr lang="en-US" sz="3800" b="1" smtClean="0">
                <a:solidFill>
                  <a:srgbClr val="FF0000"/>
                </a:solidFill>
                <a:latin typeface="Times New Roman" pitchFamily="18" charset="0"/>
                <a:cs typeface="Times New Roman" pitchFamily="18" charset="0"/>
              </a:rPr>
              <a:t>/</a:t>
            </a:r>
          </a:p>
          <a:p>
            <a:pPr algn="just">
              <a:lnSpc>
                <a:spcPct val="120000"/>
              </a:lnSpc>
            </a:pPr>
            <a:r>
              <a:rPr lang="en-US" sz="3800" b="1" smtClean="0">
                <a:solidFill>
                  <a:srgbClr val="0000FF"/>
                </a:solidFill>
                <a:latin typeface="Times New Roman" pitchFamily="18" charset="0"/>
                <a:cs typeface="Times New Roman" pitchFamily="18" charset="0"/>
              </a:rPr>
              <a:t>Khắp những vùng trời xanh</a:t>
            </a:r>
            <a:r>
              <a:rPr lang="en-US" sz="3800" b="1" smtClean="0">
                <a:solidFill>
                  <a:srgbClr val="FF0000"/>
                </a:solidFill>
                <a:latin typeface="Times New Roman" pitchFamily="18" charset="0"/>
                <a:cs typeface="Times New Roman" pitchFamily="18" charset="0"/>
              </a:rPr>
              <a:t>/</a:t>
            </a:r>
          </a:p>
          <a:p>
            <a:pPr algn="just">
              <a:lnSpc>
                <a:spcPct val="120000"/>
              </a:lnSpc>
            </a:pPr>
            <a:r>
              <a:rPr lang="en-US" sz="3800" b="1" smtClean="0">
                <a:solidFill>
                  <a:srgbClr val="0000FF"/>
                </a:solidFill>
                <a:latin typeface="Times New Roman" pitchFamily="18" charset="0"/>
                <a:cs typeface="Times New Roman" pitchFamily="18" charset="0"/>
              </a:rPr>
              <a:t>Những vì so chi chít.</a:t>
            </a:r>
            <a:r>
              <a:rPr lang="en-US" sz="3800" b="1"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6" name="Rectangle 25">
            <a:hlinkClick r:id="rId2" action="ppaction://hlinkpres?slideindex=1&amp;slidetitle="/>
          </p:cNvPr>
          <p:cNvSpPr/>
          <p:nvPr/>
        </p:nvSpPr>
        <p:spPr>
          <a:xfrm>
            <a:off x="3161807" y="7620000"/>
            <a:ext cx="259080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giàn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giáo</a:t>
            </a:r>
            <a:endParaRPr lang="en-US" sz="3800" b="1" dirty="0">
              <a:solidFill>
                <a:srgbClr val="0000CC"/>
              </a:solidFill>
              <a:latin typeface="Times New Roman" pitchFamily="18" charset="0"/>
              <a:cs typeface="Times New Roman" pitchFamily="18" charset="0"/>
            </a:endParaRPr>
          </a:p>
        </p:txBody>
      </p:sp>
      <p:sp>
        <p:nvSpPr>
          <p:cNvPr id="27" name="Rectangle 26">
            <a:hlinkClick r:id="rId3" action="ppaction://hlinkpres?slideindex=1&amp;slidetitle="/>
          </p:cNvPr>
          <p:cNvSpPr/>
          <p:nvPr/>
        </p:nvSpPr>
        <p:spPr>
          <a:xfrm>
            <a:off x="5974781" y="7620000"/>
            <a:ext cx="2590800"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song hành</a:t>
            </a:r>
            <a:endParaRPr lang="en-US" sz="3800" b="1" dirty="0">
              <a:solidFill>
                <a:srgbClr val="0000CC"/>
              </a:solidFill>
              <a:latin typeface="Times New Roman" pitchFamily="18" charset="0"/>
              <a:cs typeface="Times New Roman" pitchFamily="18" charset="0"/>
            </a:endParaRPr>
          </a:p>
        </p:txBody>
      </p:sp>
      <p:sp>
        <p:nvSpPr>
          <p:cNvPr id="28" name="Rectangle 27"/>
          <p:cNvSpPr/>
          <p:nvPr/>
        </p:nvSpPr>
        <p:spPr>
          <a:xfrm>
            <a:off x="1369219" y="6790492"/>
            <a:ext cx="4406900" cy="677108"/>
          </a:xfrm>
          <a:prstGeom prst="rect">
            <a:avLst/>
          </a:prstGeom>
        </p:spPr>
        <p:txBody>
          <a:bodyPr wrap="square">
            <a:spAutoFit/>
          </a:bodyPr>
          <a:lstStyle/>
          <a:p>
            <a:pPr algn="just"/>
            <a:r>
              <a:rPr lang="en-US" sz="3800" b="1" u="sng" smtClean="0">
                <a:solidFill>
                  <a:srgbClr val="FF0000"/>
                </a:solidFill>
                <a:latin typeface="Times New Roman" pitchFamily="18" charset="0"/>
                <a:cs typeface="Times New Roman" pitchFamily="18" charset="0"/>
              </a:rPr>
              <a:t>Giải nghĩa từ</a:t>
            </a:r>
            <a:endParaRPr lang="en-US" sz="3800" b="1" u="sng" dirty="0">
              <a:solidFill>
                <a:srgbClr val="FF0000"/>
              </a:solidFill>
              <a:latin typeface="Times New Roman" pitchFamily="18" charset="0"/>
              <a:cs typeface="Times New Roman" pitchFamily="18" charset="0"/>
            </a:endParaRPr>
          </a:p>
        </p:txBody>
      </p:sp>
      <p:grpSp>
        <p:nvGrpSpPr>
          <p:cNvPr id="30" name="Group 29"/>
          <p:cNvGrpSpPr/>
          <p:nvPr/>
        </p:nvGrpSpPr>
        <p:grpSpPr>
          <a:xfrm>
            <a:off x="5136646" y="269893"/>
            <a:ext cx="5291833" cy="1449085"/>
            <a:chOff x="5136646" y="269893"/>
            <a:chExt cx="5291833" cy="1449085"/>
          </a:xfrm>
        </p:grpSpPr>
        <p:grpSp>
          <p:nvGrpSpPr>
            <p:cNvPr id="31" name="Group 30"/>
            <p:cNvGrpSpPr/>
            <p:nvPr/>
          </p:nvGrpSpPr>
          <p:grpSpPr>
            <a:xfrm>
              <a:off x="5136646" y="269893"/>
              <a:ext cx="5291833" cy="873915"/>
              <a:chOff x="5049973" y="330852"/>
              <a:chExt cx="5202544" cy="873915"/>
            </a:xfrm>
          </p:grpSpPr>
          <p:grpSp>
            <p:nvGrpSpPr>
              <p:cNvPr id="33" name="Group 32"/>
              <p:cNvGrpSpPr/>
              <p:nvPr/>
            </p:nvGrpSpPr>
            <p:grpSpPr>
              <a:xfrm>
                <a:off x="5049973" y="330852"/>
                <a:ext cx="5202544" cy="873915"/>
                <a:chOff x="5049973" y="330852"/>
                <a:chExt cx="5202544" cy="873915"/>
              </a:xfrm>
            </p:grpSpPr>
            <p:sp>
              <p:nvSpPr>
                <p:cNvPr id="35" name="TextBox 34"/>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animEffect transition="in" filter="fade">
                                      <p:cBhvr>
                                        <p:cTn id="37" dur="500"/>
                                        <p:tgtEl>
                                          <p:spTgt spid="2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2" end="2"/>
                                            </p:txEl>
                                          </p:spTgt>
                                        </p:tgtEl>
                                        <p:attrNameLst>
                                          <p:attrName>style.visibility</p:attrName>
                                        </p:attrNameLst>
                                      </p:cBhvr>
                                      <p:to>
                                        <p:strVal val="visible"/>
                                      </p:to>
                                    </p:set>
                                    <p:animEffect transition="in" filter="fade">
                                      <p:cBhvr>
                                        <p:cTn id="42" dur="500"/>
                                        <p:tgtEl>
                                          <p:spTgt spid="2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fade">
                                      <p:cBhvr>
                                        <p:cTn id="47" dur="500"/>
                                        <p:tgtEl>
                                          <p:spTgt spid="2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61883"/>
            <a:chOff x="1259767" y="1442589"/>
            <a:chExt cx="2319747" cy="6618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044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ba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khổ</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đầu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nhắc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7" name="Rectangle 46"/>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6298852" y="4389079"/>
            <a:ext cx="9688067" cy="2308324"/>
          </a:xfrm>
          <a:prstGeom prst="rect">
            <a:avLst/>
          </a:prstGeom>
        </p:spPr>
        <p:txBody>
          <a:bodyPr wrap="square">
            <a:spAutoFit/>
          </a:bodyPr>
          <a:lstStyle/>
          <a:p>
            <a:r>
              <a:rPr lang="nl-NL" sz="3600" b="1" dirty="0" smtClean="0">
                <a:solidFill>
                  <a:srgbClr val="0000CC"/>
                </a:solidFill>
                <a:latin typeface="Times New Roman" pitchFamily="18" charset="0"/>
                <a:cs typeface="Times New Roman" pitchFamily="18" charset="0"/>
              </a:rPr>
              <a:t>Khổ 1:Nhắc đến chú phi công – lái máy bay.</a:t>
            </a:r>
          </a:p>
          <a:p>
            <a:r>
              <a:rPr lang="en-US" sz="3600" b="1" dirty="0" err="1" smtClean="0">
                <a:solidFill>
                  <a:srgbClr val="0000CC"/>
                </a:solidFill>
                <a:latin typeface="Times New Roman" pitchFamily="18" charset="0"/>
                <a:cs typeface="Times New Roman" pitchFamily="18" charset="0"/>
              </a:rPr>
              <a:t>Khổ</a:t>
            </a:r>
            <a:r>
              <a:rPr lang="en-US" sz="3600" b="1" dirty="0" smtClean="0">
                <a:solidFill>
                  <a:srgbClr val="0000CC"/>
                </a:solidFill>
                <a:latin typeface="Times New Roman" pitchFamily="18" charset="0"/>
                <a:cs typeface="Times New Roman" pitchFamily="18" charset="0"/>
              </a:rPr>
              <a:t> 2: </a:t>
            </a:r>
            <a:r>
              <a:rPr lang="en-US" sz="3600" b="1" dirty="0" err="1" smtClean="0">
                <a:solidFill>
                  <a:srgbClr val="0000CC"/>
                </a:solidFill>
                <a:latin typeface="Times New Roman" pitchFamily="18" charset="0"/>
                <a:cs typeface="Times New Roman" pitchFamily="18" charset="0"/>
              </a:rPr>
              <a:t>Nhắc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hải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biển</a:t>
            </a:r>
            <a:r>
              <a:rPr lang="en-US" sz="3600" b="1" dirty="0" smtClean="0">
                <a:solidFill>
                  <a:srgbClr val="0000CC"/>
                </a:solidFill>
                <a:latin typeface="Times New Roman" pitchFamily="18" charset="0"/>
                <a:cs typeface="Times New Roman" pitchFamily="18" charset="0"/>
              </a:rPr>
              <a:t>.</a:t>
            </a:r>
          </a:p>
          <a:p>
            <a:r>
              <a:rPr lang="en-US" sz="3600" b="1" dirty="0" err="1" smtClean="0">
                <a:solidFill>
                  <a:srgbClr val="0000CC"/>
                </a:solidFill>
                <a:latin typeface="Times New Roman" pitchFamily="18" charset="0"/>
                <a:cs typeface="Times New Roman" pitchFamily="18" charset="0"/>
              </a:rPr>
              <a:t>Khổ</a:t>
            </a:r>
            <a:r>
              <a:rPr lang="en-US" sz="3600" b="1" dirty="0" smtClean="0">
                <a:solidFill>
                  <a:srgbClr val="0000CC"/>
                </a:solidFill>
                <a:latin typeface="Times New Roman" pitchFamily="18" charset="0"/>
                <a:cs typeface="Times New Roman" pitchFamily="18" charset="0"/>
              </a:rPr>
              <a:t> 3: </a:t>
            </a:r>
            <a:r>
              <a:rPr lang="en-US" sz="3600" b="1" dirty="0" err="1" smtClean="0">
                <a:solidFill>
                  <a:srgbClr val="0000CC"/>
                </a:solidFill>
                <a:latin typeface="Times New Roman" pitchFamily="18" charset="0"/>
                <a:cs typeface="Times New Roman" pitchFamily="18" charset="0"/>
              </a:rPr>
              <a:t>Nhắc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hoả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ray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mặt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grpSp>
        <p:nvGrpSpPr>
          <p:cNvPr id="24" name="Group 23"/>
          <p:cNvGrpSpPr/>
          <p:nvPr/>
        </p:nvGrpSpPr>
        <p:grpSpPr>
          <a:xfrm>
            <a:off x="5136646" y="269893"/>
            <a:ext cx="5291833" cy="1449085"/>
            <a:chOff x="5136646" y="269893"/>
            <a:chExt cx="5291833" cy="1449085"/>
          </a:xfrm>
        </p:grpSpPr>
        <p:grpSp>
          <p:nvGrpSpPr>
            <p:cNvPr id="34" name="Group 33"/>
            <p:cNvGrpSpPr/>
            <p:nvPr/>
          </p:nvGrpSpPr>
          <p:grpSpPr>
            <a:xfrm>
              <a:off x="5136646" y="269893"/>
              <a:ext cx="5291833" cy="873915"/>
              <a:chOff x="5049973" y="330852"/>
              <a:chExt cx="5202544" cy="873915"/>
            </a:xfrm>
          </p:grpSpPr>
          <p:grpSp>
            <p:nvGrpSpPr>
              <p:cNvPr id="36" name="Group 35"/>
              <p:cNvGrpSpPr/>
              <p:nvPr/>
            </p:nvGrpSpPr>
            <p:grpSpPr>
              <a:xfrm>
                <a:off x="5049973" y="330852"/>
                <a:ext cx="5202544" cy="873915"/>
                <a:chOff x="5049973" y="330852"/>
                <a:chExt cx="5202544" cy="873915"/>
              </a:xfrm>
            </p:grpSpPr>
            <p:sp>
              <p:nvSpPr>
                <p:cNvPr id="38" name="TextBox 37"/>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sp>
        <p:nvSpPr>
          <p:cNvPr id="40" name="Rectangle 39"/>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nhỏ</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kể</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mẹ</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222652" y="4389079"/>
            <a:ext cx="9688067" cy="2308324"/>
          </a:xfrm>
          <a:prstGeom prst="rect">
            <a:avLst/>
          </a:prstGeom>
        </p:spPr>
        <p:txBody>
          <a:bodyPr wrap="square">
            <a:spAutoFit/>
          </a:bodyPr>
          <a:lstStyle/>
          <a:p>
            <a:pPr algn="just"/>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kể</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việc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bố</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mẹ</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Bố</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việc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giàn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giáo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cao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xây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những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Còn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mẹ</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việc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đồng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trồng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lúa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trồng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dâu</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grpSp>
        <p:nvGrpSpPr>
          <p:cNvPr id="24" name="Group 23"/>
          <p:cNvGrpSpPr/>
          <p:nvPr/>
        </p:nvGrpSpPr>
        <p:grpSpPr>
          <a:xfrm>
            <a:off x="5136646" y="269893"/>
            <a:ext cx="5291833" cy="1449085"/>
            <a:chOff x="5136646" y="269893"/>
            <a:chExt cx="5291833" cy="1449085"/>
          </a:xfrm>
        </p:grpSpPr>
        <p:grpSp>
          <p:nvGrpSpPr>
            <p:cNvPr id="34" name="Group 33"/>
            <p:cNvGrpSpPr/>
            <p:nvPr/>
          </p:nvGrpSpPr>
          <p:grpSpPr>
            <a:xfrm>
              <a:off x="5136646" y="269893"/>
              <a:ext cx="5291833" cy="873915"/>
              <a:chOff x="5049973" y="330852"/>
              <a:chExt cx="5202544" cy="873915"/>
            </a:xfrm>
          </p:grpSpPr>
          <p:grpSp>
            <p:nvGrpSpPr>
              <p:cNvPr id="36" name="Group 35"/>
              <p:cNvGrpSpPr/>
              <p:nvPr/>
            </p:nvGrpSpPr>
            <p:grpSpPr>
              <a:xfrm>
                <a:off x="5049973" y="330852"/>
                <a:ext cx="5202544" cy="873915"/>
                <a:chOff x="5049973" y="330852"/>
                <a:chExt cx="5202544" cy="873915"/>
              </a:xfrm>
            </p:grpSpPr>
            <p:sp>
              <p:nvSpPr>
                <p:cNvPr id="38" name="TextBox 37"/>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774328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28519" y="2891943"/>
            <a:ext cx="9920646" cy="3358292"/>
          </a:xfrm>
          <a:prstGeom prst="rect">
            <a:avLst/>
          </a:prstGeom>
        </p:spPr>
        <p:txBody>
          <a:bodyPr wrap="square">
            <a:spAutoFit/>
          </a:bodyPr>
          <a:lstStyle/>
          <a:p>
            <a:pPr algn="just">
              <a:lnSpc>
                <a:spcPct val="120000"/>
              </a:lnSpc>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Qua </a:t>
            </a:r>
            <a:r>
              <a:rPr lang="en-US" sz="3600" b="1" dirty="0" err="1" smtClean="0">
                <a:solidFill>
                  <a:srgbClr val="FF0000"/>
                </a:solidFill>
                <a:latin typeface="Times New Roman" pitchFamily="18" charset="0"/>
                <a:cs typeface="Times New Roman" pitchFamily="18" charset="0"/>
              </a:rPr>
              <a:t>hình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ảnh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muốn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p>
          <a:p>
            <a:pPr indent="571500" algn="just">
              <a:lnSpc>
                <a:spcPct val="120000"/>
              </a:lnSpc>
            </a:pPr>
            <a:r>
              <a:rPr lang="en-US" sz="3600" b="1" err="1" smtClean="0">
                <a:solidFill>
                  <a:srgbClr val="0000FF"/>
                </a:solidFill>
                <a:latin typeface="Times New Roman" pitchFamily="18" charset="0"/>
                <a:cs typeface="Times New Roman" pitchFamily="18" charset="0"/>
              </a:rPr>
              <a:t>a</a:t>
            </a:r>
            <a:r>
              <a:rPr lang="en-US" sz="3600" b="1" smtClean="0">
                <a:solidFill>
                  <a:srgbClr val="0000FF"/>
                </a:solidFill>
                <a:latin typeface="Times New Roman" pitchFamily="18" charset="0"/>
                <a:cs typeface="Times New Roman" pitchFamily="18" charset="0"/>
              </a:rPr>
              <a:t>. Nói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nghề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nghiệp</a:t>
            </a:r>
            <a:r>
              <a:rPr lang="en-US" sz="3600" b="1" dirty="0" smtClean="0">
                <a:solidFill>
                  <a:srgbClr val="0000FF"/>
                </a:solidFill>
                <a:latin typeface="Times New Roman" pitchFamily="18" charset="0"/>
                <a:cs typeface="Times New Roman" pitchFamily="18" charset="0"/>
              </a:rPr>
              <a:t>.</a:t>
            </a:r>
          </a:p>
          <a:p>
            <a:pPr indent="571500" algn="just">
              <a:lnSpc>
                <a:spcPct val="120000"/>
              </a:lnSpc>
            </a:pPr>
            <a:r>
              <a:rPr lang="en-US" sz="3600" b="1" err="1" smtClean="0">
                <a:solidFill>
                  <a:srgbClr val="0000FF"/>
                </a:solidFill>
                <a:latin typeface="Times New Roman" pitchFamily="18" charset="0"/>
                <a:cs typeface="Times New Roman" pitchFamily="18" charset="0"/>
              </a:rPr>
              <a:t>b</a:t>
            </a:r>
            <a:r>
              <a:rPr lang="en-US" sz="3600" b="1" smtClean="0">
                <a:solidFill>
                  <a:srgbClr val="0000FF"/>
                </a:solidFill>
                <a:latin typeface="Times New Roman" pitchFamily="18" charset="0"/>
                <a:cs typeface="Times New Roman" pitchFamily="18" charset="0"/>
              </a:rPr>
              <a:t>. Nói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cảnh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đẹp</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thiên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nhiên</a:t>
            </a:r>
            <a:r>
              <a:rPr lang="en-US" sz="3600" b="1" dirty="0" smtClean="0">
                <a:solidFill>
                  <a:srgbClr val="0000FF"/>
                </a:solidFill>
                <a:latin typeface="Times New Roman" pitchFamily="18" charset="0"/>
                <a:cs typeface="Times New Roman" pitchFamily="18" charset="0"/>
              </a:rPr>
              <a:t>.</a:t>
            </a:r>
          </a:p>
          <a:p>
            <a:pPr indent="571500" algn="just">
              <a:lnSpc>
                <a:spcPct val="120000"/>
              </a:lnSpc>
            </a:pPr>
            <a:r>
              <a:rPr lang="en-US" sz="3600" b="1" err="1" smtClean="0">
                <a:solidFill>
                  <a:srgbClr val="0000FF"/>
                </a:solidFill>
                <a:latin typeface="Times New Roman" pitchFamily="18" charset="0"/>
                <a:cs typeface="Times New Roman" pitchFamily="18" charset="0"/>
              </a:rPr>
              <a:t>c</a:t>
            </a:r>
            <a:r>
              <a:rPr lang="en-US" sz="3600" b="1" smtClean="0">
                <a:solidFill>
                  <a:srgbClr val="0000FF"/>
                </a:solidFill>
                <a:latin typeface="Times New Roman" pitchFamily="18" charset="0"/>
                <a:cs typeface="Times New Roman" pitchFamily="18" charset="0"/>
              </a:rPr>
              <a:t>. Nói </a:t>
            </a:r>
            <a:r>
              <a:rPr lang="en-US" sz="3600" b="1" dirty="0" err="1" smtClean="0">
                <a:solidFill>
                  <a:srgbClr val="0000FF"/>
                </a:solidFill>
                <a:latin typeface="Times New Roman" pitchFamily="18" charset="0"/>
                <a:cs typeface="Times New Roman" pitchFamily="18" charset="0"/>
              </a:rPr>
              <a:t>về</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phương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tiện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giao</a:t>
            </a:r>
            <a:r>
              <a:rPr lang="en-US" sz="3600" b="1" dirty="0" smtClean="0">
                <a:solidFill>
                  <a:srgbClr val="0000FF"/>
                </a:solidFill>
                <a:latin typeface="Times New Roman" pitchFamily="18" charset="0"/>
                <a:cs typeface="Times New Roman" pitchFamily="18" charset="0"/>
              </a:rPr>
              <a:t> </a:t>
            </a:r>
            <a:r>
              <a:rPr lang="en-US" sz="3600" b="1" err="1" smtClean="0">
                <a:solidFill>
                  <a:srgbClr val="0000FF"/>
                </a:solidFill>
                <a:latin typeface="Times New Roman" pitchFamily="18" charset="0"/>
                <a:cs typeface="Times New Roman" pitchFamily="18" charset="0"/>
              </a:rPr>
              <a:t>thông</a:t>
            </a:r>
            <a:r>
              <a:rPr lang="en-US" sz="3600" b="1" smtClean="0">
                <a:solidFill>
                  <a:srgbClr val="0000FF"/>
                </a:solidFill>
                <a:latin typeface="Times New Roman" pitchFamily="18" charset="0"/>
                <a:cs typeface="Times New Roman" pitchFamily="18" charset="0"/>
              </a:rPr>
              <a:t>.</a:t>
            </a:r>
            <a:endParaRPr lang="en-US" sz="3600" b="1" dirty="0" smtClean="0">
              <a:solidFill>
                <a:srgbClr val="0000FF"/>
              </a:solidFill>
              <a:latin typeface="Times New Roman" pitchFamily="18" charset="0"/>
              <a:cs typeface="Times New Roman" pitchFamily="18" charset="0"/>
            </a:endParaRPr>
          </a:p>
        </p:txBody>
      </p:sp>
      <p:grpSp>
        <p:nvGrpSpPr>
          <p:cNvPr id="24" name="Group 23"/>
          <p:cNvGrpSpPr/>
          <p:nvPr/>
        </p:nvGrpSpPr>
        <p:grpSpPr>
          <a:xfrm>
            <a:off x="5136646" y="151115"/>
            <a:ext cx="5291833" cy="1449085"/>
            <a:chOff x="5136646" y="269893"/>
            <a:chExt cx="5291833" cy="1449085"/>
          </a:xfrm>
        </p:grpSpPr>
        <p:grpSp>
          <p:nvGrpSpPr>
            <p:cNvPr id="34" name="Group 33"/>
            <p:cNvGrpSpPr/>
            <p:nvPr/>
          </p:nvGrpSpPr>
          <p:grpSpPr>
            <a:xfrm>
              <a:off x="5136646" y="269893"/>
              <a:ext cx="5291833" cy="873915"/>
              <a:chOff x="5049973" y="330852"/>
              <a:chExt cx="5202544" cy="873915"/>
            </a:xfrm>
          </p:grpSpPr>
          <p:grpSp>
            <p:nvGrpSpPr>
              <p:cNvPr id="36" name="Group 35"/>
              <p:cNvGrpSpPr/>
              <p:nvPr/>
            </p:nvGrpSpPr>
            <p:grpSpPr>
              <a:xfrm>
                <a:off x="5049973" y="330852"/>
                <a:ext cx="5202544" cy="873915"/>
                <a:chOff x="5049973" y="330852"/>
                <a:chExt cx="5202544" cy="873915"/>
              </a:xfrm>
            </p:grpSpPr>
            <p:sp>
              <p:nvSpPr>
                <p:cNvPr id="38" name="TextBox 37"/>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41926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42">
                                            <p:txEl>
                                              <p:pRg st="1" end="1"/>
                                            </p:txEl>
                                          </p:spTgt>
                                        </p:tgtEl>
                                        <p:attrNameLst>
                                          <p:attrName>style.color</p:attrName>
                                        </p:attrNameLst>
                                      </p:cBhvr>
                                      <p:by>
                                        <p:hsl h="7200000" s="0" l="0"/>
                                      </p:by>
                                    </p:animClr>
                                    <p:animClr clrSpc="hsl" dir="cw">
                                      <p:cBhvr>
                                        <p:cTn id="12" dur="500" fill="hold"/>
                                        <p:tgtEl>
                                          <p:spTgt spid="42">
                                            <p:txEl>
                                              <p:pRg st="1" end="1"/>
                                            </p:txEl>
                                          </p:spTgt>
                                        </p:tgtEl>
                                        <p:attrNameLst>
                                          <p:attrName>fillcolor</p:attrName>
                                        </p:attrNameLst>
                                      </p:cBhvr>
                                      <p:by>
                                        <p:hsl h="7200000" s="0" l="0"/>
                                      </p:by>
                                    </p:animClr>
                                    <p:animClr clrSpc="hsl" dir="cw">
                                      <p:cBhvr>
                                        <p:cTn id="13" dur="500" fill="hold"/>
                                        <p:tgtEl>
                                          <p:spTgt spid="42">
                                            <p:txEl>
                                              <p:pRg st="1" end="1"/>
                                            </p:txEl>
                                          </p:spTgt>
                                        </p:tgtEl>
                                        <p:attrNameLst>
                                          <p:attrName>stroke.color</p:attrName>
                                        </p:attrNameLst>
                                      </p:cBhvr>
                                      <p:by>
                                        <p:hsl h="7200000" s="0" l="0"/>
                                      </p:by>
                                    </p:animClr>
                                    <p:set>
                                      <p:cBhvr>
                                        <p:cTn id="14" dur="500" fill="hold"/>
                                        <p:tgtEl>
                                          <p:spTgt spid="42">
                                            <p:txEl>
                                              <p:pRg st="1" end="1"/>
                                            </p:txEl>
                                          </p:spTgt>
                                        </p:tgtEl>
                                        <p:attrNameLst>
                                          <p:attrName>fill.type</p:attrName>
                                        </p:attrNameLst>
                                      </p:cBhvr>
                                      <p:to>
                                        <p:strVal val="solid"/>
                                      </p:to>
                                    </p:se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500"/>
                                        <p:tgtEl>
                                          <p:spTgt spid="42">
                                            <p:txEl>
                                              <p:pRg st="2" end="2"/>
                                            </p:txEl>
                                          </p:spTgt>
                                        </p:tgtEl>
                                      </p:cBhvr>
                                    </p:animEffect>
                                    <p:set>
                                      <p:cBhvr>
                                        <p:cTn id="18" dur="1" fill="hold">
                                          <p:stCondLst>
                                            <p:cond delay="499"/>
                                          </p:stCondLst>
                                        </p:cTn>
                                        <p:tgtEl>
                                          <p:spTgt spid="42">
                                            <p:txEl>
                                              <p:pRg st="2" end="2"/>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2">
                                            <p:txEl>
                                              <p:pRg st="3" end="3"/>
                                            </p:txEl>
                                          </p:spTgt>
                                        </p:tgtEl>
                                      </p:cBhvr>
                                    </p:animEffect>
                                    <p:set>
                                      <p:cBhvr>
                                        <p:cTn id="21" dur="1" fill="hold">
                                          <p:stCondLst>
                                            <p:cond delay="499"/>
                                          </p:stCondLst>
                                        </p:cTn>
                                        <p:tgtEl>
                                          <p:spTgt spid="4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347" y="2891943"/>
            <a:ext cx="10233818" cy="3970318"/>
          </a:xfrm>
          <a:prstGeom prst="rect">
            <a:avLst/>
          </a:prstGeom>
        </p:spPr>
        <p:txBody>
          <a:bodyPr wrap="square">
            <a:spAutoFit/>
          </a:bodyPr>
          <a:lstStyle/>
          <a:p>
            <a:pPr indent="457200" algn="just">
              <a:lnSpc>
                <a:spcPct val="120000"/>
              </a:lnSpc>
            </a:pPr>
            <a:r>
              <a:rPr lang="en-US" sz="3600" b="1" smtClean="0">
                <a:solidFill>
                  <a:srgbClr val="FF0000"/>
                </a:solidFill>
                <a:latin typeface="Times New Roman" pitchFamily="18" charset="0"/>
                <a:cs typeface="Times New Roman" pitchFamily="18" charset="0"/>
              </a:rPr>
              <a:t>Câu </a:t>
            </a:r>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hiểu</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trang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sách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p>
          <a:p>
            <a:pPr indent="457200" algn="just">
              <a:lnSpc>
                <a:spcPct val="120000"/>
              </a:lnSpc>
            </a:pPr>
            <a:r>
              <a:rPr lang="en-US" sz="3600" b="1" dirty="0" smtClean="0">
                <a:solidFill>
                  <a:srgbClr val="0000FF"/>
                </a:solidFill>
                <a:latin typeface="Times New Roman" pitchFamily="18" charset="0"/>
                <a:cs typeface="Times New Roman" pitchFamily="18" charset="0"/>
              </a:rPr>
              <a:t>a. Con </a:t>
            </a:r>
            <a:r>
              <a:rPr lang="en-US" sz="3600" b="1" dirty="0" err="1" smtClean="0">
                <a:solidFill>
                  <a:srgbClr val="0000FF"/>
                </a:solidFill>
                <a:latin typeface="Times New Roman" pitchFamily="18" charset="0"/>
                <a:cs typeface="Times New Roman" pitchFamily="18" charset="0"/>
              </a:rPr>
              <a:t>đường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được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vẽ</a:t>
            </a:r>
            <a:r>
              <a:rPr lang="en-US" sz="3600" b="1" dirty="0" smtClean="0">
                <a:solidFill>
                  <a:srgbClr val="0000FF"/>
                </a:solidFill>
                <a:latin typeface="Times New Roman" pitchFamily="18" charset="0"/>
                <a:cs typeface="Times New Roman" pitchFamily="18" charset="0"/>
              </a:rPr>
              <a:t> </a:t>
            </a:r>
            <a:r>
              <a:rPr lang="en-US" sz="3600" b="1" err="1" smtClean="0">
                <a:solidFill>
                  <a:srgbClr val="0000FF"/>
                </a:solidFill>
                <a:latin typeface="Times New Roman" pitchFamily="18" charset="0"/>
                <a:cs typeface="Times New Roman" pitchFamily="18" charset="0"/>
              </a:rPr>
              <a:t>trong</a:t>
            </a:r>
            <a:r>
              <a:rPr lang="en-US" sz="3600" b="1" smtClean="0">
                <a:solidFill>
                  <a:srgbClr val="0000FF"/>
                </a:solidFill>
                <a:latin typeface="Times New Roman" pitchFamily="18" charset="0"/>
                <a:cs typeface="Times New Roman" pitchFamily="18" charset="0"/>
              </a:rPr>
              <a:t> sách.</a:t>
            </a:r>
            <a:endParaRPr lang="en-US" sz="3600" b="1" dirty="0" smtClean="0">
              <a:solidFill>
                <a:srgbClr val="0000FF"/>
              </a:solidFill>
              <a:latin typeface="Times New Roman" pitchFamily="18" charset="0"/>
              <a:cs typeface="Times New Roman" pitchFamily="18" charset="0"/>
            </a:endParaRPr>
          </a:p>
          <a:p>
            <a:pPr indent="457200" algn="just">
              <a:lnSpc>
                <a:spcPct val="120000"/>
              </a:lnSpc>
            </a:pPr>
            <a:r>
              <a:rPr lang="en-US" sz="3600" b="1" err="1" smtClean="0">
                <a:solidFill>
                  <a:srgbClr val="0000FF"/>
                </a:solidFill>
                <a:latin typeface="Times New Roman" pitchFamily="18" charset="0"/>
                <a:cs typeface="Times New Roman" pitchFamily="18" charset="0"/>
              </a:rPr>
              <a:t>b</a:t>
            </a:r>
            <a:r>
              <a:rPr lang="en-US" sz="3600" b="1" smtClean="0">
                <a:solidFill>
                  <a:srgbClr val="0000FF"/>
                </a:solidFill>
                <a:latin typeface="Times New Roman" pitchFamily="18" charset="0"/>
                <a:cs typeface="Times New Roman" pitchFamily="18" charset="0"/>
              </a:rPr>
              <a:t>. Con </a:t>
            </a:r>
            <a:r>
              <a:rPr lang="en-US" sz="3600" b="1" dirty="0" err="1" smtClean="0">
                <a:solidFill>
                  <a:srgbClr val="0000FF"/>
                </a:solidFill>
                <a:latin typeface="Times New Roman" pitchFamily="18" charset="0"/>
                <a:cs typeface="Times New Roman" pitchFamily="18" charset="0"/>
              </a:rPr>
              <a:t>đường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khám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phá</a:t>
            </a:r>
            <a:r>
              <a:rPr lang="en-US" sz="3600" b="1" dirty="0" smtClean="0">
                <a:solidFill>
                  <a:srgbClr val="0000FF"/>
                </a:solidFill>
                <a:latin typeface="Times New Roman" pitchFamily="18" charset="0"/>
                <a:cs typeface="Times New Roman" pitchFamily="18" charset="0"/>
              </a:rPr>
              <a:t> </a:t>
            </a:r>
            <a:r>
              <a:rPr lang="en-US" sz="3600" b="1" err="1" smtClean="0">
                <a:solidFill>
                  <a:srgbClr val="0000FF"/>
                </a:solidFill>
                <a:latin typeface="Times New Roman" pitchFamily="18" charset="0"/>
                <a:cs typeface="Times New Roman" pitchFamily="18" charset="0"/>
              </a:rPr>
              <a:t>kiến</a:t>
            </a:r>
            <a:r>
              <a:rPr lang="en-US" sz="3600" b="1" smtClean="0">
                <a:solidFill>
                  <a:srgbClr val="0000FF"/>
                </a:solidFill>
                <a:latin typeface="Times New Roman" pitchFamily="18" charset="0"/>
                <a:cs typeface="Times New Roman" pitchFamily="18" charset="0"/>
              </a:rPr>
              <a:t> thức.</a:t>
            </a:r>
            <a:endParaRPr lang="en-US" sz="3600" b="1" dirty="0" smtClean="0">
              <a:solidFill>
                <a:srgbClr val="0000FF"/>
              </a:solidFill>
              <a:latin typeface="Times New Roman" pitchFamily="18" charset="0"/>
              <a:cs typeface="Times New Roman" pitchFamily="18" charset="0"/>
            </a:endParaRPr>
          </a:p>
          <a:p>
            <a:pPr indent="457200" algn="just">
              <a:lnSpc>
                <a:spcPct val="120000"/>
              </a:lnSpc>
            </a:pPr>
            <a:r>
              <a:rPr lang="en-US" sz="3600" b="1" dirty="0" smtClean="0">
                <a:solidFill>
                  <a:srgbClr val="0000FF"/>
                </a:solidFill>
                <a:latin typeface="Times New Roman" pitchFamily="18" charset="0"/>
                <a:cs typeface="Times New Roman" pitchFamily="18" charset="0"/>
              </a:rPr>
              <a:t>c. Con </a:t>
            </a:r>
            <a:r>
              <a:rPr lang="en-US" sz="3600" b="1" dirty="0" err="1" smtClean="0">
                <a:solidFill>
                  <a:srgbClr val="0000FF"/>
                </a:solidFill>
                <a:latin typeface="Times New Roman" pitchFamily="18" charset="0"/>
                <a:cs typeface="Times New Roman" pitchFamily="18" charset="0"/>
              </a:rPr>
              <a:t>đường</a:t>
            </a:r>
            <a:r>
              <a:rPr lang="en-US" sz="3600" b="1" dirty="0" smtClean="0">
                <a:solidFill>
                  <a:srgbClr val="0000FF"/>
                </a:solidFill>
                <a:latin typeface="Times New Roman" pitchFamily="18" charset="0"/>
                <a:cs typeface="Times New Roman" pitchFamily="18" charset="0"/>
              </a:rPr>
              <a:t> ta </a:t>
            </a:r>
            <a:r>
              <a:rPr lang="en-US" sz="3600" b="1" dirty="0" err="1" smtClean="0">
                <a:solidFill>
                  <a:srgbClr val="0000FF"/>
                </a:solidFill>
                <a:latin typeface="Times New Roman" pitchFamily="18" charset="0"/>
                <a:cs typeface="Times New Roman" pitchFamily="18" charset="0"/>
              </a:rPr>
              <a:t>đi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lại</a:t>
            </a:r>
            <a:r>
              <a:rPr lang="en-US" sz="3600" b="1" dirty="0" smtClean="0">
                <a:solidFill>
                  <a:srgbClr val="0000FF"/>
                </a:solidFill>
                <a:latin typeface="Times New Roman" pitchFamily="18" charset="0"/>
                <a:cs typeface="Times New Roman" pitchFamily="18" charset="0"/>
              </a:rPr>
              <a:t> hang </a:t>
            </a:r>
            <a:r>
              <a:rPr lang="en-US" sz="3600" b="1" dirty="0" err="1" smtClean="0">
                <a:solidFill>
                  <a:srgbClr val="0000FF"/>
                </a:solidFill>
                <a:latin typeface="Times New Roman" pitchFamily="18" charset="0"/>
                <a:cs typeface="Times New Roman" pitchFamily="18" charset="0"/>
              </a:rPr>
              <a:t>ngày</a:t>
            </a:r>
            <a:r>
              <a:rPr lang="en-US" sz="3600" b="1" dirty="0" smtClean="0">
                <a:solidFill>
                  <a:srgbClr val="0000FF"/>
                </a:solidFill>
                <a:latin typeface="Times New Roman" pitchFamily="18" charset="0"/>
                <a:cs typeface="Times New Roman" pitchFamily="18" charset="0"/>
              </a:rPr>
              <a:t>.</a:t>
            </a:r>
          </a:p>
          <a:p>
            <a:pPr algn="just"/>
            <a:endParaRPr lang="en-US" sz="3600" b="1" dirty="0">
              <a:solidFill>
                <a:srgbClr val="FF0000"/>
              </a:solidFill>
              <a:latin typeface="Times New Roman" pitchFamily="18" charset="0"/>
              <a:cs typeface="Times New Roman" pitchFamily="18" charset="0"/>
            </a:endParaRPr>
          </a:p>
        </p:txBody>
      </p:sp>
      <p:grpSp>
        <p:nvGrpSpPr>
          <p:cNvPr id="24" name="Group 23"/>
          <p:cNvGrpSpPr/>
          <p:nvPr/>
        </p:nvGrpSpPr>
        <p:grpSpPr>
          <a:xfrm>
            <a:off x="5136646" y="151115"/>
            <a:ext cx="5291833" cy="1449085"/>
            <a:chOff x="5136646" y="269893"/>
            <a:chExt cx="5291833" cy="1449085"/>
          </a:xfrm>
        </p:grpSpPr>
        <p:grpSp>
          <p:nvGrpSpPr>
            <p:cNvPr id="34" name="Group 33"/>
            <p:cNvGrpSpPr/>
            <p:nvPr/>
          </p:nvGrpSpPr>
          <p:grpSpPr>
            <a:xfrm>
              <a:off x="5136646" y="269893"/>
              <a:ext cx="5291833" cy="873915"/>
              <a:chOff x="5049973" y="330852"/>
              <a:chExt cx="5202544" cy="873915"/>
            </a:xfrm>
          </p:grpSpPr>
          <p:grpSp>
            <p:nvGrpSpPr>
              <p:cNvPr id="36" name="Group 35"/>
              <p:cNvGrpSpPr/>
              <p:nvPr/>
            </p:nvGrpSpPr>
            <p:grpSpPr>
              <a:xfrm>
                <a:off x="5049973" y="330852"/>
                <a:ext cx="5202544" cy="873915"/>
                <a:chOff x="5049973" y="330852"/>
                <a:chExt cx="5202544" cy="873915"/>
              </a:xfrm>
            </p:grpSpPr>
            <p:sp>
              <p:nvSpPr>
                <p:cNvPr id="38" name="TextBox 37"/>
                <p:cNvSpPr txBox="1"/>
                <p:nvPr/>
              </p:nvSpPr>
              <p:spPr>
                <a:xfrm>
                  <a:off x="5049973" y="330852"/>
                  <a:ext cx="520254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12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2023</a:t>
                  </a:r>
                  <a:endParaRPr lang="en-US" sz="2800" dirty="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826235" y="1168234"/>
                <a:ext cx="161814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387087" y="1143000"/>
              <a:ext cx="4811267"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CON ĐƯỜNG CỦA BÉ</a:t>
              </a:r>
            </a:p>
          </p:txBody>
        </p:sp>
      </p:grpSp>
      <p:cxnSp>
        <p:nvCxnSpPr>
          <p:cNvPr id="40" name="Straight Connector 39"/>
          <p:cNvCxnSpPr/>
          <p:nvPr/>
        </p:nvCxnSpPr>
        <p:spPr>
          <a:xfrm>
            <a:off x="56007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423319" y="2840750"/>
            <a:ext cx="1752600"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chi </a:t>
            </a:r>
            <a:r>
              <a:rPr lang="en-US" sz="3600" b="1" i="1" dirty="0" err="1" smtClean="0">
                <a:solidFill>
                  <a:srgbClr val="0000CC"/>
                </a:solidFill>
                <a:latin typeface="Times New Roman" pitchFamily="18" charset="0"/>
                <a:cs typeface="Times New Roman" pitchFamily="18" charset="0"/>
              </a:rPr>
              <a:t>chít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69249" y="2832683"/>
            <a:ext cx="2262982"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trời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xanh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4087020" y="2853843"/>
            <a:ext cx="15240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lạ</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670719" y="3637039"/>
            <a:ext cx="207135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g</a:t>
            </a:r>
            <a:r>
              <a:rPr lang="en-US" sz="3600" b="1" i="1" dirty="0" err="1" smtClean="0">
                <a:solidFill>
                  <a:srgbClr val="0000CC"/>
                </a:solidFill>
                <a:latin typeface="Times New Roman" pitchFamily="18" charset="0"/>
                <a:cs typeface="Times New Roman" pitchFamily="18" charset="0"/>
              </a:rPr>
              <a:t>iàn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giáo</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804319" y="3637039"/>
            <a:ext cx="2559557"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hương</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37319" y="5105400"/>
            <a:ext cx="5578581" cy="2185214"/>
          </a:xfrm>
          <a:prstGeom prst="rect">
            <a:avLst/>
          </a:prstGeom>
        </p:spPr>
        <p:txBody>
          <a:bodyPr wrap="square">
            <a:spAutoFit/>
          </a:bodyPr>
          <a:lstStyle/>
          <a:p>
            <a:pPr algn="just"/>
            <a:r>
              <a:rPr lang="en-US" sz="3400" b="1" dirty="0" err="1" smtClean="0">
                <a:solidFill>
                  <a:srgbClr val="0000CC"/>
                </a:solidFill>
                <a:latin typeface="Times New Roman" pitchFamily="18" charset="0"/>
                <a:cs typeface="Times New Roman" pitchFamily="18" charset="0"/>
              </a:rPr>
              <a:t>Đường</a:t>
            </a:r>
            <a:r>
              <a:rPr lang="en-US" sz="3400" b="1" dirty="0" smtClean="0">
                <a:solidFill>
                  <a:srgbClr val="FF0000"/>
                </a:solidFill>
                <a:latin typeface="Times New Roman" pitchFamily="18" charset="0"/>
                <a:cs typeface="Times New Roman" pitchFamily="18" charset="0"/>
              </a:rPr>
              <a:t>/</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của</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chú</a:t>
            </a:r>
            <a:r>
              <a:rPr lang="en-US" sz="3400" b="1" dirty="0" smtClean="0">
                <a:solidFill>
                  <a:srgbClr val="0000CC"/>
                </a:solidFill>
                <a:latin typeface="Times New Roman" pitchFamily="18" charset="0"/>
                <a:cs typeface="Times New Roman" pitchFamily="18" charset="0"/>
              </a:rPr>
              <a:t> </a:t>
            </a:r>
            <a:r>
              <a:rPr lang="en-US" sz="3400" b="1" smtClean="0">
                <a:solidFill>
                  <a:srgbClr val="0000CC"/>
                </a:solidFill>
                <a:latin typeface="Times New Roman" pitchFamily="18" charset="0"/>
                <a:cs typeface="Times New Roman" pitchFamily="18" charset="0"/>
              </a:rPr>
              <a:t>phi công</a:t>
            </a:r>
            <a:r>
              <a:rPr lang="en-US" sz="3400" b="1" smtClean="0">
                <a:solidFill>
                  <a:srgbClr val="FF0000"/>
                </a:solidFill>
                <a:latin typeface="Times New Roman" pitchFamily="18" charset="0"/>
                <a:cs typeface="Times New Roman" pitchFamily="18" charset="0"/>
              </a:rPr>
              <a:t>/</a:t>
            </a:r>
            <a:endParaRPr lang="en-US" sz="3400" b="1" dirty="0" smtClean="0">
              <a:solidFill>
                <a:srgbClr val="FF0000"/>
              </a:solidFill>
              <a:latin typeface="Times New Roman" pitchFamily="18" charset="0"/>
              <a:cs typeface="Times New Roman" pitchFamily="18" charset="0"/>
            </a:endParaRPr>
          </a:p>
          <a:p>
            <a:pPr algn="just"/>
            <a:r>
              <a:rPr lang="en-US" sz="3400" b="1" dirty="0" err="1" smtClean="0">
                <a:solidFill>
                  <a:srgbClr val="0000CC"/>
                </a:solidFill>
                <a:latin typeface="Times New Roman" pitchFamily="18" charset="0"/>
                <a:cs typeface="Times New Roman" pitchFamily="18" charset="0"/>
              </a:rPr>
              <a:t>Lẫn</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trong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mây</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cao</a:t>
            </a:r>
            <a:r>
              <a:rPr lang="en-US" sz="3400" b="1" dirty="0" smtClean="0">
                <a:solidFill>
                  <a:srgbClr val="0000CC"/>
                </a:solidFill>
                <a:latin typeface="Times New Roman" pitchFamily="18" charset="0"/>
                <a:cs typeface="Times New Roman" pitchFamily="18" charset="0"/>
              </a:rPr>
              <a:t> </a:t>
            </a:r>
            <a:r>
              <a:rPr lang="en-US" sz="3400" b="1" err="1" smtClean="0">
                <a:solidFill>
                  <a:srgbClr val="0000CC"/>
                </a:solidFill>
                <a:latin typeface="Times New Roman" pitchFamily="18" charset="0"/>
                <a:cs typeface="Times New Roman" pitchFamily="18" charset="0"/>
              </a:rPr>
              <a:t>tít</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Khắp những vùng trời xanh</a:t>
            </a:r>
            <a:r>
              <a:rPr lang="en-US" sz="3400" b="1" smtClean="0">
                <a:solidFill>
                  <a:srgbClr val="FF0000"/>
                </a:solidFill>
                <a:latin typeface="Times New Roman" pitchFamily="18" charset="0"/>
                <a:cs typeface="Times New Roman" pitchFamily="18" charset="0"/>
              </a:rPr>
              <a:t>/</a:t>
            </a:r>
          </a:p>
          <a:p>
            <a:pPr algn="just"/>
            <a:r>
              <a:rPr lang="en-US" sz="3400" b="1" smtClean="0">
                <a:solidFill>
                  <a:srgbClr val="0000FF"/>
                </a:solidFill>
                <a:latin typeface="Times New Roman" pitchFamily="18" charset="0"/>
                <a:cs typeface="Times New Roman" pitchFamily="18" charset="0"/>
              </a:rPr>
              <a:t>Những vì so chi chít.</a:t>
            </a:r>
            <a:r>
              <a:rPr lang="en-US" sz="3400" b="1" smtClean="0">
                <a:solidFill>
                  <a:srgbClr val="FF0000"/>
                </a:solidFill>
                <a:latin typeface="Times New Roman" pitchFamily="18" charset="0"/>
                <a:cs typeface="Times New Roman" pitchFamily="18" charset="0"/>
              </a:rPr>
              <a:t>//</a:t>
            </a:r>
            <a:endParaRPr lang="en-US"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48576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42">
                                            <p:txEl>
                                              <p:pRg st="2" end="2"/>
                                            </p:txEl>
                                          </p:spTgt>
                                        </p:tgtEl>
                                        <p:attrNameLst>
                                          <p:attrName>style.color</p:attrName>
                                        </p:attrNameLst>
                                      </p:cBhvr>
                                      <p:by>
                                        <p:hsl h="7200000" s="0" l="0"/>
                                      </p:by>
                                    </p:animClr>
                                    <p:animClr clrSpc="hsl" dir="cw">
                                      <p:cBhvr>
                                        <p:cTn id="12" dur="500" fill="hold"/>
                                        <p:tgtEl>
                                          <p:spTgt spid="42">
                                            <p:txEl>
                                              <p:pRg st="2" end="2"/>
                                            </p:txEl>
                                          </p:spTgt>
                                        </p:tgtEl>
                                        <p:attrNameLst>
                                          <p:attrName>fillcolor</p:attrName>
                                        </p:attrNameLst>
                                      </p:cBhvr>
                                      <p:by>
                                        <p:hsl h="7200000" s="0" l="0"/>
                                      </p:by>
                                    </p:animClr>
                                    <p:animClr clrSpc="hsl" dir="cw">
                                      <p:cBhvr>
                                        <p:cTn id="13" dur="500" fill="hold"/>
                                        <p:tgtEl>
                                          <p:spTgt spid="42">
                                            <p:txEl>
                                              <p:pRg st="2" end="2"/>
                                            </p:txEl>
                                          </p:spTgt>
                                        </p:tgtEl>
                                        <p:attrNameLst>
                                          <p:attrName>stroke.color</p:attrName>
                                        </p:attrNameLst>
                                      </p:cBhvr>
                                      <p:by>
                                        <p:hsl h="7200000" s="0" l="0"/>
                                      </p:by>
                                    </p:animClr>
                                    <p:set>
                                      <p:cBhvr>
                                        <p:cTn id="14" dur="500" fill="hold"/>
                                        <p:tgtEl>
                                          <p:spTgt spid="42">
                                            <p:txEl>
                                              <p:pRg st="2" end="2"/>
                                            </p:txEl>
                                          </p:spTgt>
                                        </p:tgtEl>
                                        <p:attrNameLst>
                                          <p:attrName>fill.type</p:attrName>
                                        </p:attrNameLst>
                                      </p:cBhvr>
                                      <p:to>
                                        <p:strVal val="solid"/>
                                      </p:to>
                                    </p:se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500"/>
                                        <p:tgtEl>
                                          <p:spTgt spid="42">
                                            <p:txEl>
                                              <p:pRg st="1" end="1"/>
                                            </p:txEl>
                                          </p:spTgt>
                                        </p:tgtEl>
                                      </p:cBhvr>
                                    </p:animEffect>
                                    <p:set>
                                      <p:cBhvr>
                                        <p:cTn id="18" dur="1" fill="hold">
                                          <p:stCondLst>
                                            <p:cond delay="499"/>
                                          </p:stCondLst>
                                        </p:cTn>
                                        <p:tgtEl>
                                          <p:spTgt spid="42">
                                            <p:txEl>
                                              <p:pRg st="1" end="1"/>
                                            </p:txEl>
                                          </p:spTgt>
                                        </p:tgtEl>
                                        <p:attrNameLst>
                                          <p:attrName>style.visibility</p:attrName>
                                        </p:attrNameLst>
                                      </p:cBhvr>
                                      <p:to>
                                        <p:strVal val="hidden"/>
                                      </p:to>
                                    </p:set>
                                  </p:childTnLst>
                                </p:cTn>
                              </p:par>
                            </p:childTnLst>
                          </p:cTn>
                        </p:par>
                        <p:par>
                          <p:cTn id="19" fill="hold">
                            <p:stCondLst>
                              <p:cond delay="1000"/>
                            </p:stCondLst>
                            <p:childTnLst>
                              <p:par>
                                <p:cTn id="20" presetID="10" presetClass="exit" presetSubtype="0" fill="hold" nodeType="afterEffect">
                                  <p:stCondLst>
                                    <p:cond delay="0"/>
                                  </p:stCondLst>
                                  <p:childTnLst>
                                    <p:animEffect transition="out" filter="fade">
                                      <p:cBhvr>
                                        <p:cTn id="21" dur="500"/>
                                        <p:tgtEl>
                                          <p:spTgt spid="42">
                                            <p:txEl>
                                              <p:pRg st="3" end="3"/>
                                            </p:txEl>
                                          </p:spTgt>
                                        </p:tgtEl>
                                      </p:cBhvr>
                                    </p:animEffect>
                                    <p:set>
                                      <p:cBhvr>
                                        <p:cTn id="22" dur="1" fill="hold">
                                          <p:stCondLst>
                                            <p:cond delay="499"/>
                                          </p:stCondLst>
                                        </p:cTn>
                                        <p:tgtEl>
                                          <p:spTgt spid="4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9549</TotalTime>
  <Words>1251</Words>
  <Application>Microsoft Office PowerPoint</Application>
  <PresentationFormat>Custom</PresentationFormat>
  <Paragraphs>187</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1061</cp:revision>
  <dcterms:created xsi:type="dcterms:W3CDTF">2008-09-09T22:52:10Z</dcterms:created>
  <dcterms:modified xsi:type="dcterms:W3CDTF">2023-12-09T07:57:04Z</dcterms:modified>
</cp:coreProperties>
</file>