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5"/>
  </p:notesMasterIdLst>
  <p:sldIdLst>
    <p:sldId id="310" r:id="rId3"/>
    <p:sldId id="334" r:id="rId4"/>
    <p:sldId id="324" r:id="rId5"/>
    <p:sldId id="280" r:id="rId6"/>
    <p:sldId id="314" r:id="rId7"/>
    <p:sldId id="329" r:id="rId8"/>
    <p:sldId id="349" r:id="rId9"/>
    <p:sldId id="335" r:id="rId10"/>
    <p:sldId id="333" r:id="rId11"/>
    <p:sldId id="350" r:id="rId12"/>
    <p:sldId id="351" r:id="rId13"/>
    <p:sldId id="261" r:id="rId14"/>
  </p:sldIdLst>
  <p:sldSz cx="9144000" cy="5143500" type="screen16x9"/>
  <p:notesSz cx="6858000" cy="9144000"/>
  <p:embeddedFontLst>
    <p:embeddedFont>
      <p:font typeface="Calibri Light" charset="0"/>
      <p:regular r:id="rId16"/>
      <p:italic r:id="rId17"/>
    </p:embeddedFont>
    <p:embeddedFont>
      <p:font typeface="Quicksand Medium" charset="0"/>
      <p:regular r:id="rId18"/>
    </p:embeddedFont>
    <p:embeddedFont>
      <p:font typeface="Lato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-Rounded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6"/>
    <a:srgbClr val="57EF7F"/>
    <a:srgbClr val="FEE7EF"/>
    <a:srgbClr val="0418AC"/>
    <a:srgbClr val="009242"/>
    <a:srgbClr val="2CD434"/>
    <a:srgbClr val="72CEEE"/>
    <a:srgbClr val="FFFF99"/>
    <a:srgbClr val="FEFDF9"/>
    <a:srgbClr val="FE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>
        <p:scale>
          <a:sx n="89" d="100"/>
          <a:sy n="89" d="100"/>
        </p:scale>
        <p:origin x="-702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6" y="78441"/>
            <a:ext cx="5751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Học thuộc lòng một khổ thơ em thích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427" y="1047931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Ai là bạn gió</a:t>
            </a:r>
          </a:p>
          <a:p>
            <a:r>
              <a:rPr lang="en-US" sz="2400" smtClean="0"/>
              <a:t>Mà gió đi tìm</a:t>
            </a:r>
          </a:p>
          <a:p>
            <a:r>
              <a:rPr lang="en-US" sz="2400" smtClean="0"/>
              <a:t>Bay theo cánh chim</a:t>
            </a:r>
          </a:p>
          <a:p>
            <a:r>
              <a:rPr lang="en-US" sz="2400" smtClean="0"/>
              <a:t>Lùa trong tán lá.</a:t>
            </a:r>
          </a:p>
          <a:p>
            <a:endParaRPr lang="en-US" sz="2400"/>
          </a:p>
          <a:p>
            <a:r>
              <a:rPr lang="en-US" sz="2400" smtClean="0"/>
              <a:t>Gió nhớ bạn quá</a:t>
            </a:r>
          </a:p>
          <a:p>
            <a:r>
              <a:rPr lang="en-US" sz="2400" smtClean="0"/>
              <a:t>Nên gõ cửa hoài</a:t>
            </a:r>
          </a:p>
          <a:p>
            <a:r>
              <a:rPr lang="en-US" sz="2400" smtClean="0"/>
              <a:t>Đẩy sóng dâng cao</a:t>
            </a:r>
          </a:p>
          <a:p>
            <a:r>
              <a:rPr lang="en-US" sz="2400" smtClean="0"/>
              <a:t>Thổi căng buồm lớn.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536070" y="1047931"/>
            <a:ext cx="309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Khi gió đi vắng</a:t>
            </a:r>
          </a:p>
          <a:p>
            <a:r>
              <a:rPr lang="en-US" sz="2400" smtClean="0"/>
              <a:t>Lá buồn lặng im</a:t>
            </a:r>
          </a:p>
          <a:p>
            <a:r>
              <a:rPr lang="en-US" sz="2400" smtClean="0"/>
              <a:t>Vắng cả cánh chim</a:t>
            </a:r>
          </a:p>
          <a:p>
            <a:r>
              <a:rPr lang="en-US" sz="2400" smtClean="0"/>
              <a:t>Chẳng ai gõ cửa.</a:t>
            </a:r>
          </a:p>
          <a:p>
            <a:endParaRPr lang="en-US" sz="2400"/>
          </a:p>
          <a:p>
            <a:r>
              <a:rPr lang="en-US" sz="2400" smtClean="0"/>
              <a:t>Sóng ngủ trong nước</a:t>
            </a:r>
          </a:p>
          <a:p>
            <a:r>
              <a:rPr lang="en-US" sz="2400" smtClean="0"/>
              <a:t>Buồm chẳng ra khơi</a:t>
            </a:r>
          </a:p>
          <a:p>
            <a:r>
              <a:rPr lang="en-US" sz="2400" smtClean="0"/>
              <a:t>Ai gọi: Gió ơi</a:t>
            </a:r>
          </a:p>
          <a:p>
            <a:r>
              <a:rPr lang="en-US" sz="2400" smtClean="0"/>
              <a:t>Trong vòm lá biếc.</a:t>
            </a:r>
          </a:p>
          <a:p>
            <a:pPr algn="r"/>
            <a:r>
              <a:rPr lang="en-US" sz="2000" smtClean="0"/>
              <a:t>(Ngân Hà)</a:t>
            </a: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2429718" y="479337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Bạn của gió</a:t>
            </a:r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2260703" y="1371097"/>
            <a:ext cx="30981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Khi gió đi vắng</a:t>
            </a:r>
          </a:p>
          <a:p>
            <a:r>
              <a:rPr lang="en-US" sz="2400" smtClean="0"/>
              <a:t>Lá buồn lặng im</a:t>
            </a:r>
          </a:p>
          <a:p>
            <a:r>
              <a:rPr lang="en-US" sz="2400" smtClean="0"/>
              <a:t>Vắng cả cánh chim</a:t>
            </a:r>
          </a:p>
          <a:p>
            <a:r>
              <a:rPr lang="en-US" sz="2400" smtClean="0"/>
              <a:t>Chẳng ai gõ cửa.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0703" y="1371097"/>
            <a:ext cx="30981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Khi gió </a:t>
            </a:r>
          </a:p>
          <a:p>
            <a:r>
              <a:rPr lang="en-US" sz="2400" smtClean="0"/>
              <a:t>Lá                  im</a:t>
            </a:r>
          </a:p>
          <a:p>
            <a:r>
              <a:rPr lang="en-US" sz="2400" smtClean="0"/>
              <a:t>Vắng cả </a:t>
            </a:r>
          </a:p>
          <a:p>
            <a:r>
              <a:rPr lang="en-US" sz="2400" smtClean="0"/>
              <a:t>Chẳng ai               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4635" y="1371097"/>
            <a:ext cx="30981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Khi </a:t>
            </a:r>
          </a:p>
          <a:p>
            <a:r>
              <a:rPr lang="en-US" sz="2400" smtClean="0"/>
              <a:t>Lá                  </a:t>
            </a:r>
          </a:p>
          <a:p>
            <a:r>
              <a:rPr lang="en-US" sz="2400" smtClean="0"/>
              <a:t>Vắng </a:t>
            </a:r>
          </a:p>
          <a:p>
            <a:r>
              <a:rPr lang="en-US" sz="2400" smtClean="0"/>
              <a:t>Chẳng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23844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6336" y="66949"/>
            <a:ext cx="24873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chemeClr val="tx1"/>
                </a:solidFill>
              </a:rPr>
              <a:t>Tìm bạn cho gió</a:t>
            </a:r>
            <a:endParaRPr lang="en-US" sz="2400" i="1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6" y="4361"/>
            <a:ext cx="2923260" cy="70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77" y="556284"/>
            <a:ext cx="6440038" cy="455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4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1</a:t>
            </a:r>
            <a:endParaRPr lang="en-US" sz="480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0777" y="56338"/>
            <a:ext cx="18774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Quan sát tranh</a:t>
            </a:r>
            <a:endParaRPr lang="en-US" sz="2000"/>
          </a:p>
        </p:txBody>
      </p:sp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chemeClr val="bg1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1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837" y="3261044"/>
            <a:ext cx="31309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a.Tranh vẽ những vật gì ?</a:t>
            </a:r>
            <a:endParaRPr lang="en-US" sz="2000">
              <a:solidFill>
                <a:srgbClr val="0418A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" y="719426"/>
            <a:ext cx="2518919" cy="213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92" y="733529"/>
            <a:ext cx="2438953" cy="210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76" y="745298"/>
            <a:ext cx="2518919" cy="207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0775" y="3709280"/>
            <a:ext cx="59202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b.Nhờ đâu mà những vật đó có thể chuyển động ?</a:t>
            </a:r>
            <a:endParaRPr lang="en-US" sz="2000">
              <a:solidFill>
                <a:srgbClr val="0418A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591" y="120885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Thảo luận nhóm</a:t>
            </a:r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2CD434"/>
          </a:solidFill>
          <a:ln w="76200">
            <a:solidFill>
              <a:srgbClr val="0092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/>
              <a:t>TÔI VÀ CÁC BẠN</a:t>
            </a:r>
            <a:endParaRPr lang="en-US" sz="48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2CD434"/>
                </a:solidFill>
              </a:rPr>
              <a:t>1</a:t>
            </a:r>
            <a:endParaRPr lang="en-US" sz="6000" b="1">
              <a:solidFill>
                <a:srgbClr val="2CD4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95088" l="396" r="98575">
                        <a14:foregroundMark x1="96912" y1="12632" x2="96912" y2="126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57" y="1561336"/>
            <a:ext cx="7176977" cy="161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3071191" cy="1630018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bg1"/>
                </a:solidFill>
              </a:rPr>
              <a:t>Đọc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en-US" sz="480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8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3904" y="186950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Bạn của gió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368107" y="739582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Ai là bạn gió</a:t>
            </a:r>
          </a:p>
          <a:p>
            <a:r>
              <a:rPr lang="en-US" sz="2400" smtClean="0"/>
              <a:t>Mà gió đi tìm</a:t>
            </a:r>
          </a:p>
          <a:p>
            <a:r>
              <a:rPr lang="en-US" sz="2400" smtClean="0"/>
              <a:t>Bay theo cánh chim</a:t>
            </a:r>
          </a:p>
          <a:p>
            <a:r>
              <a:rPr lang="en-US" sz="2400" smtClean="0"/>
              <a:t>Lùa trong tán lá.</a:t>
            </a:r>
          </a:p>
          <a:p>
            <a:endParaRPr lang="en-US" sz="2400"/>
          </a:p>
          <a:p>
            <a:r>
              <a:rPr lang="en-US" sz="2400" smtClean="0"/>
              <a:t>Gió nhớ bạn quá</a:t>
            </a:r>
          </a:p>
          <a:p>
            <a:r>
              <a:rPr lang="en-US" sz="2400" smtClean="0"/>
              <a:t>Nên gõ cửa hoài</a:t>
            </a:r>
          </a:p>
          <a:p>
            <a:r>
              <a:rPr lang="en-US" sz="2400" smtClean="0"/>
              <a:t>Đẩy sóng dâng cao</a:t>
            </a:r>
          </a:p>
          <a:p>
            <a:r>
              <a:rPr lang="en-US" sz="2400" smtClean="0"/>
              <a:t>Thổi căng buồm lớn.</a:t>
            </a: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344954" y="4511729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Đọc từng dòng thơ/ từng khổ thơ</a:t>
            </a:r>
            <a:endParaRPr lang="en-US" sz="1800">
              <a:solidFill>
                <a:srgbClr val="0418A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8750" y="739582"/>
            <a:ext cx="309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Khi gió đi vắng</a:t>
            </a:r>
          </a:p>
          <a:p>
            <a:r>
              <a:rPr lang="en-US" sz="2400" smtClean="0"/>
              <a:t>Lá buồn lặng im</a:t>
            </a:r>
          </a:p>
          <a:p>
            <a:r>
              <a:rPr lang="en-US" sz="2400" smtClean="0"/>
              <a:t>Vắng cả cánh chim</a:t>
            </a:r>
          </a:p>
          <a:p>
            <a:r>
              <a:rPr lang="en-US" sz="2400" smtClean="0"/>
              <a:t>Chẳng ai gõ cửa.</a:t>
            </a:r>
          </a:p>
          <a:p>
            <a:endParaRPr lang="en-US" sz="2400"/>
          </a:p>
          <a:p>
            <a:r>
              <a:rPr lang="en-US" sz="2400" smtClean="0"/>
              <a:t>Sóng ngủ trong nước</a:t>
            </a:r>
          </a:p>
          <a:p>
            <a:r>
              <a:rPr lang="en-US" sz="2400" smtClean="0"/>
              <a:t>Buồm chẳng ra khơi</a:t>
            </a:r>
          </a:p>
          <a:p>
            <a:r>
              <a:rPr lang="en-US" sz="2400" smtClean="0"/>
              <a:t>Ai gọi: Gió ơi</a:t>
            </a:r>
          </a:p>
          <a:p>
            <a:r>
              <a:rPr lang="en-US" sz="2400" smtClean="0"/>
              <a:t>Trong vòm lá biếc.</a:t>
            </a:r>
          </a:p>
          <a:p>
            <a:pPr algn="r"/>
            <a:r>
              <a:rPr lang="en-US" sz="2000" smtClean="0"/>
              <a:t>(Ngân Hà)</a:t>
            </a:r>
            <a:endParaRPr lang="en-US" sz="18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4954" y="4542563"/>
            <a:ext cx="13936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</a:rPr>
              <a:t>Giải nghĩa</a:t>
            </a:r>
            <a:r>
              <a:rPr lang="en-US" sz="1800" smtClean="0">
                <a:solidFill>
                  <a:srgbClr val="0418AC"/>
                </a:solidFill>
              </a:rPr>
              <a:t>: </a:t>
            </a:r>
            <a:endParaRPr lang="en-US" sz="1800">
              <a:solidFill>
                <a:srgbClr val="0418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1971" y="4567916"/>
            <a:ext cx="3977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Lùa: </a:t>
            </a:r>
            <a:r>
              <a:rPr lang="en-US" sz="1800" smtClean="0">
                <a:solidFill>
                  <a:schemeClr val="tx1"/>
                </a:solidFill>
              </a:rPr>
              <a:t>luồn qua nơi có chỗ trống , hẹp.</a:t>
            </a:r>
            <a:endParaRPr lang="en-US" sz="1800">
              <a:solidFill>
                <a:srgbClr val="0418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580" y="4570377"/>
            <a:ext cx="3995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hoài: </a:t>
            </a:r>
            <a:r>
              <a:rPr lang="en-US" sz="1800" smtClean="0">
                <a:solidFill>
                  <a:schemeClr val="tx1"/>
                </a:solidFill>
              </a:rPr>
              <a:t>mãi không thôi                               </a:t>
            </a:r>
            <a:endParaRPr lang="en-US" sz="1800">
              <a:solidFill>
                <a:srgbClr val="0418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1971" y="4373229"/>
            <a:ext cx="687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vòm lá : </a:t>
            </a:r>
            <a:r>
              <a:rPr lang="en-US" sz="1800" smtClean="0">
                <a:solidFill>
                  <a:schemeClr val="tx1"/>
                </a:solidFill>
              </a:rPr>
              <a:t>nhiều cành lá đan xen vào nhau tạo thành hình khum khum úp xuống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53613" y="1861888"/>
            <a:ext cx="407336" cy="338554"/>
            <a:chOff x="4245430" y="1358049"/>
            <a:chExt cx="407336" cy="338554"/>
          </a:xfrm>
        </p:grpSpPr>
        <p:grpSp>
          <p:nvGrpSpPr>
            <p:cNvPr id="15" name="Group 14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354286" y="135804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1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62547" y="3690688"/>
            <a:ext cx="407336" cy="338554"/>
            <a:chOff x="4245430" y="1358049"/>
            <a:chExt cx="407336" cy="338554"/>
          </a:xfrm>
        </p:grpSpPr>
        <p:grpSp>
          <p:nvGrpSpPr>
            <p:cNvPr id="20" name="Group 19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354286" y="135804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2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27622" y="1898876"/>
            <a:ext cx="407336" cy="338554"/>
            <a:chOff x="4245430" y="1358049"/>
            <a:chExt cx="407336" cy="338554"/>
          </a:xfrm>
        </p:grpSpPr>
        <p:grpSp>
          <p:nvGrpSpPr>
            <p:cNvPr id="25" name="Group 24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4354286" y="135804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3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36478" y="3671085"/>
            <a:ext cx="407336" cy="338554"/>
            <a:chOff x="4245430" y="1358049"/>
            <a:chExt cx="407336" cy="338554"/>
          </a:xfrm>
        </p:grpSpPr>
        <p:grpSp>
          <p:nvGrpSpPr>
            <p:cNvPr id="30" name="Group 29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4354286" y="135804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4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03837" y="4385711"/>
            <a:ext cx="6518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biếc: </a:t>
            </a:r>
            <a:r>
              <a:rPr lang="en-US" sz="1800" smtClean="0">
                <a:solidFill>
                  <a:schemeClr val="tx1"/>
                </a:solidFill>
              </a:rPr>
              <a:t>xanh, trông đẹp mắt                                                           </a:t>
            </a:r>
          </a:p>
          <a:p>
            <a:endParaRPr lang="en-US" sz="1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8015" y="78441"/>
            <a:ext cx="7729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/>
                </a:solidFill>
              </a:rPr>
              <a:t>   Tìm trong hai khổ thơ cuối những tiếng cùng vần với nhau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16688" y="739583"/>
            <a:ext cx="1069612" cy="844668"/>
          </a:xfrm>
          <a:prstGeom prst="cloud">
            <a:avLst/>
          </a:prstGeom>
          <a:solidFill>
            <a:srgbClr val="FEE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khi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09553" y="1020341"/>
            <a:ext cx="520996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2736844" y="668795"/>
            <a:ext cx="1069612" cy="844668"/>
          </a:xfrm>
          <a:prstGeom prst="cloud">
            <a:avLst/>
          </a:prstGeom>
          <a:solidFill>
            <a:srgbClr val="FEE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đ</a:t>
            </a:r>
            <a:r>
              <a:rPr lang="en-US" sz="2800" smtClean="0">
                <a:solidFill>
                  <a:schemeClr val="tx1"/>
                </a:solidFill>
              </a:rPr>
              <a:t>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239682" y="1639042"/>
            <a:ext cx="1001599" cy="844668"/>
          </a:xfrm>
          <a:prstGeom prst="cloud">
            <a:avLst/>
          </a:prstGeom>
          <a:solidFill>
            <a:srgbClr val="57E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lá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251914" y="1954666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1671901" y="1568254"/>
            <a:ext cx="1001599" cy="844668"/>
          </a:xfrm>
          <a:prstGeom prst="cloud">
            <a:avLst/>
          </a:prstGeom>
          <a:solidFill>
            <a:srgbClr val="57E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cả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79825" y="1918744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3199812" y="1532332"/>
            <a:ext cx="1001599" cy="844668"/>
          </a:xfrm>
          <a:prstGeom prst="cloud">
            <a:avLst/>
          </a:prstGeom>
          <a:solidFill>
            <a:srgbClr val="57E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ra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9" name="Cloud 28"/>
          <p:cNvSpPr/>
          <p:nvPr/>
        </p:nvSpPr>
        <p:spPr>
          <a:xfrm>
            <a:off x="685548" y="2498646"/>
            <a:ext cx="1059484" cy="84466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gió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49219" y="2850192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solidFill>
            <a:srgbClr val="FFFF00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>
            <a:off x="2270051" y="2442802"/>
            <a:ext cx="1517872" cy="84466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gõ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234" y="739582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Khi gió đi vắng</a:t>
            </a:r>
          </a:p>
          <a:p>
            <a:r>
              <a:rPr lang="en-US" sz="2400" smtClean="0"/>
              <a:t>Lá buồn lặng im</a:t>
            </a:r>
          </a:p>
          <a:p>
            <a:r>
              <a:rPr lang="en-US" sz="2400" smtClean="0"/>
              <a:t>Vắng cả cánh chim</a:t>
            </a:r>
          </a:p>
          <a:p>
            <a:r>
              <a:rPr lang="en-US" sz="2400" smtClean="0"/>
              <a:t>Chẳng ai gõ cửa.</a:t>
            </a:r>
          </a:p>
          <a:p>
            <a:endParaRPr lang="en-US" sz="2400"/>
          </a:p>
          <a:p>
            <a:r>
              <a:rPr lang="en-US" sz="2400" smtClean="0"/>
              <a:t>Sóng ngủ trong nước</a:t>
            </a:r>
          </a:p>
          <a:p>
            <a:r>
              <a:rPr lang="en-US" sz="2400" smtClean="0"/>
              <a:t>Buồm chẳng ra khơi</a:t>
            </a:r>
          </a:p>
          <a:p>
            <a:r>
              <a:rPr lang="en-US" sz="2400" smtClean="0"/>
              <a:t>Ai gọi: Gió ơi</a:t>
            </a:r>
          </a:p>
          <a:p>
            <a:r>
              <a:rPr lang="en-US" sz="2400" smtClean="0"/>
              <a:t>Trong vòm lá biếc.</a:t>
            </a:r>
          </a:p>
        </p:txBody>
      </p:sp>
      <p:sp>
        <p:nvSpPr>
          <p:cNvPr id="34" name="Cloud 33"/>
          <p:cNvSpPr/>
          <p:nvPr/>
        </p:nvSpPr>
        <p:spPr>
          <a:xfrm>
            <a:off x="60123" y="3343314"/>
            <a:ext cx="1360715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vắng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278143" y="3643430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1603977" y="3362672"/>
            <a:ext cx="1360715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lặng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955856" y="3749084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3131887" y="3311234"/>
            <a:ext cx="1588969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chẳng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9" name="Cloud 38"/>
          <p:cNvSpPr/>
          <p:nvPr/>
        </p:nvSpPr>
        <p:spPr>
          <a:xfrm>
            <a:off x="160529" y="4243826"/>
            <a:ext cx="1059484" cy="8446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im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1745032" y="4187982"/>
            <a:ext cx="1517872" cy="8446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chim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334237" y="4610316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4406944" y="4102737"/>
            <a:ext cx="1059484" cy="844668"/>
          </a:xfrm>
          <a:prstGeom prst="cloud">
            <a:avLst/>
          </a:prstGeom>
          <a:solidFill>
            <a:srgbClr val="FEFBF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ơi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3" name="Cloud 42"/>
          <p:cNvSpPr/>
          <p:nvPr/>
        </p:nvSpPr>
        <p:spPr>
          <a:xfrm>
            <a:off x="5991447" y="4046893"/>
            <a:ext cx="1517872" cy="844668"/>
          </a:xfrm>
          <a:prstGeom prst="cloud">
            <a:avLst/>
          </a:prstGeom>
          <a:solidFill>
            <a:srgbClr val="FEFBF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khơi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466428" y="4421514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913860"/>
            <a:ext cx="5188457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bg1"/>
                </a:solidFill>
              </a:rPr>
              <a:t>Trả lời câu hỏi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85638" y="1976269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Tiết 2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6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391" y="589403"/>
            <a:ext cx="7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a. Ở khổ thơ thứ nhất, gió đã làm gì để giúp bạn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91" y="1497526"/>
            <a:ext cx="489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b. Gió đã làm gì khi nhớ bạn?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52" y="2839317"/>
            <a:ext cx="496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c. Điều gì xảy ra khi gió đi vắng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585" y="1035861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Gió bay theo cánh chim, lùa trong tán lá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153" y="1959191"/>
            <a:ext cx="799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Khi nhớ bạn, gió gõ cửa tìm bạn, đẩy sóng dâng cao, thổi căng buồm lớn.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125" y="3300982"/>
            <a:ext cx="848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Khi gió đi vắng, lá buồm lặng im , vắng cả cánh chim, chẳng ai gõ cửa, sóng ngủ trong nước, buồm chẳng ra khơi.</a:t>
            </a:r>
            <a:endParaRPr lang="en-US" sz="24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480</Words>
  <Application>Microsoft Office PowerPoint</Application>
  <PresentationFormat>On-screen Show (16:9)</PresentationFormat>
  <Paragraphs>118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Calibri Light</vt:lpstr>
      <vt:lpstr>Quicksand Medium</vt:lpstr>
      <vt:lpstr>Lato</vt:lpstr>
      <vt:lpstr>Calibri</vt:lpstr>
      <vt:lpstr>Arial-Rounded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351</cp:revision>
  <dcterms:modified xsi:type="dcterms:W3CDTF">2021-01-14T13:55:54Z</dcterms:modified>
</cp:coreProperties>
</file>