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19"/>
  </p:notesMasterIdLst>
  <p:sldIdLst>
    <p:sldId id="956" r:id="rId3"/>
    <p:sldId id="957" r:id="rId4"/>
    <p:sldId id="960" r:id="rId5"/>
    <p:sldId id="275" r:id="rId6"/>
    <p:sldId id="933" r:id="rId7"/>
    <p:sldId id="949" r:id="rId8"/>
    <p:sldId id="272" r:id="rId9"/>
    <p:sldId id="271" r:id="rId10"/>
    <p:sldId id="959" r:id="rId11"/>
    <p:sldId id="277" r:id="rId12"/>
    <p:sldId id="284" r:id="rId13"/>
    <p:sldId id="958" r:id="rId14"/>
    <p:sldId id="278" r:id="rId15"/>
    <p:sldId id="279" r:id="rId16"/>
    <p:sldId id="961" r:id="rId17"/>
    <p:sldId id="962" r:id="rId18"/>
  </p:sldIdLst>
  <p:sldSz cx="12192000" cy="611981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300" y="84"/>
      </p:cViewPr>
      <p:guideLst>
        <p:guide orient="horz" pos="192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992C9-96D9-4D8C-94CE-F4EE28D953B3}" type="datetimeFigureOut">
              <a:rPr lang="vi-VN" smtClean="0"/>
              <a:t>16/01/2024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88" y="685800"/>
            <a:ext cx="68294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D78A7-85A7-4A42-A9A3-7D45F9FAE7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230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8457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07988"/>
            <a:ext cx="11582400" cy="750697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468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850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219527"/>
            <a:ext cx="11506200" cy="21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4895852"/>
            <a:ext cx="11277600" cy="464652"/>
          </a:xfrm>
        </p:spPr>
        <p:txBody>
          <a:bodyPr anchor="ctr"/>
          <a:lstStyle>
            <a:lvl1pPr algn="l">
              <a:buNone/>
              <a:defRPr sz="15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3" y="543983"/>
            <a:ext cx="4011084" cy="4283870"/>
          </a:xfrm>
        </p:spPr>
        <p:txBody>
          <a:bodyPr/>
          <a:lstStyle>
            <a:lvl1pPr marL="0" indent="0"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543983"/>
            <a:ext cx="7120467" cy="428387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321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550262"/>
            <a:ext cx="6705600" cy="32639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456238"/>
            <a:ext cx="7823200" cy="466070"/>
          </a:xfrm>
        </p:spPr>
        <p:txBody>
          <a:bodyPr anchor="ctr"/>
          <a:lstStyle>
            <a:lvl1pPr algn="l">
              <a:buNone/>
              <a:defRPr sz="15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4937631"/>
            <a:ext cx="7823200" cy="685647"/>
          </a:xfrm>
        </p:spPr>
        <p:txBody>
          <a:bodyPr lIns="109728" tIns="0"/>
          <a:lstStyle>
            <a:lvl1pPr marL="0" indent="0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7038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276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490155"/>
            <a:ext cx="2438400" cy="522167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90155"/>
            <a:ext cx="8331200" cy="522167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006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396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01553"/>
            <a:ext cx="9144000" cy="2130602"/>
          </a:xfrm>
          <a:prstGeom prst="rect">
            <a:avLst/>
          </a:prstGeo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14319"/>
            <a:ext cx="9144000" cy="14775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5573944"/>
            <a:ext cx="2844800" cy="42498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5573944"/>
            <a:ext cx="3860800" cy="42498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5573944"/>
            <a:ext cx="2844800" cy="42498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95C911A-E770-4F40-99BA-AA8163ACF4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4588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5548"/>
            <a:ext cx="10972800" cy="10199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27958"/>
            <a:ext cx="10972800" cy="40383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5573944"/>
            <a:ext cx="2844800" cy="42498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5573944"/>
            <a:ext cx="3860800" cy="42498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5573944"/>
            <a:ext cx="2844800" cy="42498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017BC3A-8044-416E-AAB2-1CAB53000A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367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4774047"/>
            <a:ext cx="11506200" cy="21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330999"/>
            <a:ext cx="11277600" cy="1090800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467894"/>
            <a:ext cx="11277600" cy="815975"/>
          </a:xfrm>
        </p:spPr>
        <p:txBody>
          <a:bodyPr anchor="b"/>
          <a:lstStyle>
            <a:lvl1pPr marL="0" indent="0" algn="l">
              <a:buNone/>
              <a:defRPr sz="1800">
                <a:solidFill>
                  <a:schemeClr val="tx2">
                    <a:shade val="75000"/>
                  </a:schemeClr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5777103"/>
            <a:ext cx="1011936" cy="220313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069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68000"/>
            <a:ext cx="3860800" cy="2578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5777103"/>
            <a:ext cx="1011936" cy="220313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423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074099"/>
            <a:ext cx="11506200" cy="21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495955"/>
            <a:ext cx="11277600" cy="1087967"/>
          </a:xfrm>
        </p:spPr>
        <p:txBody>
          <a:bodyPr anchor="b"/>
          <a:lstStyle>
            <a:lvl1pPr marL="0" indent="0" algn="r">
              <a:buNone/>
              <a:defRPr sz="15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629867"/>
            <a:ext cx="11582400" cy="1057292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23614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07988"/>
            <a:ext cx="11582400" cy="750697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427957"/>
            <a:ext cx="5588000" cy="42158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427957"/>
            <a:ext cx="5791200" cy="42158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79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4827855"/>
            <a:ext cx="11480800" cy="78764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594982"/>
            <a:ext cx="5720741" cy="570900"/>
          </a:xfrm>
        </p:spPr>
        <p:txBody>
          <a:bodyPr anchor="ctr"/>
          <a:lstStyle>
            <a:lvl1pPr marL="0" indent="0">
              <a:buNone/>
              <a:defRPr sz="135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70" y="594982"/>
            <a:ext cx="5722988" cy="570900"/>
          </a:xfrm>
        </p:spPr>
        <p:txBody>
          <a:bodyPr anchor="ctr"/>
          <a:lstStyle>
            <a:lvl1pPr marL="0" indent="0">
              <a:buNone/>
              <a:defRPr sz="135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174383"/>
            <a:ext cx="5720741" cy="351747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174383"/>
            <a:ext cx="5718048" cy="351747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5779823"/>
            <a:ext cx="1016000" cy="220313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5371837"/>
            <a:ext cx="11506200" cy="21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84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9120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937783"/>
            <a:ext cx="11506200" cy="21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386876"/>
            <a:ext cx="11582400" cy="403879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68000"/>
            <a:ext cx="3352800" cy="2578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9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68000"/>
            <a:ext cx="4470400" cy="2578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9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5779826"/>
            <a:ext cx="1016000" cy="2181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9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07988"/>
            <a:ext cx="11582400" cy="74797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937783"/>
            <a:ext cx="11506200" cy="21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944108"/>
            <a:ext cx="11506200" cy="21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68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rtl="0" eaLnBrk="1" latinLnBrk="0" hangingPunct="1">
        <a:spcBef>
          <a:spcPct val="0"/>
        </a:spcBef>
        <a:buNone/>
        <a:defRPr kumimoji="0" sz="27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257175" indent="-257175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57213" indent="-214313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35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350" kern="1200">
          <a:solidFill>
            <a:schemeClr val="tx2"/>
          </a:solidFill>
          <a:latin typeface="+mn-lt"/>
          <a:ea typeface="+mn-ea"/>
          <a:cs typeface="+mn-cs"/>
        </a:defRPr>
      </a:lvl6pPr>
      <a:lvl7pPr marL="22288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717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2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9146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openxmlformats.org/officeDocument/2006/relationships/audio" Target="../media/audio5.wav"/><Relationship Id="rId11" Type="http://schemas.openxmlformats.org/officeDocument/2006/relationships/image" Target="../media/image20.png"/><Relationship Id="rId5" Type="http://schemas.openxmlformats.org/officeDocument/2006/relationships/audio" Target="../media/audio4.wav"/><Relationship Id="rId10" Type="http://schemas.openxmlformats.org/officeDocument/2006/relationships/image" Target="../media/image19.png"/><Relationship Id="rId4" Type="http://schemas.openxmlformats.org/officeDocument/2006/relationships/audio" Target="../media/audio3.wav"/><Relationship Id="rId9" Type="http://schemas.openxmlformats.org/officeDocument/2006/relationships/audio" Target="../media/audio6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openxmlformats.org/officeDocument/2006/relationships/audio" Target="../media/audio5.wav"/><Relationship Id="rId11" Type="http://schemas.openxmlformats.org/officeDocument/2006/relationships/image" Target="../media/image23.png"/><Relationship Id="rId5" Type="http://schemas.openxmlformats.org/officeDocument/2006/relationships/audio" Target="../media/audio4.wav"/><Relationship Id="rId10" Type="http://schemas.openxmlformats.org/officeDocument/2006/relationships/image" Target="../media/image22.png"/><Relationship Id="rId4" Type="http://schemas.openxmlformats.org/officeDocument/2006/relationships/audio" Target="../media/audio3.wav"/><Relationship Id="rId9" Type="http://schemas.openxmlformats.org/officeDocument/2006/relationships/audio" Target="../media/audio6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2185214"/>
          </a:xfrm>
          <a:prstGeom prst="rect">
            <a:avLst/>
          </a:prstGeom>
          <a:solidFill>
            <a:srgbClr val="00FF00"/>
          </a:solidFill>
        </p:spPr>
        <p:txBody>
          <a:bodyPr wrap="square">
            <a:spAutoFit/>
          </a:bodyPr>
          <a:lstStyle/>
          <a:p>
            <a:pPr algn="ctr" defTabSz="1216107">
              <a:defRPr/>
            </a:pPr>
            <a:r>
              <a:rPr lang="en-US" sz="4400" b="1" dirty="0">
                <a:solidFill>
                  <a:srgbClr val="080DC8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 năm, ngày 18 tháng </a:t>
            </a:r>
            <a:r>
              <a:rPr lang="vi-VN" sz="4400" b="1" dirty="0">
                <a:solidFill>
                  <a:srgbClr val="080DC8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400" b="1" dirty="0">
                <a:solidFill>
                  <a:srgbClr val="080DC8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80DC8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400" b="1" dirty="0">
                <a:solidFill>
                  <a:srgbClr val="080DC8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r>
              <a:rPr lang="en-US" sz="4800" b="1" dirty="0">
                <a:solidFill>
                  <a:srgbClr val="080DC8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>
                <a:solidFill>
                  <a:srgbClr val="080DC8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 u="sng" dirty="0">
                <a:solidFill>
                  <a:srgbClr val="080DC8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800" b="1" u="sng" dirty="0" err="1">
                <a:solidFill>
                  <a:srgbClr val="080DC8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oán</a:t>
            </a:r>
            <a:endParaRPr lang="vi-VN" sz="4800" b="1" u="sng" dirty="0">
              <a:solidFill>
                <a:srgbClr val="080DC8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6107"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60</a:t>
            </a:r>
            <a:r>
              <a:rPr lang="vi-VN" sz="44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 ÔN LẠI NHỮNG GÌ ĐÃ HỌC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7" descr="Book-03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554" y="2653436"/>
            <a:ext cx="9194414" cy="329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2575206" y="4033794"/>
            <a:ext cx="7841234" cy="817937"/>
          </a:xfrm>
          <a:prstGeom prst="rect">
            <a:avLst/>
          </a:prstGeom>
          <a:noFill/>
          <a:ln>
            <a:noFill/>
          </a:ln>
        </p:spPr>
        <p:txBody>
          <a:bodyPr wrap="square" lIns="161462" tIns="80719" rIns="161462" bIns="80719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121610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256" b="1" dirty="0">
                <a:solidFill>
                  <a:srgbClr val="FF0000"/>
                </a:solidFill>
                <a:cs typeface="Arial" pitchFamily="34" charset="0"/>
              </a:rPr>
              <a:t>Hướng dẫn học trang 12</a:t>
            </a:r>
          </a:p>
        </p:txBody>
      </p:sp>
    </p:spTree>
    <p:extLst>
      <p:ext uri="{BB962C8B-B14F-4D97-AF65-F5344CB8AC3E}">
        <p14:creationId xmlns:p14="http://schemas.microsoft.com/office/powerpoint/2010/main" val="72646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8465" y="301199"/>
            <a:ext cx="11384924" cy="132343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1A0DAB"/>
                </a:solidFill>
                <a:latin typeface="Times New Roman" pitchFamily="18" charset="0"/>
                <a:cs typeface="Times New Roman" pitchFamily="18" charset="0"/>
              </a:rPr>
              <a:t>2. Tính </a:t>
            </a:r>
            <a:r>
              <a:rPr lang="en-US" sz="4000" b="1" dirty="0">
                <a:solidFill>
                  <a:srgbClr val="1A0DAB"/>
                </a:solidFill>
                <a:latin typeface="Times New Roman" pitchFamily="18" charset="0"/>
                <a:cs typeface="Times New Roman" pitchFamily="18" charset="0"/>
              </a:rPr>
              <a:t>diện tích hình tam giác vuông có độ dài </a:t>
            </a:r>
            <a:r>
              <a:rPr lang="en-US" sz="4000" b="1" dirty="0" smtClean="0">
                <a:solidFill>
                  <a:srgbClr val="1A0DAB"/>
                </a:solidFill>
                <a:latin typeface="Times New Roman" pitchFamily="18" charset="0"/>
                <a:cs typeface="Times New Roman" pitchFamily="18" charset="0"/>
              </a:rPr>
              <a:t>hai cạnh </a:t>
            </a:r>
            <a:r>
              <a:rPr lang="en-US" sz="4000" b="1" dirty="0">
                <a:solidFill>
                  <a:srgbClr val="1A0DAB"/>
                </a:solidFill>
                <a:latin typeface="Times New Roman" pitchFamily="18" charset="0"/>
                <a:cs typeface="Times New Roman" pitchFamily="18" charset="0"/>
              </a:rPr>
              <a:t>góc vuông là:  5cm và 6cm.</a:t>
            </a:r>
          </a:p>
        </p:txBody>
      </p:sp>
      <p:sp>
        <p:nvSpPr>
          <p:cNvPr id="5" name="Rectangle 4"/>
          <p:cNvSpPr/>
          <p:nvPr/>
        </p:nvSpPr>
        <p:spPr>
          <a:xfrm>
            <a:off x="492589" y="1612482"/>
            <a:ext cx="26289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8" rIns="68576" bIns="34288" anchor="ctr"/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600" b="1" dirty="0">
                <a:solidFill>
                  <a:srgbClr val="5417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11</a:t>
            </a:r>
            <a:r>
              <a:rPr lang="vi-VN" sz="3600" b="1" dirty="0">
                <a:solidFill>
                  <a:srgbClr val="5417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5417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3600" b="1" baseline="30000" dirty="0">
                <a:solidFill>
                  <a:srgbClr val="5417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 dirty="0">
              <a:solidFill>
                <a:srgbClr val="5417C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2589" y="2443509"/>
            <a:ext cx="26289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8" rIns="68576" bIns="34288" anchor="ctr"/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600" b="1" dirty="0">
                <a:solidFill>
                  <a:srgbClr val="5417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15</a:t>
            </a:r>
            <a:r>
              <a:rPr lang="vi-VN" sz="3600" b="1" dirty="0">
                <a:solidFill>
                  <a:srgbClr val="5417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5417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3600" b="1" baseline="30000" dirty="0">
                <a:solidFill>
                  <a:srgbClr val="5417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 dirty="0">
              <a:solidFill>
                <a:srgbClr val="5417C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2589" y="3277006"/>
            <a:ext cx="26289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8" rIns="68576" bIns="34288" anchor="ctr"/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600" b="1" dirty="0">
                <a:solidFill>
                  <a:srgbClr val="5417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22</a:t>
            </a:r>
            <a:r>
              <a:rPr lang="vi-VN" sz="3600" b="1" dirty="0">
                <a:solidFill>
                  <a:srgbClr val="5417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5417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3600" b="1" baseline="30000" dirty="0">
                <a:solidFill>
                  <a:srgbClr val="5417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 dirty="0">
              <a:solidFill>
                <a:srgbClr val="5417C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2589" y="2443509"/>
            <a:ext cx="26289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8" rIns="68576" bIns="34288" anchor="ctr"/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15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36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68049" y="1772335"/>
            <a:ext cx="8055737" cy="3163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8" rIns="68576" bIns="34288" anchor="ctr"/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600" b="1" dirty="0" smtClean="0">
                <a:solidFill>
                  <a:srgbClr val="5417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giải:</a:t>
            </a:r>
          </a:p>
          <a:p>
            <a:pPr algn="ctr" eaLnBrk="1" hangingPunct="1">
              <a:defRPr/>
            </a:pPr>
            <a:r>
              <a:rPr lang="en-US" sz="3600" b="1" dirty="0" smtClean="0">
                <a:solidFill>
                  <a:srgbClr val="5417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</a:t>
            </a:r>
            <a:r>
              <a:rPr lang="en-US" sz="3600" b="1" dirty="0">
                <a:solidFill>
                  <a:srgbClr val="5417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hình tam giác vuông là: </a:t>
            </a:r>
          </a:p>
          <a:p>
            <a:pPr algn="ctr" eaLnBrk="1" hangingPunct="1">
              <a:defRPr/>
            </a:pPr>
            <a:r>
              <a:rPr lang="en-US" sz="3600" b="1" dirty="0" smtClean="0">
                <a:solidFill>
                  <a:srgbClr val="5417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 </a:t>
            </a:r>
            <a:r>
              <a:rPr lang="en-US" sz="3600" b="1" dirty="0">
                <a:solidFill>
                  <a:srgbClr val="5417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3600" b="1" dirty="0" smtClean="0">
                <a:solidFill>
                  <a:srgbClr val="5417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en-US" sz="3600" b="1" dirty="0">
                <a:solidFill>
                  <a:srgbClr val="5417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 = </a:t>
            </a:r>
            <a:r>
              <a:rPr lang="en-US" sz="3600" b="1" dirty="0" smtClean="0">
                <a:solidFill>
                  <a:srgbClr val="5417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(cm</a:t>
            </a:r>
            <a:r>
              <a:rPr lang="en-US" sz="3600" b="1" baseline="30000" dirty="0" smtClean="0">
                <a:solidFill>
                  <a:srgbClr val="5417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600" b="1" dirty="0">
                <a:solidFill>
                  <a:srgbClr val="5417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b="1" baseline="30000" dirty="0">
                <a:solidFill>
                  <a:srgbClr val="5417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600" b="1" baseline="30000" dirty="0" smtClean="0">
              <a:solidFill>
                <a:srgbClr val="5417C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3600" b="1" dirty="0" smtClean="0">
                <a:solidFill>
                  <a:srgbClr val="5417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Đáp số:15 cm</a:t>
            </a:r>
            <a:r>
              <a:rPr lang="en-US" sz="3600" b="1" baseline="30000" dirty="0" smtClean="0">
                <a:solidFill>
                  <a:srgbClr val="5417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endParaRPr lang="en-US" sz="3600" b="1" baseline="30000" dirty="0">
              <a:solidFill>
                <a:srgbClr val="5417C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en-US" sz="3600" b="1" dirty="0">
              <a:solidFill>
                <a:srgbClr val="5417CF"/>
              </a:solidFill>
            </a:endParaRPr>
          </a:p>
          <a:p>
            <a:pPr algn="ctr" eaLnBrk="1" hangingPunct="1">
              <a:defRPr/>
            </a:pPr>
            <a:endParaRPr lang="en-US" sz="2700" b="1" dirty="0">
              <a:solidFill>
                <a:srgbClr val="5417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83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8584" y="293360"/>
            <a:ext cx="10668001" cy="132343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1A0DAB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solidFill>
                  <a:srgbClr val="1A0DAB"/>
                </a:solidFill>
                <a:latin typeface="Times New Roman" pitchFamily="18" charset="0"/>
                <a:cs typeface="Times New Roman" pitchFamily="18" charset="0"/>
              </a:rPr>
              <a:t>. Tính </a:t>
            </a:r>
            <a:r>
              <a:rPr lang="en-US" sz="4000" b="1" dirty="0">
                <a:solidFill>
                  <a:srgbClr val="1A0DAB"/>
                </a:solidFill>
                <a:latin typeface="Times New Roman" pitchFamily="18" charset="0"/>
                <a:cs typeface="Times New Roman" pitchFamily="18" charset="0"/>
              </a:rPr>
              <a:t>diện tích hình tam giác vuông có độ dài </a:t>
            </a:r>
            <a:r>
              <a:rPr lang="en-US" sz="4000" b="1" dirty="0" smtClean="0">
                <a:solidFill>
                  <a:srgbClr val="1A0DAB"/>
                </a:solidFill>
                <a:latin typeface="Times New Roman" pitchFamily="18" charset="0"/>
                <a:cs typeface="Times New Roman" pitchFamily="18" charset="0"/>
              </a:rPr>
              <a:t>hai cạnh </a:t>
            </a:r>
            <a:r>
              <a:rPr lang="en-US" sz="4000" b="1" dirty="0">
                <a:solidFill>
                  <a:srgbClr val="1A0DAB"/>
                </a:solidFill>
                <a:latin typeface="Times New Roman" pitchFamily="18" charset="0"/>
                <a:cs typeface="Times New Roman" pitchFamily="18" charset="0"/>
              </a:rPr>
              <a:t>góc vuông là: 3,2m và 2,5m.</a:t>
            </a:r>
          </a:p>
        </p:txBody>
      </p:sp>
      <p:sp>
        <p:nvSpPr>
          <p:cNvPr id="5" name="Rectangle 4"/>
          <p:cNvSpPr/>
          <p:nvPr/>
        </p:nvSpPr>
        <p:spPr>
          <a:xfrm>
            <a:off x="492589" y="1616799"/>
            <a:ext cx="26289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8" rIns="68576" bIns="34288" anchor="ctr"/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sz="3600" b="1" dirty="0">
                <a:solidFill>
                  <a:srgbClr val="5417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5,7 m</a:t>
            </a:r>
            <a:r>
              <a:rPr lang="en-US" sz="3600" b="1" baseline="30000" dirty="0">
                <a:solidFill>
                  <a:srgbClr val="5417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 dirty="0">
              <a:solidFill>
                <a:srgbClr val="5417C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2589" y="2507273"/>
            <a:ext cx="26289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8" rIns="68576" bIns="34288" anchor="ctr"/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sz="3600" b="1" dirty="0">
                <a:solidFill>
                  <a:srgbClr val="5417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5</a:t>
            </a:r>
            <a:r>
              <a:rPr lang="vi-VN" sz="3600" b="1" dirty="0">
                <a:solidFill>
                  <a:srgbClr val="5417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5417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600" b="1" baseline="30000" dirty="0">
                <a:solidFill>
                  <a:srgbClr val="5417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 dirty="0">
              <a:solidFill>
                <a:srgbClr val="5417C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2589" y="3426618"/>
            <a:ext cx="26289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8" rIns="68576" bIns="34288" anchor="ctr"/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sz="3600" b="1" dirty="0">
                <a:solidFill>
                  <a:srgbClr val="5417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4m</a:t>
            </a:r>
            <a:r>
              <a:rPr lang="en-US" sz="3600" b="1" baseline="30000" dirty="0">
                <a:solidFill>
                  <a:srgbClr val="5417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 dirty="0">
              <a:solidFill>
                <a:srgbClr val="5417C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2589" y="3426618"/>
            <a:ext cx="26289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8" rIns="68576" bIns="34288" anchor="ctr"/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4m</a:t>
            </a:r>
            <a:r>
              <a:rPr lang="en-US" sz="36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97003" y="2074985"/>
            <a:ext cx="8055737" cy="30562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8" rIns="68576" bIns="34288" anchor="ctr"/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600" b="1" dirty="0" smtClean="0">
                <a:solidFill>
                  <a:srgbClr val="5417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giải:</a:t>
            </a:r>
          </a:p>
          <a:p>
            <a:pPr algn="ctr" eaLnBrk="1" hangingPunct="1">
              <a:defRPr/>
            </a:pPr>
            <a:r>
              <a:rPr lang="en-US" sz="3600" b="1" dirty="0" smtClean="0">
                <a:solidFill>
                  <a:srgbClr val="5417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</a:t>
            </a:r>
            <a:r>
              <a:rPr lang="en-US" sz="3600" b="1" dirty="0">
                <a:solidFill>
                  <a:srgbClr val="5417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hình tam giác vuông là: </a:t>
            </a:r>
          </a:p>
          <a:p>
            <a:pPr algn="ctr" eaLnBrk="1" hangingPunct="1">
              <a:defRPr/>
            </a:pPr>
            <a:r>
              <a:rPr lang="en-US" sz="3600" b="1" dirty="0">
                <a:solidFill>
                  <a:srgbClr val="5417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(3,2 x 2,5) : 2 = 4 (m</a:t>
            </a:r>
            <a:r>
              <a:rPr lang="en-US" sz="3600" b="1" baseline="30000" dirty="0">
                <a:solidFill>
                  <a:srgbClr val="5417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600" b="1" dirty="0">
                <a:solidFill>
                  <a:srgbClr val="5417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b="1" baseline="30000" dirty="0">
                <a:solidFill>
                  <a:srgbClr val="5417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600" b="1" baseline="30000" dirty="0" smtClean="0">
              <a:solidFill>
                <a:srgbClr val="5417C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3600" b="1" dirty="0" smtClean="0">
                <a:solidFill>
                  <a:srgbClr val="5417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Đáp số:</a:t>
            </a:r>
            <a:r>
              <a:rPr lang="en-US" sz="3600" b="1" dirty="0">
                <a:solidFill>
                  <a:srgbClr val="5417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600" b="1" dirty="0" smtClean="0">
                <a:solidFill>
                  <a:srgbClr val="5417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600" b="1" baseline="30000" dirty="0" smtClean="0">
                <a:solidFill>
                  <a:srgbClr val="5417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endParaRPr lang="en-US" sz="3600" b="1" baseline="30000" dirty="0">
              <a:solidFill>
                <a:srgbClr val="5417C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en-US" sz="3600" b="1" dirty="0">
              <a:solidFill>
                <a:srgbClr val="5417C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en-US" sz="2700" b="1" dirty="0">
              <a:solidFill>
                <a:srgbClr val="5417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1"/>
              <p:cNvSpPr>
                <a:spLocks noChangeArrowheads="1"/>
              </p:cNvSpPr>
              <p:nvPr/>
            </p:nvSpPr>
            <p:spPr bwMode="auto">
              <a:xfrm>
                <a:off x="410307" y="88939"/>
                <a:ext cx="10668001" cy="169597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000" b="1" dirty="0" smtClean="0">
                    <a:solidFill>
                      <a:srgbClr val="1A0DAB"/>
                    </a:solidFill>
                    <a:latin typeface="Times New Roman" pitchFamily="18" charset="0"/>
                    <a:cs typeface="Times New Roman" pitchFamily="18" charset="0"/>
                  </a:rPr>
                  <a:t>2. Tính </a:t>
                </a:r>
                <a:r>
                  <a:rPr lang="en-US" sz="4000" b="1" dirty="0">
                    <a:solidFill>
                      <a:srgbClr val="1A0DAB"/>
                    </a:solidFill>
                    <a:latin typeface="Times New Roman" pitchFamily="18" charset="0"/>
                    <a:cs typeface="Times New Roman" pitchFamily="18" charset="0"/>
                  </a:rPr>
                  <a:t>diện tích hình tam giác vuông có độ dài </a:t>
                </a:r>
                <a:r>
                  <a:rPr lang="en-US" sz="4000" b="1" dirty="0" smtClean="0">
                    <a:solidFill>
                      <a:srgbClr val="1A0DAB"/>
                    </a:solidFill>
                    <a:latin typeface="Times New Roman" pitchFamily="18" charset="0"/>
                    <a:cs typeface="Times New Roman" pitchFamily="18" charset="0"/>
                  </a:rPr>
                  <a:t>hai cạnh </a:t>
                </a:r>
                <a:r>
                  <a:rPr lang="en-US" sz="4000" b="1" dirty="0">
                    <a:solidFill>
                      <a:srgbClr val="1A0DAB"/>
                    </a:solidFill>
                    <a:latin typeface="Times New Roman" pitchFamily="18" charset="0"/>
                    <a:cs typeface="Times New Roman" pitchFamily="18" charset="0"/>
                  </a:rPr>
                  <a:t>góc vuông là: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vi-VN" sz="40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  <a:r>
                  <a:rPr lang="en-US" sz="40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smtClean="0">
                    <a:solidFill>
                      <a:srgbClr val="1A0DAB"/>
                    </a:solidFill>
                    <a:latin typeface="Times New Roman" pitchFamily="18" charset="0"/>
                    <a:cs typeface="Times New Roman" pitchFamily="18" charset="0"/>
                  </a:rPr>
                  <a:t>và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vi-VN" sz="40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  <a:endParaRPr lang="en-US" sz="4000" b="1" dirty="0">
                  <a:solidFill>
                    <a:srgbClr val="1A0DAB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0307" y="88939"/>
                <a:ext cx="10668001" cy="1695977"/>
              </a:xfrm>
              <a:prstGeom prst="rect">
                <a:avLst/>
              </a:prstGeom>
              <a:blipFill>
                <a:blip r:embed="rId2"/>
                <a:stretch>
                  <a:fillRect l="-2000" t="-6115" r="-286" b="-5396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10307" y="1880049"/>
                <a:ext cx="2628900" cy="101950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6" tIns="34288" rIns="68576" bIns="34288" anchor="ctr"/>
              <a:lstStyle>
                <a:lvl1pPr eaLnBrk="0" hangingPunct="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13033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13033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13033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13033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just" eaLnBrk="1" hangingPunct="1">
                  <a:defRPr/>
                </a:pPr>
                <a:r>
                  <a:rPr lang="en-US" sz="2700" b="1" dirty="0" smtClean="0">
                    <a:solidFill>
                      <a:srgbClr val="005696"/>
                    </a:solidFill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569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5696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5696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 smtClean="0">
                            <a:solidFill>
                              <a:srgbClr val="005696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700" b="1" dirty="0" smtClean="0">
                    <a:solidFill>
                      <a:srgbClr val="005696"/>
                    </a:solidFill>
                  </a:rPr>
                  <a:t> m</a:t>
                </a:r>
                <a:r>
                  <a:rPr lang="en-US" sz="2700" b="1" baseline="30000" dirty="0" smtClean="0">
                    <a:solidFill>
                      <a:srgbClr val="005696"/>
                    </a:solidFill>
                  </a:rPr>
                  <a:t>2</a:t>
                </a:r>
                <a:endParaRPr lang="en-US" sz="2700" b="1" dirty="0">
                  <a:solidFill>
                    <a:srgbClr val="005696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07" y="1880049"/>
                <a:ext cx="2628900" cy="1019508"/>
              </a:xfrm>
              <a:prstGeom prst="rect">
                <a:avLst/>
              </a:prstGeom>
              <a:blipFill>
                <a:blip r:embed="rId3"/>
                <a:stretch>
                  <a:fillRect l="-483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10307" y="3089823"/>
                <a:ext cx="2628900" cy="107854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6" tIns="34288" rIns="68576" bIns="34288" anchor="ctr"/>
              <a:lstStyle>
                <a:lvl1pPr eaLnBrk="0" hangingPunct="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13033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13033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13033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13033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just" eaLnBrk="1" hangingPunct="1">
                  <a:defRPr/>
                </a:pPr>
                <a:r>
                  <a:rPr lang="en-US" sz="2700" b="1" dirty="0" smtClean="0">
                    <a:solidFill>
                      <a:srgbClr val="005696"/>
                    </a:solidFill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569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5696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rgbClr val="005696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5696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den>
                    </m:f>
                  </m:oMath>
                </a14:m>
                <a:r>
                  <a:rPr lang="en-US" sz="2700" b="1" dirty="0" smtClean="0">
                    <a:solidFill>
                      <a:srgbClr val="005696"/>
                    </a:solidFill>
                  </a:rPr>
                  <a:t> m</a:t>
                </a:r>
                <a:r>
                  <a:rPr lang="en-US" sz="2700" b="1" baseline="30000" dirty="0" smtClean="0">
                    <a:solidFill>
                      <a:srgbClr val="005696"/>
                    </a:solidFill>
                  </a:rPr>
                  <a:t>2</a:t>
                </a:r>
                <a:endParaRPr lang="en-US" sz="2700" b="1" dirty="0">
                  <a:solidFill>
                    <a:srgbClr val="005696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07" y="3089823"/>
                <a:ext cx="2628900" cy="1078544"/>
              </a:xfrm>
              <a:prstGeom prst="rect">
                <a:avLst/>
              </a:prstGeom>
              <a:blipFill>
                <a:blip r:embed="rId4"/>
                <a:stretch>
                  <a:fillRect l="-483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10307" y="4370356"/>
                <a:ext cx="2628900" cy="101715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6" tIns="34288" rIns="68576" bIns="34288" anchor="ctr"/>
              <a:lstStyle>
                <a:lvl1pPr eaLnBrk="0" hangingPunct="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13033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13033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13033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13033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2700" b="1" dirty="0" smtClean="0">
                    <a:solidFill>
                      <a:srgbClr val="FF0000"/>
                    </a:solidFill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𝟑𝟐</m:t>
                        </m:r>
                      </m:den>
                    </m:f>
                  </m:oMath>
                </a14:m>
                <a:r>
                  <a:rPr lang="vi-VN" sz="28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700" b="1" dirty="0" smtClean="0">
                    <a:solidFill>
                      <a:srgbClr val="FF0000"/>
                    </a:solidFill>
                  </a:rPr>
                  <a:t>m</a:t>
                </a:r>
                <a:r>
                  <a:rPr lang="en-US" sz="2700" b="1" baseline="30000" dirty="0" smtClean="0">
                    <a:solidFill>
                      <a:srgbClr val="FF0000"/>
                    </a:solidFill>
                  </a:rPr>
                  <a:t>2</a:t>
                </a:r>
                <a:endParaRPr lang="en-US" sz="27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07" y="4370356"/>
                <a:ext cx="2628900" cy="1017158"/>
              </a:xfrm>
              <a:prstGeom prst="rect">
                <a:avLst/>
              </a:prstGeom>
              <a:blipFill>
                <a:blip r:embed="rId5"/>
                <a:stretch>
                  <a:fillRect l="-483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305907" y="1749510"/>
                <a:ext cx="7772401" cy="392445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6" tIns="34288" rIns="68576" bIns="34288" anchor="ctr"/>
              <a:lstStyle>
                <a:lvl1pPr eaLnBrk="0" hangingPunct="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13033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13033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13033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13033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3600" b="1" dirty="0" smtClean="0">
                    <a:solidFill>
                      <a:srgbClr val="5417C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giải:</a:t>
                </a:r>
              </a:p>
              <a:p>
                <a:pPr algn="ctr" eaLnBrk="1" hangingPunct="1">
                  <a:defRPr/>
                </a:pPr>
                <a:r>
                  <a:rPr lang="en-US" sz="3600" b="1" dirty="0" smtClean="0">
                    <a:solidFill>
                      <a:srgbClr val="5417C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 </a:t>
                </a:r>
                <a:r>
                  <a:rPr lang="en-US" sz="3600" b="1" dirty="0">
                    <a:solidFill>
                      <a:srgbClr val="5417C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 hình tam giác vuông là: </a:t>
                </a:r>
              </a:p>
              <a:p>
                <a:pPr algn="ctr" eaLnBrk="1" hangingPunct="1">
                  <a:defRPr/>
                </a:pPr>
                <a:r>
                  <a:rPr lang="en-US" sz="4400" b="1" dirty="0" smtClean="0">
                    <a:solidFill>
                      <a:srgbClr val="5417C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3600" b="1" dirty="0" smtClean="0">
                    <a:solidFill>
                      <a:srgbClr val="5417C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5417C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5417C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smtClean="0">
                    <a:solidFill>
                      <a:srgbClr val="5417C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3600" b="1" dirty="0" smtClean="0">
                    <a:solidFill>
                      <a:srgbClr val="5417C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>
                    <a:solidFill>
                      <a:srgbClr val="5417C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2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𝟑𝟐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5417C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>
                    <a:solidFill>
                      <a:srgbClr val="5417C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(m</a:t>
                </a:r>
                <a:r>
                  <a:rPr lang="en-US" sz="3600" b="1" baseline="30000" dirty="0">
                    <a:solidFill>
                      <a:srgbClr val="5417C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3600" b="1" dirty="0">
                    <a:solidFill>
                      <a:srgbClr val="5417C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3600" b="1" baseline="30000" dirty="0">
                    <a:solidFill>
                      <a:srgbClr val="5417C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US" sz="3600" b="1" baseline="30000" dirty="0" smtClean="0">
                  <a:solidFill>
                    <a:srgbClr val="5417C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eaLnBrk="1" hangingPunct="1">
                  <a:defRPr/>
                </a:pPr>
                <a:r>
                  <a:rPr lang="en-US" sz="3600" b="1" dirty="0" smtClean="0">
                    <a:solidFill>
                      <a:srgbClr val="5417C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Đáp số: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𝟑𝟐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5417C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  <a:r>
                  <a:rPr lang="en-US" sz="3600" b="1" baseline="30000" dirty="0" smtClean="0">
                    <a:solidFill>
                      <a:srgbClr val="5417C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 </a:t>
                </a:r>
                <a:endParaRPr lang="en-US" sz="3600" b="1" baseline="30000" dirty="0">
                  <a:solidFill>
                    <a:srgbClr val="5417C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eaLnBrk="1" hangingPunct="1">
                  <a:defRPr/>
                </a:pPr>
                <a:endParaRPr lang="en-US" sz="3600" b="1" dirty="0">
                  <a:solidFill>
                    <a:srgbClr val="5417CF"/>
                  </a:solidFill>
                </a:endParaRPr>
              </a:p>
              <a:p>
                <a:pPr algn="ctr" eaLnBrk="1" hangingPunct="1">
                  <a:defRPr/>
                </a:pPr>
                <a:endParaRPr lang="en-US" sz="2700" b="1" dirty="0">
                  <a:solidFill>
                    <a:srgbClr val="5417CF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5907" y="1749510"/>
                <a:ext cx="7772401" cy="3924459"/>
              </a:xfrm>
              <a:prstGeom prst="rect">
                <a:avLst/>
              </a:prstGeom>
              <a:blipFill>
                <a:blip r:embed="rId6"/>
                <a:stretch>
                  <a:fillRect t="-464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10307" y="4358633"/>
                <a:ext cx="2628900" cy="101715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6" tIns="34288" rIns="68576" bIns="34288" anchor="ctr"/>
              <a:lstStyle>
                <a:lvl1pPr eaLnBrk="0" hangingPunct="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13033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13033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13033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13033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2700" b="1" dirty="0" smtClean="0">
                    <a:solidFill>
                      <a:srgbClr val="005696"/>
                    </a:solidFill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569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5696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5696"/>
                            </a:solidFill>
                            <a:latin typeface="Cambria Math" panose="02040503050406030204" pitchFamily="18" charset="0"/>
                          </a:rPr>
                          <m:t>𝟑𝟐</m:t>
                        </m:r>
                      </m:den>
                    </m:f>
                  </m:oMath>
                </a14:m>
                <a:r>
                  <a:rPr lang="vi-VN" sz="2800" b="1" dirty="0" smtClean="0">
                    <a:solidFill>
                      <a:srgbClr val="00569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b="1" dirty="0" smtClean="0">
                    <a:solidFill>
                      <a:srgbClr val="005696"/>
                    </a:solidFill>
                  </a:rPr>
                  <a:t>m</a:t>
                </a:r>
                <a:r>
                  <a:rPr lang="en-US" sz="2700" b="1" baseline="30000" dirty="0" smtClean="0">
                    <a:solidFill>
                      <a:srgbClr val="005696"/>
                    </a:solidFill>
                  </a:rPr>
                  <a:t>2</a:t>
                </a:r>
                <a:endParaRPr lang="en-US" sz="2700" b="1" dirty="0">
                  <a:solidFill>
                    <a:srgbClr val="005696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07" y="4358633"/>
                <a:ext cx="2628900" cy="1017158"/>
              </a:xfrm>
              <a:prstGeom prst="rect">
                <a:avLst/>
              </a:prstGeom>
              <a:blipFill>
                <a:blip r:embed="rId7"/>
                <a:stretch>
                  <a:fillRect l="-483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878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4348" y="122618"/>
            <a:ext cx="11248296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Diện tích 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 hình 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thang ABED lớn hơn diện tích của hình tam giác BEC bao nhiêu đề -xi-mét vuông?</a:t>
            </a:r>
          </a:p>
        </p:txBody>
      </p:sp>
      <p:pic>
        <p:nvPicPr>
          <p:cNvPr id="7170" name="Picture 2" descr="https://tech12h.com/sites/default/files/styles/inbody400/public/24_16.png?itok=PuqpaL1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3" y="1430216"/>
            <a:ext cx="4778650" cy="358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073000" y="1164610"/>
            <a:ext cx="6469644" cy="495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ABED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 </a:t>
            </a:r>
          </a:p>
          <a:p>
            <a:pPr algn="ctr">
              <a:defRPr/>
            </a:pP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   (1,5 + 2,4) × 1,2 : 2 = 2,34 (dm</a:t>
            </a:r>
            <a:r>
              <a:rPr lang="en-US" sz="3200" b="1" baseline="30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BEC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   (1,8 × 1,2): 2 = 1,08 (dm</a:t>
            </a:r>
            <a:r>
              <a:rPr lang="en-US" sz="3200" b="1" baseline="30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thang ABED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BEC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   2,34 - 1,08 = 1,26 (dm</a:t>
            </a:r>
            <a:r>
              <a:rPr lang="en-US" sz="3200" b="1" baseline="30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            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1,26 dm</a:t>
            </a:r>
            <a:r>
              <a:rPr lang="en-US" sz="3200" b="1" baseline="30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076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495" y="0"/>
            <a:ext cx="1140209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 bài toán sau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Trên một mảnh vườn hình thang (như hình vẽ), người ta sử dụng 30% diện tích để trồng rau cải và 25% diện tích để trồng su hào.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 </a:t>
            </a:r>
          </a:p>
          <a:p>
            <a:pPr algn="just"/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s://tech12h.com/sites/default/files/styles/inbody400/public/26.gif?itok=zuKo0pR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74" y="2368061"/>
            <a:ext cx="4371975" cy="342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9622" y="1677987"/>
            <a:ext cx="7346050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Diện tích của mảnh vườn hình thang là: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 (70 + 40) × 30 : 2 = 1650 (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Diện tích trồng rau cải là: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 1650 : 100 x 30 = 495 (m</a:t>
            </a:r>
            <a:r>
              <a:rPr lang="en-US" sz="3200" b="1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Diện tích trồng su hào là: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 1650 : 100 x 25 =  412,5 (m</a:t>
            </a:r>
            <a:r>
              <a:rPr lang="en-US" sz="3200" b="1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      Đáp số: Rau cải: 495m</a:t>
            </a:r>
            <a:r>
              <a:rPr lang="en-US" sz="3200" b="1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;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               Su hào:  412,5m</a:t>
            </a:r>
            <a:r>
              <a:rPr lang="en-US" sz="3200" b="1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218076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1"/>
          <p:cNvSpPr>
            <a:spLocks noChangeArrowheads="1"/>
          </p:cNvSpPr>
          <p:nvPr/>
        </p:nvSpPr>
        <p:spPr bwMode="auto">
          <a:xfrm>
            <a:off x="1167016" y="19314"/>
            <a:ext cx="10291226" cy="206527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1216107" eaLnBrk="1" hangingPunct="1">
              <a:defRPr/>
            </a:pPr>
            <a:r>
              <a:rPr lang="en-US" altLang="en-US" sz="319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3724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Diện</a:t>
            </a:r>
            <a:r>
              <a:rPr lang="en-US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tích</a:t>
            </a:r>
            <a:r>
              <a:rPr lang="en-US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hình</a:t>
            </a:r>
            <a:r>
              <a:rPr lang="en-US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thang </a:t>
            </a:r>
            <a:r>
              <a:rPr lang="en-US" alt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độ</a:t>
            </a:r>
            <a:r>
              <a:rPr lang="en-US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dài</a:t>
            </a:r>
            <a:r>
              <a:rPr lang="en-US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đáy</a:t>
            </a:r>
            <a:r>
              <a:rPr lang="en-US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lần</a:t>
            </a:r>
            <a:r>
              <a:rPr lang="en-US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</a:p>
          <a:p>
            <a:pPr algn="ctr" defTabSz="1216107" eaLnBrk="1" hangingPunct="1">
              <a:defRPr/>
            </a:pPr>
            <a:r>
              <a:rPr lang="en-US" alt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lượt</a:t>
            </a:r>
            <a:r>
              <a:rPr lang="en-US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12cm </a:t>
            </a:r>
            <a:r>
              <a:rPr lang="en-US" alt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8cm; </a:t>
            </a:r>
            <a:r>
              <a:rPr lang="en-US" alt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chiều</a:t>
            </a:r>
            <a:r>
              <a:rPr lang="en-US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cao</a:t>
            </a:r>
            <a:r>
              <a:rPr lang="en-US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5cm </a:t>
            </a:r>
            <a:r>
              <a:rPr lang="en-US" alt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AutoShape 51"/>
              <p:cNvSpPr>
                <a:spLocks noChangeArrowheads="1"/>
              </p:cNvSpPr>
              <p:nvPr/>
            </p:nvSpPr>
            <p:spPr bwMode="auto">
              <a:xfrm>
                <a:off x="1876940" y="2183684"/>
                <a:ext cx="7771730" cy="996538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lvl="0" algn="ctr" eaLnBrk="0" hangingPunct="0">
                  <a:defRPr/>
                </a:pPr>
                <a:r>
                  <a:rPr lang="en-US" sz="5852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852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852" b="1">
                            <a:solidFill>
                              <a:srgbClr val="FFFF00"/>
                            </a:solidFill>
                            <a:latin typeface="Cambria Math"/>
                          </a:rPr>
                          <m:t>𝐜𝐦</m:t>
                        </m:r>
                      </m:e>
                      <m:sup>
                        <m:r>
                          <a:rPr lang="en-US" sz="5852" b="1">
                            <a:solidFill>
                              <a:srgbClr val="FFFF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sz="5852" baseline="30000" dirty="0">
                  <a:solidFill>
                    <a:srgbClr val="FFFF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3" name="AutoShap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6940" y="2183684"/>
                <a:ext cx="7771730" cy="996538"/>
              </a:xfrm>
              <a:prstGeom prst="roundRect">
                <a:avLst>
                  <a:gd name="adj" fmla="val 16667"/>
                </a:avLst>
              </a:prstGeom>
              <a:blipFill>
                <a:blip r:embed="rId7"/>
                <a:stretch>
                  <a:fillRect t="-15854" b="-40854"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63" y="2059067"/>
            <a:ext cx="1995186" cy="106621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24554" y="2149947"/>
            <a:ext cx="1087324" cy="814966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216107">
              <a:defRPr/>
            </a:pPr>
            <a:endParaRPr lang="en-US" altLang="en-US" sz="2660">
              <a:solidFill>
                <a:prstClr val="black"/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" name="WordArt 226"/>
          <p:cNvSpPr>
            <a:spLocks noChangeArrowheads="1" noChangeShapeType="1" noTextEdit="1"/>
          </p:cNvSpPr>
          <p:nvPr/>
        </p:nvSpPr>
        <p:spPr bwMode="auto">
          <a:xfrm>
            <a:off x="645354" y="2312290"/>
            <a:ext cx="561782" cy="57108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defTabSz="1216107">
              <a:defRPr/>
            </a:pPr>
            <a:r>
              <a:rPr lang="en-US" sz="4788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charset="0"/>
              </a:rPr>
              <a:t>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AutoShape 51"/>
              <p:cNvSpPr>
                <a:spLocks noChangeArrowheads="1"/>
              </p:cNvSpPr>
              <p:nvPr/>
            </p:nvSpPr>
            <p:spPr bwMode="auto">
              <a:xfrm>
                <a:off x="1893383" y="3467594"/>
                <a:ext cx="7936413" cy="996538"/>
              </a:xfrm>
              <a:prstGeom prst="roundRect">
                <a:avLst>
                  <a:gd name="adj" fmla="val 16667"/>
                </a:avLst>
              </a:prstGeom>
              <a:solidFill>
                <a:srgbClr val="00B050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lvl="0" algn="ctr">
                  <a:defRPr/>
                </a:pPr>
                <a:r>
                  <a:rPr lang="en-US" sz="5852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852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852" b="1">
                            <a:solidFill>
                              <a:srgbClr val="FFFF00"/>
                            </a:solidFill>
                            <a:latin typeface="Cambria Math"/>
                          </a:rPr>
                          <m:t>𝐜𝐦</m:t>
                        </m:r>
                      </m:e>
                      <m:sup>
                        <m:r>
                          <a:rPr lang="en-US" sz="5852" b="1">
                            <a:solidFill>
                              <a:srgbClr val="FFFF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altLang="en-US" sz="5852" b="1" baseline="30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AutoShap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93383" y="3467594"/>
                <a:ext cx="7936413" cy="996538"/>
              </a:xfrm>
              <a:prstGeom prst="roundRect">
                <a:avLst>
                  <a:gd name="adj" fmla="val 16667"/>
                </a:avLst>
              </a:prstGeom>
              <a:blipFill>
                <a:blip r:embed="rId10"/>
                <a:stretch>
                  <a:fillRect t="-15951" b="-411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44" y="3432758"/>
            <a:ext cx="1995188" cy="106621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91370" y="3496230"/>
            <a:ext cx="1087325" cy="814966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216107">
              <a:defRPr/>
            </a:pPr>
            <a:endParaRPr lang="en-US" altLang="en-US" sz="2660">
              <a:solidFill>
                <a:prstClr val="black"/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WordArt 226"/>
          <p:cNvSpPr>
            <a:spLocks noChangeArrowheads="1" noChangeShapeType="1" noTextEdit="1"/>
          </p:cNvSpPr>
          <p:nvPr/>
        </p:nvSpPr>
        <p:spPr bwMode="auto">
          <a:xfrm>
            <a:off x="754491" y="3664149"/>
            <a:ext cx="612280" cy="51516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defTabSz="1216107">
              <a:defRPr/>
            </a:pPr>
            <a:r>
              <a:rPr lang="en-US" sz="4788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charset="0"/>
              </a:rPr>
              <a:t>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AutoShape 51"/>
              <p:cNvSpPr>
                <a:spLocks noChangeArrowheads="1"/>
              </p:cNvSpPr>
              <p:nvPr/>
            </p:nvSpPr>
            <p:spPr bwMode="auto">
              <a:xfrm>
                <a:off x="1893383" y="4629691"/>
                <a:ext cx="7904742" cy="996538"/>
              </a:xfrm>
              <a:prstGeom prst="roundRect">
                <a:avLst>
                  <a:gd name="adj" fmla="val 16667"/>
                </a:avLst>
              </a:prstGeom>
              <a:solidFill>
                <a:srgbClr val="00B0F0"/>
              </a:solidFill>
              <a:ln>
                <a:noFill/>
              </a:ln>
            </p:spPr>
            <p:txBody>
              <a:bodyPr wrap="none" anchor="ctr"/>
              <a:lstStyle/>
              <a:p>
                <a:pPr lvl="0" algn="ctr" eaLnBrk="0" hangingPunct="0">
                  <a:defRPr/>
                </a:pPr>
                <a:r>
                  <a:rPr lang="en-US" sz="5852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852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852" b="1">
                            <a:solidFill>
                              <a:srgbClr val="FFFF00"/>
                            </a:solidFill>
                            <a:latin typeface="Cambria Math"/>
                          </a:rPr>
                          <m:t>𝐜𝐦</m:t>
                        </m:r>
                      </m:e>
                      <m:sup>
                        <m:r>
                          <a:rPr lang="en-US" sz="5852" b="1">
                            <a:solidFill>
                              <a:srgbClr val="FFFF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sz="5852" b="1" baseline="30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11" name="AutoShap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93383" y="4629691"/>
                <a:ext cx="7904742" cy="996538"/>
              </a:xfrm>
              <a:prstGeom prst="roundRect">
                <a:avLst>
                  <a:gd name="adj" fmla="val 16667"/>
                </a:avLst>
              </a:prstGeom>
              <a:blipFill>
                <a:blip r:embed="rId11"/>
                <a:stretch>
                  <a:fillRect t="-15854" b="-408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44" y="4687011"/>
            <a:ext cx="1995186" cy="1066211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84085" y="4879138"/>
            <a:ext cx="1087324" cy="814966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216107">
              <a:defRPr/>
            </a:pPr>
            <a:endParaRPr lang="en-US" altLang="en-US" sz="2660">
              <a:solidFill>
                <a:prstClr val="black"/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WordArt 226"/>
          <p:cNvSpPr>
            <a:spLocks noChangeArrowheads="1" noChangeShapeType="1" noTextEdit="1"/>
          </p:cNvSpPr>
          <p:nvPr/>
        </p:nvSpPr>
        <p:spPr bwMode="auto">
          <a:xfrm>
            <a:off x="694606" y="4997139"/>
            <a:ext cx="612280" cy="51516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defTabSz="1216107">
              <a:defRPr/>
            </a:pPr>
            <a:r>
              <a:rPr lang="en-US" sz="4788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charset="0"/>
              </a:rPr>
              <a:t>c</a:t>
            </a:r>
          </a:p>
        </p:txBody>
      </p:sp>
      <p:sp>
        <p:nvSpPr>
          <p:cNvPr id="15" name="WordArt 28"/>
          <p:cNvSpPr>
            <a:spLocks noChangeArrowheads="1" noChangeShapeType="1" noTextEdit="1"/>
          </p:cNvSpPr>
          <p:nvPr/>
        </p:nvSpPr>
        <p:spPr bwMode="auto">
          <a:xfrm>
            <a:off x="148545" y="293511"/>
            <a:ext cx="912086" cy="7456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1216107">
              <a:defRPr/>
            </a:pPr>
            <a:r>
              <a:rPr lang="en-US" sz="4788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788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6" name="WordArt 33"/>
          <p:cNvSpPr>
            <a:spLocks noChangeArrowheads="1" noChangeShapeType="1" noTextEdit="1"/>
          </p:cNvSpPr>
          <p:nvPr/>
        </p:nvSpPr>
        <p:spPr bwMode="auto">
          <a:xfrm>
            <a:off x="10536025" y="1802960"/>
            <a:ext cx="886750" cy="988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1216107">
              <a:defRPr/>
            </a:pPr>
            <a:r>
              <a:rPr lang="en-US" sz="4788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charset="0"/>
              </a:rPr>
              <a:t>0</a:t>
            </a:r>
          </a:p>
        </p:txBody>
      </p:sp>
      <p:sp>
        <p:nvSpPr>
          <p:cNvPr id="17" name="WordArt 34"/>
          <p:cNvSpPr>
            <a:spLocks noChangeArrowheads="1" noChangeShapeType="1" noTextEdit="1"/>
          </p:cNvSpPr>
          <p:nvPr/>
        </p:nvSpPr>
        <p:spPr bwMode="auto">
          <a:xfrm>
            <a:off x="10536025" y="1802960"/>
            <a:ext cx="886750" cy="988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1216107">
              <a:defRPr/>
            </a:pPr>
            <a:r>
              <a:rPr lang="en-US" sz="4788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charset="0"/>
              </a:rPr>
              <a:t>1</a:t>
            </a:r>
          </a:p>
        </p:txBody>
      </p:sp>
      <p:sp>
        <p:nvSpPr>
          <p:cNvPr id="18" name="WordArt 36"/>
          <p:cNvSpPr>
            <a:spLocks noChangeArrowheads="1" noChangeShapeType="1" noTextEdit="1"/>
          </p:cNvSpPr>
          <p:nvPr/>
        </p:nvSpPr>
        <p:spPr bwMode="auto">
          <a:xfrm>
            <a:off x="10536025" y="1802960"/>
            <a:ext cx="886750" cy="988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1216107">
              <a:defRPr/>
            </a:pPr>
            <a:r>
              <a:rPr lang="en-US" sz="4788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charset="0"/>
              </a:rPr>
              <a:t>3</a:t>
            </a:r>
          </a:p>
        </p:txBody>
      </p:sp>
      <p:sp>
        <p:nvSpPr>
          <p:cNvPr id="19" name="WordArt 37"/>
          <p:cNvSpPr>
            <a:spLocks noChangeArrowheads="1" noChangeShapeType="1" noTextEdit="1"/>
          </p:cNvSpPr>
          <p:nvPr/>
        </p:nvSpPr>
        <p:spPr bwMode="auto">
          <a:xfrm>
            <a:off x="10599365" y="1802960"/>
            <a:ext cx="886750" cy="988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1216107">
              <a:defRPr/>
            </a:pPr>
            <a:r>
              <a:rPr lang="en-US" sz="4788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charset="0"/>
              </a:rPr>
              <a:t>4</a:t>
            </a:r>
          </a:p>
        </p:txBody>
      </p:sp>
      <p:sp>
        <p:nvSpPr>
          <p:cNvPr id="20" name="WordArt 38"/>
          <p:cNvSpPr>
            <a:spLocks noChangeArrowheads="1" noChangeShapeType="1" noTextEdit="1"/>
          </p:cNvSpPr>
          <p:nvPr/>
        </p:nvSpPr>
        <p:spPr bwMode="auto">
          <a:xfrm>
            <a:off x="10555029" y="1802960"/>
            <a:ext cx="886750" cy="988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1216107">
              <a:defRPr/>
            </a:pPr>
            <a:r>
              <a:rPr lang="en-US" sz="4788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charset="0"/>
              </a:rPr>
              <a:t>5</a:t>
            </a:r>
          </a:p>
        </p:txBody>
      </p:sp>
      <p:sp>
        <p:nvSpPr>
          <p:cNvPr id="21" name="WordArt 39"/>
          <p:cNvSpPr>
            <a:spLocks noChangeArrowheads="1" noChangeShapeType="1" noTextEdit="1"/>
          </p:cNvSpPr>
          <p:nvPr/>
        </p:nvSpPr>
        <p:spPr bwMode="auto">
          <a:xfrm>
            <a:off x="10536025" y="1802960"/>
            <a:ext cx="886750" cy="988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1216107">
              <a:defRPr/>
            </a:pPr>
            <a:endParaRPr lang="en-US" sz="4788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  <a:cs typeface="Arial" charset="0"/>
            </a:endParaRPr>
          </a:p>
        </p:txBody>
      </p:sp>
      <p:grpSp>
        <p:nvGrpSpPr>
          <p:cNvPr id="22" name="Group 49"/>
          <p:cNvGrpSpPr>
            <a:grpSpLocks/>
          </p:cNvGrpSpPr>
          <p:nvPr/>
        </p:nvGrpSpPr>
        <p:grpSpPr bwMode="auto">
          <a:xfrm>
            <a:off x="10196700" y="3137378"/>
            <a:ext cx="1323788" cy="1568702"/>
            <a:chOff x="4320" y="2928"/>
            <a:chExt cx="1104" cy="1104"/>
          </a:xfrm>
        </p:grpSpPr>
        <p:sp>
          <p:nvSpPr>
            <p:cNvPr id="23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216107" eaLnBrk="1" hangingPunct="1">
                <a:defRPr/>
              </a:pPr>
              <a:endParaRPr lang="en-US" altLang="en-US" sz="7979" b="1">
                <a:solidFill>
                  <a:srgbClr val="FF0066"/>
                </a:solidFill>
                <a:latin typeface=".VnHelvetInsH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defTabSz="1216107">
                <a:defRPr/>
              </a:pPr>
              <a:r>
                <a:rPr lang="en-US" sz="4788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Franklin Gothic Book"/>
                  <a:cs typeface="Times New Roman" panose="02020603050405020304" pitchFamily="18" charset="0"/>
                </a:rPr>
                <a:t>Hết giờ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550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5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44444E-6 -2.59259E-6 L -4.44444E-6 -0.07222 " pathEditMode="relative" rAng="0" ptsTypes="AA">
                                      <p:cBhvr>
                                        <p:cTn id="1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7" grpId="1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1"/>
          <p:cNvSpPr>
            <a:spLocks noChangeArrowheads="1"/>
          </p:cNvSpPr>
          <p:nvPr/>
        </p:nvSpPr>
        <p:spPr bwMode="auto">
          <a:xfrm>
            <a:off x="986923" y="25613"/>
            <a:ext cx="10533565" cy="186289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eaLnBrk="1" hangingPunct="1">
              <a:defRPr/>
            </a:pPr>
            <a:r>
              <a:rPr lang="en-US" altLang="en-US" sz="4000" b="1" dirty="0">
                <a:solidFill>
                  <a:prstClr val="black"/>
                </a:solidFill>
                <a:cs typeface="Times New Roman" panose="02020603050405020304" pitchFamily="18" charset="0"/>
              </a:rPr>
              <a:t>   </a:t>
            </a:r>
            <a:r>
              <a:rPr lang="en-US" alt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Diện </a:t>
            </a:r>
            <a:r>
              <a:rPr lang="en-US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tích hình thang có độ dài hai đáy lần </a:t>
            </a:r>
          </a:p>
          <a:p>
            <a:pPr lvl="0" algn="ctr" eaLnBrk="1" hangingPunct="1">
              <a:defRPr/>
            </a:pPr>
            <a:r>
              <a:rPr lang="en-US" alt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lượt</a:t>
            </a:r>
            <a:r>
              <a:rPr lang="en-US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2,8m </a:t>
            </a:r>
            <a:r>
              <a:rPr lang="en-US" alt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1,8m; </a:t>
            </a:r>
            <a:r>
              <a:rPr lang="en-US" alt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chiều</a:t>
            </a:r>
            <a:r>
              <a:rPr lang="en-US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cao</a:t>
            </a:r>
            <a:r>
              <a:rPr lang="en-US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0,5m </a:t>
            </a:r>
            <a:r>
              <a:rPr lang="en-US" alt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AutoShape 51"/>
              <p:cNvSpPr>
                <a:spLocks noChangeArrowheads="1"/>
              </p:cNvSpPr>
              <p:nvPr/>
            </p:nvSpPr>
            <p:spPr bwMode="auto">
              <a:xfrm>
                <a:off x="2255474" y="2148950"/>
                <a:ext cx="7761173" cy="1034509"/>
              </a:xfrm>
              <a:prstGeom prst="roundRect">
                <a:avLst>
                  <a:gd name="adj" fmla="val 16667"/>
                </a:avLst>
              </a:prstGeom>
              <a:solidFill>
                <a:srgbClr val="00206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5852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</a:rPr>
                  <a:t> </a:t>
                </a:r>
              </a:p>
              <a:p>
                <a:pPr algn="ctr" eaLnBrk="0" hangingPunct="0">
                  <a:defRPr/>
                </a:pPr>
                <a:r>
                  <a:rPr lang="en-US" sz="5852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  <a:cs typeface="Arial" charset="0"/>
                  </a:rPr>
                  <a:t>   </a:t>
                </a:r>
                <a:r>
                  <a:rPr lang="en-US" sz="5852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2,3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852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852" b="1">
                            <a:solidFill>
                              <a:srgbClr val="FFFF00"/>
                            </a:solidFill>
                            <a:latin typeface="Cambria Math"/>
                          </a:rPr>
                          <m:t>𝐦</m:t>
                        </m:r>
                      </m:e>
                      <m:sup>
                        <m:r>
                          <a:rPr lang="en-US" sz="5852" b="1">
                            <a:solidFill>
                              <a:srgbClr val="FFFF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sz="5852" baseline="30000" dirty="0">
                  <a:solidFill>
                    <a:srgbClr val="FFFF00"/>
                  </a:solidFill>
                  <a:latin typeface="Arial" charset="0"/>
                  <a:cs typeface="Arial" charset="0"/>
                </a:endParaRPr>
              </a:p>
              <a:p>
                <a:pPr algn="ctr" defTabSz="1216107" eaLnBrk="0" hangingPunct="0">
                  <a:defRPr/>
                </a:pPr>
                <a:endParaRPr lang="en-US" sz="5852" baseline="30000" dirty="0">
                  <a:solidFill>
                    <a:srgbClr val="FFFF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3" name="AutoShap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55474" y="2148950"/>
                <a:ext cx="7761173" cy="1034509"/>
              </a:xfrm>
              <a:prstGeom prst="roundRect">
                <a:avLst>
                  <a:gd name="adj" fmla="val 16667"/>
                </a:avLst>
              </a:prstGeom>
              <a:blipFill>
                <a:blip r:embed="rId7"/>
                <a:stretch>
                  <a:fillRect b="-52071"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50" y="2292786"/>
            <a:ext cx="1995186" cy="1066211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09421" y="2484914"/>
            <a:ext cx="1087324" cy="814966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216107">
              <a:defRPr/>
            </a:pPr>
            <a:endParaRPr lang="en-US" altLang="en-US" sz="2660">
              <a:solidFill>
                <a:prstClr val="black"/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" name="WordArt 226"/>
          <p:cNvSpPr>
            <a:spLocks noChangeArrowheads="1" noChangeShapeType="1" noTextEdit="1"/>
          </p:cNvSpPr>
          <p:nvPr/>
        </p:nvSpPr>
        <p:spPr bwMode="auto">
          <a:xfrm>
            <a:off x="783892" y="2579922"/>
            <a:ext cx="612280" cy="51516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defTabSz="1216107">
              <a:defRPr/>
            </a:pPr>
            <a:r>
              <a:rPr lang="en-US" sz="4788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charset="0"/>
              </a:rPr>
              <a:t>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AutoShape 51"/>
              <p:cNvSpPr>
                <a:spLocks noChangeArrowheads="1"/>
              </p:cNvSpPr>
              <p:nvPr/>
            </p:nvSpPr>
            <p:spPr bwMode="auto">
              <a:xfrm>
                <a:off x="2251494" y="3239837"/>
                <a:ext cx="7746149" cy="1329326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en-US" altLang="en-US" sz="3724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</a:t>
                </a:r>
              </a:p>
              <a:p>
                <a:pPr>
                  <a:defRPr/>
                </a:pPr>
                <a:r>
                  <a:rPr lang="en-US" sz="3724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</a:t>
                </a:r>
                <a:r>
                  <a:rPr lang="en-US" sz="5852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1,15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852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852" b="1">
                            <a:solidFill>
                              <a:srgbClr val="FFFF00"/>
                            </a:solidFill>
                            <a:latin typeface="Cambria Math"/>
                          </a:rPr>
                          <m:t>𝐦</m:t>
                        </m:r>
                      </m:e>
                      <m:sup>
                        <m:r>
                          <a:rPr lang="en-US" sz="5852" b="1">
                            <a:solidFill>
                              <a:srgbClr val="FFFF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altLang="en-US" sz="5852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AutoShap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51494" y="3239837"/>
                <a:ext cx="7746149" cy="1329326"/>
              </a:xfrm>
              <a:prstGeom prst="roundRect">
                <a:avLst>
                  <a:gd name="adj" fmla="val 16667"/>
                </a:avLst>
              </a:prstGeom>
              <a:blipFill>
                <a:blip r:embed="rId10"/>
                <a:stretch>
                  <a:fillRect b="-392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80" y="3523008"/>
            <a:ext cx="1995188" cy="1066211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84372" y="3715538"/>
            <a:ext cx="1087325" cy="814966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216107">
              <a:defRPr/>
            </a:pPr>
            <a:endParaRPr lang="en-US" altLang="en-US" sz="2660">
              <a:solidFill>
                <a:prstClr val="black"/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WordArt 226"/>
          <p:cNvSpPr>
            <a:spLocks noChangeArrowheads="1" noChangeShapeType="1" noTextEdit="1"/>
          </p:cNvSpPr>
          <p:nvPr/>
        </p:nvSpPr>
        <p:spPr bwMode="auto">
          <a:xfrm>
            <a:off x="821894" y="3850976"/>
            <a:ext cx="612280" cy="51516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defTabSz="1216107">
              <a:defRPr/>
            </a:pPr>
            <a:r>
              <a:rPr lang="en-US" sz="4788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charset="0"/>
              </a:rPr>
              <a:t>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AutoShape 51"/>
              <p:cNvSpPr>
                <a:spLocks noChangeArrowheads="1"/>
              </p:cNvSpPr>
              <p:nvPr/>
            </p:nvSpPr>
            <p:spPr bwMode="auto">
              <a:xfrm>
                <a:off x="2140137" y="4658266"/>
                <a:ext cx="7799178" cy="996538"/>
              </a:xfrm>
              <a:prstGeom prst="roundRect">
                <a:avLst>
                  <a:gd name="adj" fmla="val 16667"/>
                </a:avLst>
              </a:prstGeom>
              <a:solidFill>
                <a:srgbClr val="00B0F0"/>
              </a:solidFill>
              <a:ln>
                <a:noFill/>
              </a:ln>
            </p:spPr>
            <p:txBody>
              <a:bodyPr wrap="none" anchor="ctr"/>
              <a:lstStyle/>
              <a:p>
                <a:pPr algn="just" eaLnBrk="0" hangingPunct="0">
                  <a:defRPr/>
                </a:pPr>
                <a:endParaRPr lang="en-US" sz="3724" b="1" dirty="0">
                  <a:solidFill>
                    <a:prstClr val="white"/>
                  </a:solidFill>
                  <a:latin typeface="Arial" charset="0"/>
                  <a:cs typeface="Arial" charset="0"/>
                </a:endParaRPr>
              </a:p>
              <a:p>
                <a:pPr algn="just" eaLnBrk="0" hangingPunct="0">
                  <a:defRPr/>
                </a:pPr>
                <a:r>
                  <a:rPr lang="en-US" sz="3724" b="1" dirty="0">
                    <a:solidFill>
                      <a:prstClr val="white"/>
                    </a:solidFill>
                    <a:latin typeface="Arial" charset="0"/>
                    <a:cs typeface="Arial" charset="0"/>
                  </a:rPr>
                  <a:t>                       </a:t>
                </a:r>
                <a:r>
                  <a:rPr lang="en-US" sz="5852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11,5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852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852" b="1">
                            <a:solidFill>
                              <a:srgbClr val="FFFF00"/>
                            </a:solidFill>
                            <a:latin typeface="Cambria Math"/>
                          </a:rPr>
                          <m:t>𝐦</m:t>
                        </m:r>
                      </m:e>
                      <m:sup>
                        <m:r>
                          <a:rPr lang="en-US" sz="5852" b="1">
                            <a:solidFill>
                              <a:srgbClr val="FFFF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sz="5852" baseline="30000" dirty="0">
                  <a:solidFill>
                    <a:srgbClr val="FFFF00"/>
                  </a:solidFill>
                  <a:latin typeface="Arial" charset="0"/>
                  <a:cs typeface="Arial" charset="0"/>
                </a:endParaRPr>
              </a:p>
              <a:p>
                <a:pPr algn="just" defTabSz="1216107" eaLnBrk="0" hangingPunct="0">
                  <a:defRPr/>
                </a:pPr>
                <a:endParaRPr lang="en-US" sz="5852" b="1" baseline="30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endParaRPr>
              </a:p>
            </p:txBody>
          </p:sp>
        </mc:Choice>
        <mc:Fallback>
          <p:sp>
            <p:nvSpPr>
              <p:cNvPr id="11" name="AutoShap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40137" y="4658266"/>
                <a:ext cx="7799178" cy="996538"/>
              </a:xfrm>
              <a:prstGeom prst="roundRect">
                <a:avLst>
                  <a:gd name="adj" fmla="val 16667"/>
                </a:avLst>
              </a:prstGeom>
              <a:blipFill>
                <a:blip r:embed="rId11"/>
                <a:stretch>
                  <a:fillRect t="-17073" b="-390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80" y="4677697"/>
            <a:ext cx="1995186" cy="106621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97596" y="4839838"/>
            <a:ext cx="1087324" cy="814966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216107">
              <a:defRPr/>
            </a:pPr>
            <a:endParaRPr lang="en-US" altLang="en-US" sz="2660">
              <a:solidFill>
                <a:prstClr val="black"/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WordArt 226"/>
          <p:cNvSpPr>
            <a:spLocks noChangeArrowheads="1" noChangeShapeType="1" noTextEdit="1"/>
          </p:cNvSpPr>
          <p:nvPr/>
        </p:nvSpPr>
        <p:spPr bwMode="auto">
          <a:xfrm>
            <a:off x="848696" y="4989741"/>
            <a:ext cx="612280" cy="51516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defTabSz="1216107">
              <a:defRPr/>
            </a:pPr>
            <a:r>
              <a:rPr lang="en-US" sz="4788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charset="0"/>
              </a:rPr>
              <a:t>c</a:t>
            </a:r>
          </a:p>
        </p:txBody>
      </p:sp>
      <p:sp>
        <p:nvSpPr>
          <p:cNvPr id="15" name="WordArt 28"/>
          <p:cNvSpPr>
            <a:spLocks noChangeArrowheads="1" noChangeShapeType="1" noTextEdit="1"/>
          </p:cNvSpPr>
          <p:nvPr/>
        </p:nvSpPr>
        <p:spPr bwMode="auto">
          <a:xfrm>
            <a:off x="138357" y="330460"/>
            <a:ext cx="766406" cy="68195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1216107">
              <a:defRPr/>
            </a:pPr>
            <a:r>
              <a:rPr lang="en-US" sz="4788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4788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788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WordArt 33"/>
          <p:cNvSpPr>
            <a:spLocks noChangeArrowheads="1" noChangeShapeType="1" noTextEdit="1"/>
          </p:cNvSpPr>
          <p:nvPr/>
        </p:nvSpPr>
        <p:spPr bwMode="auto">
          <a:xfrm>
            <a:off x="10536025" y="2269559"/>
            <a:ext cx="886750" cy="988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1216107">
              <a:defRPr/>
            </a:pPr>
            <a:r>
              <a:rPr lang="en-US" sz="4788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charset="0"/>
              </a:rPr>
              <a:t>0</a:t>
            </a:r>
          </a:p>
        </p:txBody>
      </p:sp>
      <p:sp>
        <p:nvSpPr>
          <p:cNvPr id="17" name="WordArt 34"/>
          <p:cNvSpPr>
            <a:spLocks noChangeArrowheads="1" noChangeShapeType="1" noTextEdit="1"/>
          </p:cNvSpPr>
          <p:nvPr/>
        </p:nvSpPr>
        <p:spPr bwMode="auto">
          <a:xfrm>
            <a:off x="10536025" y="2269559"/>
            <a:ext cx="886750" cy="988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1216107">
              <a:defRPr/>
            </a:pPr>
            <a:r>
              <a:rPr lang="en-US" sz="4788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charset="0"/>
              </a:rPr>
              <a:t>1</a:t>
            </a:r>
          </a:p>
        </p:txBody>
      </p:sp>
      <p:sp>
        <p:nvSpPr>
          <p:cNvPr id="18" name="WordArt 35"/>
          <p:cNvSpPr>
            <a:spLocks noChangeArrowheads="1" noChangeShapeType="1" noTextEdit="1"/>
          </p:cNvSpPr>
          <p:nvPr/>
        </p:nvSpPr>
        <p:spPr bwMode="auto">
          <a:xfrm>
            <a:off x="10542360" y="2231555"/>
            <a:ext cx="886750" cy="988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1216107">
              <a:defRPr/>
            </a:pPr>
            <a:r>
              <a:rPr lang="en-US" sz="4788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charset="0"/>
              </a:rPr>
              <a:t>2</a:t>
            </a:r>
          </a:p>
        </p:txBody>
      </p:sp>
      <p:sp>
        <p:nvSpPr>
          <p:cNvPr id="19" name="WordArt 36"/>
          <p:cNvSpPr>
            <a:spLocks noChangeArrowheads="1" noChangeShapeType="1" noTextEdit="1"/>
          </p:cNvSpPr>
          <p:nvPr/>
        </p:nvSpPr>
        <p:spPr bwMode="auto">
          <a:xfrm>
            <a:off x="10536025" y="2269559"/>
            <a:ext cx="886750" cy="988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1216107">
              <a:defRPr/>
            </a:pPr>
            <a:r>
              <a:rPr lang="en-US" sz="4788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charset="0"/>
              </a:rPr>
              <a:t>3</a:t>
            </a:r>
          </a:p>
        </p:txBody>
      </p:sp>
      <p:sp>
        <p:nvSpPr>
          <p:cNvPr id="20" name="WordArt 37"/>
          <p:cNvSpPr>
            <a:spLocks noChangeArrowheads="1" noChangeShapeType="1" noTextEdit="1"/>
          </p:cNvSpPr>
          <p:nvPr/>
        </p:nvSpPr>
        <p:spPr bwMode="auto">
          <a:xfrm>
            <a:off x="10599365" y="2269559"/>
            <a:ext cx="886750" cy="988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1216107">
              <a:defRPr/>
            </a:pPr>
            <a:r>
              <a:rPr lang="en-US" sz="4788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charset="0"/>
              </a:rPr>
              <a:t>4</a:t>
            </a:r>
          </a:p>
        </p:txBody>
      </p:sp>
      <p:sp>
        <p:nvSpPr>
          <p:cNvPr id="21" name="WordArt 38"/>
          <p:cNvSpPr>
            <a:spLocks noChangeArrowheads="1" noChangeShapeType="1" noTextEdit="1"/>
          </p:cNvSpPr>
          <p:nvPr/>
        </p:nvSpPr>
        <p:spPr bwMode="auto">
          <a:xfrm>
            <a:off x="10555029" y="2269559"/>
            <a:ext cx="886750" cy="988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1216107">
              <a:defRPr/>
            </a:pPr>
            <a:r>
              <a:rPr lang="en-US" sz="4788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charset="0"/>
              </a:rPr>
              <a:t>5</a:t>
            </a:r>
          </a:p>
        </p:txBody>
      </p:sp>
      <p:sp>
        <p:nvSpPr>
          <p:cNvPr id="22" name="WordArt 39"/>
          <p:cNvSpPr>
            <a:spLocks noChangeArrowheads="1" noChangeShapeType="1" noTextEdit="1"/>
          </p:cNvSpPr>
          <p:nvPr/>
        </p:nvSpPr>
        <p:spPr bwMode="auto">
          <a:xfrm>
            <a:off x="10536025" y="2269559"/>
            <a:ext cx="886750" cy="988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1216107">
              <a:defRPr/>
            </a:pPr>
            <a:r>
              <a:rPr lang="en-US" sz="4788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charset="0"/>
              </a:rPr>
              <a:t>6</a:t>
            </a:r>
          </a:p>
        </p:txBody>
      </p:sp>
      <p:sp>
        <p:nvSpPr>
          <p:cNvPr id="23" name="WordArt 40"/>
          <p:cNvSpPr>
            <a:spLocks noChangeArrowheads="1" noChangeShapeType="1" noTextEdit="1"/>
          </p:cNvSpPr>
          <p:nvPr/>
        </p:nvSpPr>
        <p:spPr bwMode="auto">
          <a:xfrm>
            <a:off x="10536025" y="2269559"/>
            <a:ext cx="886750" cy="988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1216107">
              <a:defRPr/>
            </a:pPr>
            <a:r>
              <a:rPr lang="en-US" sz="4788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charset="0"/>
              </a:rPr>
              <a:t>7</a:t>
            </a:r>
          </a:p>
        </p:txBody>
      </p:sp>
      <p:sp>
        <p:nvSpPr>
          <p:cNvPr id="24" name="WordArt 41"/>
          <p:cNvSpPr>
            <a:spLocks noChangeArrowheads="1" noChangeShapeType="1" noTextEdit="1"/>
          </p:cNvSpPr>
          <p:nvPr/>
        </p:nvSpPr>
        <p:spPr bwMode="auto">
          <a:xfrm>
            <a:off x="10542360" y="2250557"/>
            <a:ext cx="886750" cy="988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1216107">
              <a:defRPr/>
            </a:pPr>
            <a:r>
              <a:rPr lang="en-US" sz="4788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charset="0"/>
              </a:rPr>
              <a:t>8</a:t>
            </a:r>
          </a:p>
        </p:txBody>
      </p:sp>
      <p:sp>
        <p:nvSpPr>
          <p:cNvPr id="25" name="WordArt 42"/>
          <p:cNvSpPr>
            <a:spLocks noChangeArrowheads="1" noChangeShapeType="1" noTextEdit="1"/>
          </p:cNvSpPr>
          <p:nvPr/>
        </p:nvSpPr>
        <p:spPr bwMode="auto">
          <a:xfrm>
            <a:off x="10536025" y="2269559"/>
            <a:ext cx="886750" cy="988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1216107">
              <a:defRPr/>
            </a:pPr>
            <a:r>
              <a:rPr lang="en-US" sz="4788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charset="0"/>
              </a:rPr>
              <a:t>9</a:t>
            </a:r>
          </a:p>
        </p:txBody>
      </p:sp>
      <p:sp>
        <p:nvSpPr>
          <p:cNvPr id="26" name="WordArt 43"/>
          <p:cNvSpPr>
            <a:spLocks noChangeArrowheads="1" noChangeShapeType="1" noTextEdit="1"/>
          </p:cNvSpPr>
          <p:nvPr/>
        </p:nvSpPr>
        <p:spPr bwMode="auto">
          <a:xfrm>
            <a:off x="10536025" y="2269559"/>
            <a:ext cx="886750" cy="988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1216107">
              <a:defRPr/>
            </a:pPr>
            <a:r>
              <a:rPr lang="en-US" sz="4788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charset="0"/>
              </a:rPr>
              <a:t>10</a:t>
            </a:r>
          </a:p>
        </p:txBody>
      </p:sp>
      <p:grpSp>
        <p:nvGrpSpPr>
          <p:cNvPr id="27" name="Group 49"/>
          <p:cNvGrpSpPr>
            <a:grpSpLocks/>
          </p:cNvGrpSpPr>
          <p:nvPr/>
        </p:nvGrpSpPr>
        <p:grpSpPr bwMode="auto">
          <a:xfrm>
            <a:off x="10016647" y="3804478"/>
            <a:ext cx="1406128" cy="1568704"/>
            <a:chOff x="4320" y="2928"/>
            <a:chExt cx="1104" cy="1104"/>
          </a:xfrm>
        </p:grpSpPr>
        <p:sp>
          <p:nvSpPr>
            <p:cNvPr id="28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216107" eaLnBrk="1" hangingPunct="1">
                <a:defRPr/>
              </a:pPr>
              <a:endParaRPr lang="en-US" altLang="en-US" sz="7979" b="1">
                <a:solidFill>
                  <a:srgbClr val="FF0066"/>
                </a:solidFill>
                <a:latin typeface=".VnHelvetInsH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defTabSz="1216107">
                <a:defRPr/>
              </a:pPr>
              <a:r>
                <a:rPr lang="en-US" sz="4788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Franklin Gothic Book"/>
                  <a:cs typeface="Times New Roman" panose="02020603050405020304" pitchFamily="18" charset="0"/>
                </a:rPr>
                <a:t>Hết giờ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777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500"/>
                            </p:stCondLst>
                            <p:childTnLst>
                              <p:par>
                                <p:cTn id="9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0"/>
                            </p:stCondLst>
                            <p:childTnLst>
                              <p:par>
                                <p:cTn id="10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500"/>
                            </p:stCondLst>
                            <p:childTnLst>
                              <p:par>
                                <p:cTn id="10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1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7500"/>
                            </p:stCondLst>
                            <p:childTnLst>
                              <p:par>
                                <p:cTn id="12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8000"/>
                            </p:stCondLst>
                            <p:childTnLst>
                              <p:par>
                                <p:cTn id="1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8500"/>
                            </p:stCondLst>
                            <p:childTnLst>
                              <p:par>
                                <p:cTn id="13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9000"/>
                            </p:stCondLst>
                            <p:childTnLst>
                              <p:par>
                                <p:cTn id="1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9500"/>
                            </p:stCondLst>
                            <p:childTnLst>
                              <p:par>
                                <p:cTn id="14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88889E-6 2.96296E-6 L 3.88889E-6 -0.07223 " pathEditMode="relative" rAng="0" ptsTypes="AA">
                                      <p:cBhvr>
                                        <p:cTn id="17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8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7" grpId="1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5">
            <a:extLst>
              <a:ext uri="{FF2B5EF4-FFF2-40B4-BE49-F238E27FC236}">
                <a16:creationId xmlns:a16="http://schemas.microsoft.com/office/drawing/2014/main" id="{83F61D90-3874-4A98-83F7-0AA771D2A7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31595" y="-117146"/>
            <a:ext cx="5848290" cy="1751320"/>
          </a:xfrm>
          <a:prstGeom prst="rect">
            <a:avLst/>
          </a:prstGeom>
          <a:noFill/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121610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0630" y="1638825"/>
            <a:ext cx="1220237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ôn tập về : 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Tính diện tích hình tam giác; diện tích hình thang;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Giải toán liên quan đến diện tích và tỉ số phần trăm.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42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1"/>
          <p:cNvSpPr>
            <a:spLocks noChangeArrowheads="1"/>
          </p:cNvSpPr>
          <p:nvPr/>
        </p:nvSpPr>
        <p:spPr bwMode="auto">
          <a:xfrm>
            <a:off x="1046625" y="585066"/>
            <a:ext cx="10255951" cy="3843131"/>
          </a:xfrm>
          <a:prstGeom prst="cloudCallout">
            <a:avLst>
              <a:gd name="adj1" fmla="val -30083"/>
              <a:gd name="adj2" fmla="val 90098"/>
            </a:avLst>
          </a:prstGeom>
          <a:solidFill>
            <a:srgbClr val="0000CC"/>
          </a:solidFill>
          <a:ln w="57150">
            <a:solidFill>
              <a:srgbClr val="FF0000"/>
            </a:solidFill>
            <a:round/>
            <a:headEnd/>
            <a:tailEnd/>
          </a:ln>
          <a:effectLst>
            <a:prstShdw prst="shdw13" dist="157090" dir="15357825">
              <a:srgbClr val="FF3300">
                <a:alpha val="50000"/>
              </a:srgbClr>
            </a:prstShdw>
          </a:effectLst>
        </p:spPr>
        <p:txBody>
          <a:bodyPr/>
          <a:lstStyle/>
          <a:p>
            <a:pPr algn="ctr" defTabSz="685800">
              <a:spcBef>
                <a:spcPct val="50000"/>
              </a:spcBef>
              <a:defRPr/>
            </a:pPr>
            <a:r>
              <a:rPr lang="en-US" altLang="en-US" sz="4400" b="1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 tính diện tích hình </a:t>
            </a:r>
            <a:r>
              <a:rPr lang="en-US" altLang="en-US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 giác</a:t>
            </a:r>
            <a:r>
              <a:rPr lang="en-US" altLang="en-US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làm như thế nào?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EA44F9-34F2-4C43-AF91-E6D402C35E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709534"/>
            <a:ext cx="1950530" cy="23932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4BA1FB-CB12-49D1-B8AD-0BA4B593E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283" y="4086883"/>
            <a:ext cx="3535945" cy="180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3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198" y="207208"/>
            <a:ext cx="11277600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</a:t>
            </a:r>
          </a:p>
        </p:txBody>
      </p:sp>
      <p:pic>
        <p:nvPicPr>
          <p:cNvPr id="6" name="Picture 5" descr="Hình tam giác. Diện tích hình tam giác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1284426"/>
            <a:ext cx="11277600" cy="28866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457197" y="4171049"/>
            <a:ext cx="11277601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</a:t>
            </a:r>
          </a:p>
        </p:txBody>
      </p:sp>
    </p:spTree>
    <p:extLst>
      <p:ext uri="{BB962C8B-B14F-4D97-AF65-F5344CB8AC3E}">
        <p14:creationId xmlns:p14="http://schemas.microsoft.com/office/powerpoint/2010/main" val="123634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1"/>
          <p:cNvSpPr>
            <a:spLocks noChangeArrowheads="1"/>
          </p:cNvSpPr>
          <p:nvPr/>
        </p:nvSpPr>
        <p:spPr bwMode="auto">
          <a:xfrm>
            <a:off x="1046625" y="585066"/>
            <a:ext cx="10255951" cy="3843131"/>
          </a:xfrm>
          <a:prstGeom prst="cloudCallout">
            <a:avLst>
              <a:gd name="adj1" fmla="val -30083"/>
              <a:gd name="adj2" fmla="val 90098"/>
            </a:avLst>
          </a:prstGeom>
          <a:solidFill>
            <a:srgbClr val="0000CC"/>
          </a:solidFill>
          <a:ln w="57150">
            <a:solidFill>
              <a:srgbClr val="FF0000"/>
            </a:solidFill>
            <a:round/>
            <a:headEnd/>
            <a:tailEnd/>
          </a:ln>
          <a:effectLst>
            <a:prstShdw prst="shdw13" dist="157090" dir="15357825">
              <a:srgbClr val="FF3300">
                <a:alpha val="50000"/>
              </a:srgbClr>
            </a:prstShdw>
          </a:effectLst>
        </p:spPr>
        <p:txBody>
          <a:bodyPr/>
          <a:lstStyle/>
          <a:p>
            <a:pPr algn="ctr" defTabSz="685800">
              <a:spcBef>
                <a:spcPct val="50000"/>
              </a:spcBef>
              <a:defRPr/>
            </a:pPr>
            <a:r>
              <a:rPr lang="en-US" altLang="en-US" sz="4400" b="1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4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alt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thang, ta </a:t>
            </a:r>
            <a:r>
              <a:rPr lang="en-US" altLang="en-US" sz="4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4EA44F9-34F2-4C43-AF91-E6D402C35E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709534"/>
            <a:ext cx="1950530" cy="23932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04BA1FB-CB12-49D1-B8AD-0BA4B593E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283" y="4086883"/>
            <a:ext cx="3535945" cy="180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9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551ECF-78AD-45E1-B171-76DAE340A97D}"/>
              </a:ext>
            </a:extLst>
          </p:cNvPr>
          <p:cNvSpPr/>
          <p:nvPr/>
        </p:nvSpPr>
        <p:spPr>
          <a:xfrm>
            <a:off x="-12056" y="108726"/>
            <a:ext cx="12192000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</a:t>
            </a:r>
            <a:r>
              <a:rPr lang="vi-VN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iện tích hình </a:t>
            </a:r>
            <a:r>
              <a:rPr lang="en-US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thang </a:t>
            </a:r>
            <a:r>
              <a:rPr lang="en-US" sz="36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6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6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vi-VN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rapezoid 3">
            <a:extLst>
              <a:ext uri="{FF2B5EF4-FFF2-40B4-BE49-F238E27FC236}">
                <a16:creationId xmlns:a16="http://schemas.microsoft.com/office/drawing/2014/main" id="{DE1104FF-B23C-42D9-8C93-424AEB0C257F}"/>
              </a:ext>
            </a:extLst>
          </p:cNvPr>
          <p:cNvSpPr/>
          <p:nvPr/>
        </p:nvSpPr>
        <p:spPr>
          <a:xfrm>
            <a:off x="2610679" y="2370795"/>
            <a:ext cx="2464904" cy="1378227"/>
          </a:xfrm>
          <a:prstGeom prst="trapezoid">
            <a:avLst>
              <a:gd name="adj" fmla="val 39423"/>
            </a:avLst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E567B59F-EBAC-42AC-94F8-BD22FBF9B298}"/>
              </a:ext>
            </a:extLst>
          </p:cNvPr>
          <p:cNvSpPr/>
          <p:nvPr/>
        </p:nvSpPr>
        <p:spPr>
          <a:xfrm rot="16200000">
            <a:off x="3634185" y="2727175"/>
            <a:ext cx="393951" cy="2440957"/>
          </a:xfrm>
          <a:prstGeom prst="leftBrace">
            <a:avLst>
              <a:gd name="adj1" fmla="val 49570"/>
              <a:gd name="adj2" fmla="val 5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B41690-3261-4B11-AA58-BC1DB1305B7D}"/>
              </a:ext>
            </a:extLst>
          </p:cNvPr>
          <p:cNvSpPr txBox="1"/>
          <p:nvPr/>
        </p:nvSpPr>
        <p:spPr>
          <a:xfrm>
            <a:off x="3465443" y="4018681"/>
            <a:ext cx="755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6C3FCAD9-499A-4090-A38A-3856D7ABEF40}"/>
              </a:ext>
            </a:extLst>
          </p:cNvPr>
          <p:cNvSpPr/>
          <p:nvPr/>
        </p:nvSpPr>
        <p:spPr>
          <a:xfrm rot="5400000">
            <a:off x="3680134" y="1530757"/>
            <a:ext cx="290153" cy="1382136"/>
          </a:xfrm>
          <a:prstGeom prst="leftBrace">
            <a:avLst>
              <a:gd name="adj1" fmla="val 49570"/>
              <a:gd name="adj2" fmla="val 5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B9358C-7673-4266-AC62-2BC1BE0B78B6}"/>
              </a:ext>
            </a:extLst>
          </p:cNvPr>
          <p:cNvSpPr txBox="1"/>
          <p:nvPr/>
        </p:nvSpPr>
        <p:spPr>
          <a:xfrm>
            <a:off x="3465443" y="1547596"/>
            <a:ext cx="755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2FAACA8-8020-436C-81EB-FE06D4529B18}"/>
              </a:ext>
            </a:extLst>
          </p:cNvPr>
          <p:cNvCxnSpPr>
            <a:cxnSpLocks/>
          </p:cNvCxnSpPr>
          <p:nvPr/>
        </p:nvCxnSpPr>
        <p:spPr>
          <a:xfrm flipH="1">
            <a:off x="3134142" y="2368555"/>
            <a:ext cx="7983" cy="1380464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BCC98D3-CA4B-45A1-8128-426344EA6E1A}"/>
              </a:ext>
            </a:extLst>
          </p:cNvPr>
          <p:cNvCxnSpPr/>
          <p:nvPr/>
        </p:nvCxnSpPr>
        <p:spPr>
          <a:xfrm>
            <a:off x="3352800" y="3510483"/>
            <a:ext cx="0" cy="23853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A722875-5A06-434D-9B8C-E2B089D84FEA}"/>
              </a:ext>
            </a:extLst>
          </p:cNvPr>
          <p:cNvCxnSpPr>
            <a:cxnSpLocks/>
          </p:cNvCxnSpPr>
          <p:nvPr/>
        </p:nvCxnSpPr>
        <p:spPr>
          <a:xfrm>
            <a:off x="3142122" y="3510480"/>
            <a:ext cx="21067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D82E9A5-E5CC-46F0-9962-6150120CB58D}"/>
              </a:ext>
            </a:extLst>
          </p:cNvPr>
          <p:cNvSpPr txBox="1"/>
          <p:nvPr/>
        </p:nvSpPr>
        <p:spPr>
          <a:xfrm>
            <a:off x="2975113" y="2766402"/>
            <a:ext cx="755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A5448E3-A128-438C-B69E-35C1B0159CFB}"/>
                  </a:ext>
                </a:extLst>
              </p:cNvPr>
              <p:cNvSpPr txBox="1"/>
              <p:nvPr/>
            </p:nvSpPr>
            <p:spPr>
              <a:xfrm>
                <a:off x="6083944" y="2480255"/>
                <a:ext cx="4257259" cy="1169807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7030A0"/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36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800" b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𝐚</m:t>
                        </m:r>
                        <m:r>
                          <a:rPr lang="en-US" sz="4800" b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𝐛</m:t>
                        </m:r>
                        <m:r>
                          <a:rPr lang="en-US" sz="4800" b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) × </m:t>
                        </m:r>
                        <m:r>
                          <a:rPr lang="en-US" sz="4800" b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𝐡</m:t>
                        </m:r>
                      </m:num>
                      <m:den>
                        <m:r>
                          <a:rPr lang="vi-VN" sz="4800" b="1">
                            <a:solidFill>
                              <a:srgbClr val="FFFF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48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A5448E3-A128-438C-B69E-35C1B0159C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3944" y="2480255"/>
                <a:ext cx="4257259" cy="11698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8A19B5AE-0793-430E-B8FD-2C91EC646F1C}"/>
              </a:ext>
            </a:extLst>
          </p:cNvPr>
          <p:cNvSpPr txBox="1"/>
          <p:nvPr/>
        </p:nvSpPr>
        <p:spPr>
          <a:xfrm>
            <a:off x="4763967" y="4353457"/>
            <a:ext cx="7217039" cy="1200329"/>
          </a:xfrm>
          <a:prstGeom prst="rect">
            <a:avLst/>
          </a:prstGeom>
          <a:solidFill>
            <a:schemeClr val="bg2"/>
          </a:solidFill>
          <a:ln w="571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 b</a:t>
            </a:r>
            <a:r>
              <a:rPr lang="en-US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83147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/>
      <p:bldP spid="7" grpId="0" animBg="1"/>
      <p:bldP spid="8" grpId="0"/>
      <p:bldP spid="15" grpId="0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10817" y="273768"/>
            <a:ext cx="3246783" cy="7463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68576" tIns="34288" rIns="68576" bIns="3428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978621">
              <a:defRPr/>
            </a:pPr>
            <a:r>
              <a:rPr lang="en-US" sz="4400" b="1" spc="37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Trò chơi:</a:t>
            </a:r>
            <a:endParaRPr lang="en-US" sz="4400" b="1" spc="37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6962" y="335323"/>
            <a:ext cx="8972551" cy="684799"/>
          </a:xfrm>
          <a:prstGeom prst="rect">
            <a:avLst/>
          </a:prstGeom>
          <a:noFill/>
        </p:spPr>
        <p:txBody>
          <a:bodyPr lIns="68576" tIns="34288" rIns="68576" bIns="34288">
            <a:spAutoFit/>
          </a:bodyPr>
          <a:lstStyle/>
          <a:p>
            <a:pPr algn="ctr" defTabSz="978621">
              <a:defRPr/>
            </a:pP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“Đố bạn”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-496374" y="1296132"/>
            <a:ext cx="8972551" cy="684799"/>
          </a:xfrm>
          <a:prstGeom prst="rect">
            <a:avLst/>
          </a:prstGeom>
          <a:noFill/>
        </p:spPr>
        <p:txBody>
          <a:bodyPr lIns="68576" tIns="34288" rIns="68576" bIns="34288">
            <a:spAutoFit/>
          </a:bodyPr>
          <a:lstStyle/>
          <a:p>
            <a:pPr algn="ctr" defTabSz="978621">
              <a:defRPr/>
            </a:pPr>
            <a:r>
              <a:rPr lang="vi-VN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 diện tích hình </a:t>
            </a:r>
            <a:r>
              <a:rPr lang="vi-VN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tam giác sau:</a:t>
            </a:r>
            <a:endParaRPr lang="en-US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50"/>
          <p:cNvGrpSpPr>
            <a:grpSpLocks/>
          </p:cNvGrpSpPr>
          <p:nvPr/>
        </p:nvGrpSpPr>
        <p:grpSpPr bwMode="auto">
          <a:xfrm>
            <a:off x="1124336" y="2396689"/>
            <a:ext cx="2864977" cy="2660126"/>
            <a:chOff x="526" y="1067"/>
            <a:chExt cx="1319" cy="1478"/>
          </a:xfrm>
        </p:grpSpPr>
        <p:grpSp>
          <p:nvGrpSpPr>
            <p:cNvPr id="24" name="Group 49"/>
            <p:cNvGrpSpPr>
              <a:grpSpLocks/>
            </p:cNvGrpSpPr>
            <p:nvPr/>
          </p:nvGrpSpPr>
          <p:grpSpPr bwMode="auto">
            <a:xfrm>
              <a:off x="526" y="1067"/>
              <a:ext cx="875" cy="1097"/>
              <a:chOff x="526" y="1121"/>
              <a:chExt cx="875" cy="1097"/>
            </a:xfrm>
          </p:grpSpPr>
          <p:sp>
            <p:nvSpPr>
              <p:cNvPr id="28" name="Line 7"/>
              <p:cNvSpPr>
                <a:spLocks noChangeShapeType="1"/>
              </p:cNvSpPr>
              <p:nvPr/>
            </p:nvSpPr>
            <p:spPr bwMode="auto">
              <a:xfrm flipH="1">
                <a:off x="526" y="1121"/>
                <a:ext cx="200" cy="10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0" name="Line 9"/>
              <p:cNvSpPr>
                <a:spLocks noChangeShapeType="1"/>
              </p:cNvSpPr>
              <p:nvPr/>
            </p:nvSpPr>
            <p:spPr bwMode="auto">
              <a:xfrm>
                <a:off x="727" y="1132"/>
                <a:ext cx="674" cy="10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1" name="Line 10"/>
              <p:cNvSpPr>
                <a:spLocks noChangeShapeType="1"/>
              </p:cNvSpPr>
              <p:nvPr/>
            </p:nvSpPr>
            <p:spPr bwMode="auto">
              <a:xfrm flipV="1">
                <a:off x="526" y="2206"/>
                <a:ext cx="875" cy="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 dirty="0"/>
              </a:p>
            </p:txBody>
          </p:sp>
          <p:sp>
            <p:nvSpPr>
              <p:cNvPr id="32" name="Line 11"/>
              <p:cNvSpPr>
                <a:spLocks noChangeShapeType="1"/>
              </p:cNvSpPr>
              <p:nvPr/>
            </p:nvSpPr>
            <p:spPr bwMode="auto">
              <a:xfrm>
                <a:off x="726" y="1132"/>
                <a:ext cx="0" cy="10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693" y="1638"/>
              <a:ext cx="1152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 dirty="0"/>
                <a:t>7</a:t>
              </a:r>
              <a:r>
                <a:rPr lang="en-US" altLang="en-US" sz="4000" b="1" dirty="0" smtClean="0"/>
                <a:t>cm</a:t>
              </a:r>
              <a:endParaRPr lang="en-US" altLang="en-US" sz="4000" b="1" dirty="0"/>
            </a:p>
          </p:txBody>
        </p:sp>
        <p:sp>
          <p:nvSpPr>
            <p:cNvPr id="27" name="Text Box 27"/>
            <p:cNvSpPr txBox="1">
              <a:spLocks noChangeArrowheads="1"/>
            </p:cNvSpPr>
            <p:nvPr/>
          </p:nvSpPr>
          <p:spPr bwMode="auto">
            <a:xfrm>
              <a:off x="526" y="2152"/>
              <a:ext cx="1152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733" dirty="0"/>
                <a:t>  </a:t>
              </a:r>
              <a:r>
                <a:rPr lang="en-US" altLang="en-US" sz="4000" b="1" dirty="0"/>
                <a:t>5</a:t>
              </a:r>
              <a:r>
                <a:rPr lang="en-US" altLang="en-US" sz="4000" b="1" dirty="0" smtClean="0"/>
                <a:t>cm</a:t>
              </a:r>
              <a:endParaRPr lang="en-US" altLang="en-US" sz="4000" b="1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4723237" y="2416487"/>
            <a:ext cx="62440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5417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</a:t>
            </a:r>
            <a:r>
              <a:rPr lang="en-US" sz="4000" b="1" dirty="0" smtClean="0">
                <a:solidFill>
                  <a:srgbClr val="5417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 giác </a:t>
            </a:r>
            <a:r>
              <a:rPr lang="en-US" sz="4000" b="1" dirty="0">
                <a:solidFill>
                  <a:srgbClr val="5417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là: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062329" y="3514122"/>
            <a:ext cx="5768654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8" rIns="68576" bIns="34288" anchor="ctr"/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7)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 = </a:t>
            </a:r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17,5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40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28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8" name="Group 50"/>
          <p:cNvGrpSpPr>
            <a:grpSpLocks/>
          </p:cNvGrpSpPr>
          <p:nvPr/>
        </p:nvGrpSpPr>
        <p:grpSpPr bwMode="auto">
          <a:xfrm>
            <a:off x="1253290" y="1940283"/>
            <a:ext cx="3444923" cy="3097481"/>
            <a:chOff x="526" y="836"/>
            <a:chExt cx="1586" cy="1721"/>
          </a:xfrm>
        </p:grpSpPr>
        <p:grpSp>
          <p:nvGrpSpPr>
            <p:cNvPr id="15369" name="Group 49"/>
            <p:cNvGrpSpPr>
              <a:grpSpLocks/>
            </p:cNvGrpSpPr>
            <p:nvPr/>
          </p:nvGrpSpPr>
          <p:grpSpPr bwMode="auto">
            <a:xfrm>
              <a:off x="526" y="1200"/>
              <a:ext cx="1482" cy="958"/>
              <a:chOff x="526" y="1254"/>
              <a:chExt cx="1482" cy="958"/>
            </a:xfrm>
          </p:grpSpPr>
          <p:sp>
            <p:nvSpPr>
              <p:cNvPr id="15373" name="Line 7"/>
              <p:cNvSpPr>
                <a:spLocks noChangeShapeType="1"/>
              </p:cNvSpPr>
              <p:nvPr/>
            </p:nvSpPr>
            <p:spPr bwMode="auto">
              <a:xfrm flipH="1">
                <a:off x="526" y="1254"/>
                <a:ext cx="194" cy="9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5374" name="Line 8"/>
              <p:cNvSpPr>
                <a:spLocks noChangeShapeType="1"/>
              </p:cNvSpPr>
              <p:nvPr/>
            </p:nvSpPr>
            <p:spPr bwMode="auto">
              <a:xfrm>
                <a:off x="720" y="1254"/>
                <a:ext cx="1070" cy="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5375" name="Line 9"/>
              <p:cNvSpPr>
                <a:spLocks noChangeShapeType="1"/>
              </p:cNvSpPr>
              <p:nvPr/>
            </p:nvSpPr>
            <p:spPr bwMode="auto">
              <a:xfrm>
                <a:off x="1790" y="1254"/>
                <a:ext cx="218" cy="9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5376" name="Line 10"/>
              <p:cNvSpPr>
                <a:spLocks noChangeShapeType="1"/>
              </p:cNvSpPr>
              <p:nvPr/>
            </p:nvSpPr>
            <p:spPr bwMode="auto">
              <a:xfrm>
                <a:off x="526" y="2212"/>
                <a:ext cx="148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 dirty="0"/>
              </a:p>
            </p:txBody>
          </p:sp>
          <p:sp>
            <p:nvSpPr>
              <p:cNvPr id="15377" name="Line 11"/>
              <p:cNvSpPr>
                <a:spLocks noChangeShapeType="1"/>
              </p:cNvSpPr>
              <p:nvPr/>
            </p:nvSpPr>
            <p:spPr bwMode="auto">
              <a:xfrm>
                <a:off x="720" y="1254"/>
                <a:ext cx="6" cy="9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15370" name="Text Box 23"/>
            <p:cNvSpPr txBox="1">
              <a:spLocks noChangeArrowheads="1"/>
            </p:cNvSpPr>
            <p:nvPr/>
          </p:nvSpPr>
          <p:spPr bwMode="auto">
            <a:xfrm>
              <a:off x="960" y="836"/>
              <a:ext cx="1152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 dirty="0"/>
                <a:t>7</a:t>
              </a:r>
              <a:r>
                <a:rPr lang="en-US" altLang="en-US" sz="4000" b="1" dirty="0" smtClean="0"/>
                <a:t>cm</a:t>
              </a:r>
              <a:endParaRPr lang="en-US" altLang="en-US" sz="4000" b="1" dirty="0"/>
            </a:p>
          </p:txBody>
        </p:sp>
        <p:sp>
          <p:nvSpPr>
            <p:cNvPr id="15371" name="Text Box 26"/>
            <p:cNvSpPr txBox="1">
              <a:spLocks noChangeArrowheads="1"/>
            </p:cNvSpPr>
            <p:nvPr/>
          </p:nvSpPr>
          <p:spPr bwMode="auto">
            <a:xfrm>
              <a:off x="703" y="1485"/>
              <a:ext cx="1152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 dirty="0"/>
                <a:t>4</a:t>
              </a:r>
              <a:r>
                <a:rPr lang="en-US" altLang="en-US" sz="4000" b="1" dirty="0" smtClean="0"/>
                <a:t>cm</a:t>
              </a:r>
              <a:endParaRPr lang="en-US" altLang="en-US" sz="4000" b="1" dirty="0"/>
            </a:p>
          </p:txBody>
        </p:sp>
        <p:sp>
          <p:nvSpPr>
            <p:cNvPr id="15372" name="Text Box 27"/>
            <p:cNvSpPr txBox="1">
              <a:spLocks noChangeArrowheads="1"/>
            </p:cNvSpPr>
            <p:nvPr/>
          </p:nvSpPr>
          <p:spPr bwMode="auto">
            <a:xfrm>
              <a:off x="843" y="2164"/>
              <a:ext cx="1152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733" dirty="0"/>
                <a:t>  </a:t>
              </a:r>
              <a:r>
                <a:rPr lang="en-US" altLang="en-US" sz="4000" b="1" dirty="0" smtClean="0"/>
                <a:t>8cm</a:t>
              </a:r>
              <a:endParaRPr lang="en-US" altLang="en-US" sz="4000" b="1" dirty="0"/>
            </a:p>
          </p:txBody>
        </p:sp>
      </p:grpSp>
      <p:sp>
        <p:nvSpPr>
          <p:cNvPr id="56" name="Rectangle 55"/>
          <p:cNvSpPr/>
          <p:nvPr/>
        </p:nvSpPr>
        <p:spPr>
          <a:xfrm>
            <a:off x="-677008" y="1014056"/>
            <a:ext cx="8972551" cy="684799"/>
          </a:xfrm>
          <a:prstGeom prst="rect">
            <a:avLst/>
          </a:prstGeom>
          <a:noFill/>
        </p:spPr>
        <p:txBody>
          <a:bodyPr lIns="68576" tIns="34288" rIns="68576" bIns="34288">
            <a:spAutoFit/>
          </a:bodyPr>
          <a:lstStyle/>
          <a:p>
            <a:pPr algn="ctr" defTabSz="978621">
              <a:defRPr/>
            </a:pPr>
            <a:r>
              <a:rPr lang="vi-VN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 diện tích hình thang sau</a:t>
            </a:r>
            <a:r>
              <a:rPr lang="en-US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8" name="Rectangle 57"/>
          <p:cNvSpPr/>
          <p:nvPr/>
        </p:nvSpPr>
        <p:spPr>
          <a:xfrm>
            <a:off x="5273345" y="3014139"/>
            <a:ext cx="5768654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8" rIns="68576" bIns="34288" anchor="ctr"/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+ 8)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 = </a:t>
            </a:r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40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6325" y="253043"/>
            <a:ext cx="2852497" cy="7463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68576" tIns="34288" rIns="68576" bIns="3428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978621">
              <a:defRPr/>
            </a:pPr>
            <a:r>
              <a:rPr lang="en-US" sz="4400" b="1" spc="37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1.Trò </a:t>
            </a:r>
            <a:r>
              <a:rPr lang="en-US" sz="4400" b="1" spc="37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chơi:</a:t>
            </a:r>
            <a:endParaRPr lang="en-US" sz="4400" b="1" spc="37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20946" y="335323"/>
            <a:ext cx="8972551" cy="684799"/>
          </a:xfrm>
          <a:prstGeom prst="rect">
            <a:avLst/>
          </a:prstGeom>
          <a:noFill/>
        </p:spPr>
        <p:txBody>
          <a:bodyPr lIns="68576" tIns="34288" rIns="68576" bIns="34288">
            <a:spAutoFit/>
          </a:bodyPr>
          <a:lstStyle/>
          <a:p>
            <a:pPr algn="ctr" defTabSz="978621">
              <a:defRPr/>
            </a:pP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“Đố bạn”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05957" y="2023645"/>
            <a:ext cx="55034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5417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</a:t>
            </a:r>
            <a:r>
              <a:rPr lang="en-US" sz="4000" b="1" dirty="0" smtClean="0">
                <a:solidFill>
                  <a:srgbClr val="5417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thang là</a:t>
            </a:r>
            <a:r>
              <a:rPr lang="en-US" sz="4000" b="1" dirty="0">
                <a:solidFill>
                  <a:srgbClr val="5417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36170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1"/>
              <p:cNvSpPr>
                <a:spLocks noChangeArrowheads="1"/>
              </p:cNvSpPr>
              <p:nvPr/>
            </p:nvSpPr>
            <p:spPr bwMode="auto">
              <a:xfrm>
                <a:off x="328464" y="243705"/>
                <a:ext cx="11384924" cy="363240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000" b="1" dirty="0" smtClean="0">
                    <a:solidFill>
                      <a:srgbClr val="1A0DAB"/>
                    </a:solidFill>
                    <a:latin typeface="Times New Roman" pitchFamily="18" charset="0"/>
                    <a:cs typeface="Times New Roman" pitchFamily="18" charset="0"/>
                  </a:rPr>
                  <a:t>2. Tính </a:t>
                </a:r>
                <a:r>
                  <a:rPr lang="en-US" sz="4000" b="1" dirty="0">
                    <a:solidFill>
                      <a:srgbClr val="1A0DAB"/>
                    </a:solidFill>
                    <a:latin typeface="Times New Roman" pitchFamily="18" charset="0"/>
                    <a:cs typeface="Times New Roman" pitchFamily="18" charset="0"/>
                  </a:rPr>
                  <a:t>diện tích hình tam giác vuông có độ dài </a:t>
                </a:r>
                <a:r>
                  <a:rPr lang="en-US" sz="4000" b="1" dirty="0" smtClean="0">
                    <a:solidFill>
                      <a:srgbClr val="1A0DAB"/>
                    </a:solidFill>
                    <a:latin typeface="Times New Roman" pitchFamily="18" charset="0"/>
                    <a:cs typeface="Times New Roman" pitchFamily="18" charset="0"/>
                  </a:rPr>
                  <a:t>hai cạnh </a:t>
                </a:r>
                <a:r>
                  <a:rPr lang="en-US" sz="4000" b="1" dirty="0">
                    <a:solidFill>
                      <a:srgbClr val="1A0DAB"/>
                    </a:solidFill>
                    <a:latin typeface="Times New Roman" pitchFamily="18" charset="0"/>
                    <a:cs typeface="Times New Roman" pitchFamily="18" charset="0"/>
                  </a:rPr>
                  <a:t>góc vuông là:  </a:t>
                </a:r>
                <a:endParaRPr lang="en-US" sz="4000" b="1" dirty="0" smtClean="0">
                  <a:solidFill>
                    <a:srgbClr val="1A0DAB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000" b="1" dirty="0">
                    <a:solidFill>
                      <a:srgbClr val="1A0DAB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4000" b="1" dirty="0" smtClean="0">
                    <a:solidFill>
                      <a:srgbClr val="1A0DAB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4000" b="1" dirty="0" smtClean="0">
                    <a:solidFill>
                      <a:srgbClr val="1A0DAB"/>
                    </a:solidFill>
                    <a:latin typeface="Times New Roman" pitchFamily="18" charset="0"/>
                    <a:cs typeface="Times New Roman" pitchFamily="18" charset="0"/>
                  </a:rPr>
                  <a:t>5cm </a:t>
                </a:r>
                <a:r>
                  <a:rPr lang="en-US" sz="4000" b="1" dirty="0">
                    <a:solidFill>
                      <a:srgbClr val="1A0DAB"/>
                    </a:solidFill>
                    <a:latin typeface="Times New Roman" pitchFamily="18" charset="0"/>
                    <a:cs typeface="Times New Roman" pitchFamily="18" charset="0"/>
                  </a:rPr>
                  <a:t>và 6cm</a:t>
                </a:r>
                <a:r>
                  <a:rPr lang="en-US" sz="4000" b="1" dirty="0" smtClean="0">
                    <a:solidFill>
                      <a:srgbClr val="1A0DAB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000" b="1" dirty="0">
                    <a:solidFill>
                      <a:srgbClr val="1A0DAB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4000" b="1" dirty="0" smtClean="0">
                    <a:solidFill>
                      <a:srgbClr val="1A0DAB"/>
                    </a:solidFill>
                    <a:latin typeface="Times New Roman" pitchFamily="18" charset="0"/>
                    <a:cs typeface="Times New Roman" pitchFamily="18" charset="0"/>
                  </a:rPr>
                  <a:t>) 3,2m và 2,5m</a:t>
                </a:r>
              </a:p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000" b="1" dirty="0">
                    <a:solidFill>
                      <a:srgbClr val="1A0DAB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4000" b="1" dirty="0" smtClean="0">
                    <a:solidFill>
                      <a:srgbClr val="1A0DAB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b="1" dirty="0" smtClean="0">
                    <a:solidFill>
                      <a:srgbClr val="1A0DAB"/>
                    </a:solidFill>
                    <a:latin typeface="Times New Roman" pitchFamily="18" charset="0"/>
                    <a:cs typeface="Times New Roman" pitchFamily="18" charset="0"/>
                  </a:rPr>
                  <a:t>m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000" b="1" dirty="0" smtClean="0">
                    <a:solidFill>
                      <a:srgbClr val="1A0DAB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lang="en-US" sz="4000" b="1" dirty="0">
                  <a:solidFill>
                    <a:srgbClr val="1A0DAB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8464" y="243705"/>
                <a:ext cx="11384924" cy="3632405"/>
              </a:xfrm>
              <a:prstGeom prst="rect">
                <a:avLst/>
              </a:prstGeom>
              <a:blipFill>
                <a:blip r:embed="rId2"/>
                <a:stretch>
                  <a:fillRect l="-1928" t="-2517" r="-1018" b="-1510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420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bang trang o l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g trang o ly" id="{4AC57870-4818-4482-B451-7E4A51208F7E}" vid="{0320714F-BF6F-4276-84EF-45EAAF77DBCD}"/>
    </a:ext>
  </a:extLst>
</a:theme>
</file>

<file path=ppt/theme/theme2.xml><?xml version="1.0" encoding="utf-8"?>
<a:theme xmlns:a="http://schemas.openxmlformats.org/drawingml/2006/main" name="3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639</TotalTime>
  <Words>648</Words>
  <Application>Microsoft Office PowerPoint</Application>
  <PresentationFormat>Custom</PresentationFormat>
  <Paragraphs>124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.VnHelvetInsH</vt:lpstr>
      <vt:lpstr>.VnTime</vt:lpstr>
      <vt:lpstr>.VnTimeH</vt:lpstr>
      <vt:lpstr>Arial</vt:lpstr>
      <vt:lpstr>Calibri</vt:lpstr>
      <vt:lpstr>Cambria</vt:lpstr>
      <vt:lpstr>Cambria Math</vt:lpstr>
      <vt:lpstr>Franklin Gothic Book</vt:lpstr>
      <vt:lpstr>Franklin Gothic Medium</vt:lpstr>
      <vt:lpstr>Impact</vt:lpstr>
      <vt:lpstr>华文楷体</vt:lpstr>
      <vt:lpstr>Tahoma</vt:lpstr>
      <vt:lpstr>Times New Roman</vt:lpstr>
      <vt:lpstr>Wingdings 2</vt:lpstr>
      <vt:lpstr>bang trang o ly</vt:lpstr>
      <vt:lpstr>3_Trek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Định Lê</dc:creator>
  <cp:lastModifiedBy>MyPC</cp:lastModifiedBy>
  <cp:revision>100</cp:revision>
  <dcterms:created xsi:type="dcterms:W3CDTF">2020-04-05T03:06:33Z</dcterms:created>
  <dcterms:modified xsi:type="dcterms:W3CDTF">2024-01-16T05:07:50Z</dcterms:modified>
</cp:coreProperties>
</file>