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  <p:sldMasterId id="2147483697" r:id="rId2"/>
    <p:sldMasterId id="2147483703" r:id="rId3"/>
  </p:sldMasterIdLst>
  <p:notesMasterIdLst>
    <p:notesMasterId r:id="rId38"/>
  </p:notesMasterIdLst>
  <p:sldIdLst>
    <p:sldId id="390" r:id="rId4"/>
    <p:sldId id="369" r:id="rId5"/>
    <p:sldId id="368" r:id="rId6"/>
    <p:sldId id="392" r:id="rId7"/>
    <p:sldId id="370" r:id="rId8"/>
    <p:sldId id="371" r:id="rId9"/>
    <p:sldId id="393" r:id="rId10"/>
    <p:sldId id="394" r:id="rId11"/>
    <p:sldId id="258" r:id="rId12"/>
    <p:sldId id="399" r:id="rId13"/>
    <p:sldId id="400" r:id="rId14"/>
    <p:sldId id="344" r:id="rId15"/>
    <p:sldId id="401" r:id="rId16"/>
    <p:sldId id="351" r:id="rId17"/>
    <p:sldId id="391" r:id="rId18"/>
    <p:sldId id="396" r:id="rId19"/>
    <p:sldId id="397" r:id="rId20"/>
    <p:sldId id="362" r:id="rId21"/>
    <p:sldId id="402" r:id="rId22"/>
    <p:sldId id="403" r:id="rId23"/>
    <p:sldId id="379" r:id="rId24"/>
    <p:sldId id="380" r:id="rId25"/>
    <p:sldId id="404" r:id="rId26"/>
    <p:sldId id="383" r:id="rId27"/>
    <p:sldId id="384" r:id="rId28"/>
    <p:sldId id="385" r:id="rId29"/>
    <p:sldId id="386" r:id="rId30"/>
    <p:sldId id="387" r:id="rId31"/>
    <p:sldId id="405" r:id="rId32"/>
    <p:sldId id="406" r:id="rId33"/>
    <p:sldId id="407" r:id="rId34"/>
    <p:sldId id="409" r:id="rId35"/>
    <p:sldId id="312" r:id="rId36"/>
    <p:sldId id="408" r:id="rId37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00B"/>
    <a:srgbClr val="FF0066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/>
    <p:restoredTop sz="76660"/>
  </p:normalViewPr>
  <p:slideViewPr>
    <p:cSldViewPr showGuides="1">
      <p:cViewPr varScale="1">
        <p:scale>
          <a:sx n="93" d="100"/>
          <a:sy n="93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92" tIns="45745" rIns="91492" bIns="45745" numCol="1" anchor="t" anchorCtr="0" compatLnSpc="1"/>
          <a:lstStyle>
            <a:lvl1pPr eaLnBrk="1" latinLnBrk="1" hangingPunct="1">
              <a:defRPr sz="11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92" tIns="45745" rIns="91492" bIns="45745" numCol="1" anchor="t" anchorCtr="0" compatLnSpc="1"/>
          <a:lstStyle>
            <a:lvl1pPr algn="r" eaLnBrk="1" latinLnBrk="1" hangingPunct="1">
              <a:defRPr sz="11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90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92" tIns="45745" rIns="91492" bIns="45745" numCol="1" anchor="b" anchorCtr="0" compatLnSpc="1"/>
          <a:lstStyle>
            <a:lvl1pPr eaLnBrk="1" latinLnBrk="1" hangingPunct="1">
              <a:defRPr sz="11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92" tIns="45745" rIns="91492" bIns="45745" numCol="1" anchor="b" anchorCtr="0" compatLnSpc="1"/>
          <a:lstStyle>
            <a:lvl1pPr algn="r" eaLnBrk="1" latinLnBrk="1" hangingPunct="1">
              <a:defRPr sz="11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C00603-5686-4E15-92AA-2ED87C06944C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07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</p:spPr>
      </p:sp>
      <p:sp>
        <p:nvSpPr>
          <p:cNvPr id="29699" name="Text Placeholder 2"/>
          <p:cNvSpPr>
            <a:spLocks noGrp="1"/>
          </p:cNvSpPr>
          <p:nvPr>
            <p:ph type="body" idx="3"/>
          </p:nvPr>
        </p:nvSpPr>
        <p:spPr>
          <a:xfrm>
            <a:off x="709613" y="4862513"/>
            <a:ext cx="5680075" cy="4605337"/>
          </a:xfrm>
        </p:spPr>
        <p:txBody>
          <a:bodyPr wrap="square" lIns="91492" tIns="45745" rIns="91492" bIns="45745" anchor="t" anchorCtr="0"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 wrap="square" lIns="91492" tIns="45745" rIns="91492" bIns="45745" anchor="t" anchorCtr="0"/>
          <a:lstStyle/>
          <a:p>
            <a:pPr lvl="0"/>
            <a:endParaRPr lang="vi-VN" altLang="en-US"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lIns="91492" tIns="45745" rIns="91492" bIns="45745" anchor="b" anchorCtr="0"/>
          <a:lstStyle/>
          <a:p>
            <a:pPr lvl="0" algn="r" eaLnBrk="1" latinLnBrk="1" hangingPunct="1"/>
            <a:fld id="{9A0DB2DC-4C9A-4742-B13C-FB6460FD3503}" type="slidenum">
              <a:rPr lang="en-US" altLang="en-US" sz="1100" dirty="0"/>
              <a:pPr lvl="0" algn="r" eaLnBrk="1" latinLnBrk="1" hangingPunct="1"/>
              <a:t>12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 wrap="square" lIns="91492" tIns="45745" rIns="91492" bIns="45745" anchor="t" anchorCtr="0"/>
          <a:lstStyle/>
          <a:p>
            <a:pPr lvl="0"/>
            <a:endParaRPr lang="vi-VN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lIns="91492" tIns="45745" rIns="91492" bIns="45745" anchor="b" anchorCtr="0"/>
          <a:lstStyle/>
          <a:p>
            <a:pPr lvl="0" algn="r" eaLnBrk="1" latinLnBrk="1" hangingPunct="1"/>
            <a:fld id="{9A0DB2DC-4C9A-4742-B13C-FB6460FD3503}" type="slidenum">
              <a:rPr lang="en-US" altLang="en-US" sz="1100" dirty="0"/>
              <a:pPr lvl="0" algn="r" eaLnBrk="1" latinLnBrk="1" hangingPunct="1"/>
              <a:t>14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 wrap="square" lIns="91492" tIns="45745" rIns="91492" bIns="45745" anchor="t" anchorCtr="0"/>
          <a:lstStyle/>
          <a:p>
            <a:pPr lvl="0"/>
            <a:endParaRPr lang="vi-VN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lIns="91492" tIns="45745" rIns="91492" bIns="45745" anchor="b" anchorCtr="0"/>
          <a:lstStyle/>
          <a:p>
            <a:pPr lvl="0" algn="r" eaLnBrk="1" latinLnBrk="1" hangingPunct="1"/>
            <a:fld id="{9A0DB2DC-4C9A-4742-B13C-FB6460FD3503}" type="slidenum">
              <a:rPr lang="en-US" altLang="en-US" sz="1100" dirty="0"/>
              <a:pPr lvl="0" algn="r" eaLnBrk="1" latinLnBrk="1" hangingPunct="1"/>
              <a:t>15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F6B16A-FE2D-41EA-A768-74E5A69044E5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 wrap="square" lIns="91492" tIns="45745" rIns="91492" bIns="45745" anchor="t" anchorCtr="0"/>
          <a:lstStyle/>
          <a:p>
            <a:pPr lvl="0"/>
            <a:endParaRPr lang="vi-VN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lIns="91492" tIns="45745" rIns="91492" bIns="45745" anchor="b" anchorCtr="0"/>
          <a:lstStyle/>
          <a:p>
            <a:pPr lvl="0" algn="r" eaLnBrk="1" latinLnBrk="1" hangingPunct="1"/>
            <a:fld id="{9A0DB2DC-4C9A-4742-B13C-FB6460FD3503}" type="slidenum">
              <a:rPr lang="en-US" altLang="en-US" sz="1100" dirty="0"/>
              <a:pPr lvl="0" algn="r" eaLnBrk="1" latinLnBrk="1" hangingPunct="1"/>
              <a:t>19</a:t>
            </a:fld>
            <a:endParaRPr lang="en-US" alt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46435"/>
            <a:ext cx="252413" cy="189309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60479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536E3-CCAD-4E71-A40D-5C56254CB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048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46435"/>
            <a:ext cx="252413" cy="189309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60479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46435"/>
            <a:ext cx="252413" cy="189309"/>
          </a:xfrm>
          <a:prstGeom prst="actionButtonBlank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" name="Straight Connector 11"/>
          <p:cNvCxnSpPr>
            <a:cxnSpLocks noChangeShapeType="1"/>
          </p:cNvCxnSpPr>
          <p:nvPr/>
        </p:nvCxnSpPr>
        <p:spPr bwMode="auto">
          <a:xfrm>
            <a:off x="114300" y="456010"/>
            <a:ext cx="8915400" cy="119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114300" y="45244"/>
            <a:ext cx="88392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MÔN TIN HỌC LỚP 5</a:t>
            </a:r>
            <a:endParaRPr lang="en-US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8075962"/>
      </p:ext>
    </p:extLst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304800" y="136923"/>
            <a:ext cx="850265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ngày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21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tháng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11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năm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>
              <a:defRPr/>
            </a:pPr>
            <a:r>
              <a:rPr lang="en-US" sz="2800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BÀI 1: NHỮNG GÌ EM ĐÃ BIẾT (TIẾT 1)</a:t>
            </a: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/>
          </p:cNvPr>
          <p:cNvSpPr txBox="1">
            <a:spLocks noChangeArrowheads="1"/>
          </p:cNvSpPr>
          <p:nvPr/>
        </p:nvSpPr>
        <p:spPr bwMode="auto">
          <a:xfrm>
            <a:off x="76200" y="4724400"/>
            <a:ext cx="850265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CHỦ ĐỀ 3: THIẾT KẾ BÀI TRÌNH CHIẾU</a:t>
            </a:r>
            <a:endParaRPr lang="vi-V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ction Button: Custom 4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172641"/>
            <a:ext cx="252413" cy="189309"/>
          </a:xfrm>
          <a:prstGeom prst="actionButtonBlank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86499484"/>
      </p:ext>
    </p:extLst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114300" y="456010"/>
            <a:ext cx="8915400" cy="119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Action Button: Custom 3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777288" y="133350"/>
            <a:ext cx="252412" cy="18931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114300" y="0"/>
            <a:ext cx="8839200" cy="63094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CHƠI: </a:t>
            </a:r>
            <a:r>
              <a:rPr lang="en-US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vi-VN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 HÁI HOA</a:t>
            </a:r>
            <a:r>
              <a:rPr lang="en-US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</a:t>
            </a:r>
            <a:endParaRPr lang="en-US" sz="3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27001"/>
      </p:ext>
    </p:extLst>
  </p:cSld>
  <p:clrMapOvr>
    <a:masterClrMapping/>
  </p:clrMapOvr>
  <p:transition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lvl="0" eaLnBrk="1" latinLnBrk="1" hangingPunct="1">
              <a:buNone/>
            </a:pPr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pPr lvl="0" eaLnBrk="1" latinLnBrk="1" hangingPunct="1">
                <a:buNone/>
              </a:pPr>
              <a:t>2023/11/27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lvl="0" eaLnBrk="1" latinLnBrk="1" hangingPunct="1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lvl="0" eaLnBrk="1" latinLnBrk="1" hangingPunct="1">
              <a:buNone/>
            </a:pPr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 eaLnBrk="1" latin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048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latinLnBrk="1" hangingPunct="1">
              <a:buNone/>
            </a:pPr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pPr lvl="0" eaLnBrk="1" latinLnBrk="1" hangingPunct="1">
                <a:buNone/>
              </a:pPr>
              <a:t>2023/11/27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latinLnBrk="1" hangingPunct="1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latin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9A97-4ECD-43CA-8490-8CDA889A6A06}" type="datetime1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356D6-F0A7-4268-A919-6B460FC2DA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46435"/>
            <a:ext cx="252413" cy="189309"/>
          </a:xfrm>
          <a:prstGeom prst="actionButtonBlank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" name="Straight Connector 11"/>
          <p:cNvCxnSpPr>
            <a:cxnSpLocks noChangeShapeType="1"/>
          </p:cNvCxnSpPr>
          <p:nvPr/>
        </p:nvCxnSpPr>
        <p:spPr bwMode="auto">
          <a:xfrm>
            <a:off x="114300" y="456010"/>
            <a:ext cx="8915400" cy="119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114300" y="45244"/>
            <a:ext cx="88392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MÔN TIN HỌC LỚP 5</a:t>
            </a:r>
            <a:endParaRPr lang="en-US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8075962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304800" y="136923"/>
            <a:ext cx="850265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ngày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21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tháng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11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năm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>
              <a:defRPr/>
            </a:pPr>
            <a:r>
              <a:rPr lang="en-US" sz="2800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BÀI 1: NHỮNG GÌ EM ĐÃ BIẾT (TIẾT 1)</a:t>
            </a: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/>
          </p:cNvPr>
          <p:cNvSpPr txBox="1">
            <a:spLocks noChangeArrowheads="1"/>
          </p:cNvSpPr>
          <p:nvPr/>
        </p:nvSpPr>
        <p:spPr bwMode="auto">
          <a:xfrm>
            <a:off x="76200" y="4724400"/>
            <a:ext cx="850265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CHỦ ĐỀ 3: THIẾT KẾ BÀI TRÌNH CHIẾU</a:t>
            </a:r>
            <a:endParaRPr lang="vi-V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ction Button: Custom 4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172641"/>
            <a:ext cx="252413" cy="189309"/>
          </a:xfrm>
          <a:prstGeom prst="actionButtonBlank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86499484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114300" y="456010"/>
            <a:ext cx="8915400" cy="119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Action Button: Custom 3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777288" y="133350"/>
            <a:ext cx="252412" cy="18931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114300" y="0"/>
            <a:ext cx="8839200" cy="63094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CHƠI: </a:t>
            </a:r>
            <a:r>
              <a:rPr lang="en-US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vi-VN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 HÁI HOA</a:t>
            </a:r>
            <a:r>
              <a:rPr lang="en-US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</a:t>
            </a:r>
            <a:endParaRPr lang="en-US" sz="3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27001"/>
      </p:ext>
    </p:extLst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268071-6E23-49D8-AB7B-FF45FA0AF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048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46435"/>
            <a:ext cx="252413" cy="189309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60479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46435"/>
            <a:ext cx="252413" cy="189309"/>
          </a:xfrm>
          <a:prstGeom prst="actionButtonBlank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3" name="Straight Connector 11"/>
          <p:cNvCxnSpPr>
            <a:cxnSpLocks noChangeShapeType="1"/>
          </p:cNvCxnSpPr>
          <p:nvPr/>
        </p:nvCxnSpPr>
        <p:spPr bwMode="auto">
          <a:xfrm>
            <a:off x="114300" y="456010"/>
            <a:ext cx="8915400" cy="119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114300" y="45244"/>
            <a:ext cx="8839200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MÔN TIN HỌC LỚP 5</a:t>
            </a:r>
            <a:endParaRPr lang="en-US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8075962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304800" y="136923"/>
            <a:ext cx="850265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Thứ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ngày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21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tháng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11 </a:t>
            </a:r>
            <a:r>
              <a:rPr lang="en-US" sz="2800" i="1" dirty="0" err="1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năm</a:t>
            </a:r>
            <a:r>
              <a:rPr lang="en-US" sz="2800" i="1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 2022</a:t>
            </a:r>
          </a:p>
          <a:p>
            <a:pPr algn="ctr">
              <a:defRPr/>
            </a:pPr>
            <a:r>
              <a:rPr lang="en-US" sz="2800" dirty="0" smtClean="0">
                <a:ln/>
                <a:solidFill>
                  <a:srgbClr val="FF3300"/>
                </a:solidFill>
                <a:cs typeface="Times New Roman" panose="02020603050405020304" pitchFamily="18" charset="0"/>
              </a:rPr>
              <a:t>BÀI 1: NHỮNG GÌ EM ĐÃ BIẾT (TIẾT 1)</a:t>
            </a:r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/>
          </p:cNvPr>
          <p:cNvSpPr txBox="1">
            <a:spLocks noChangeArrowheads="1"/>
          </p:cNvSpPr>
          <p:nvPr/>
        </p:nvSpPr>
        <p:spPr bwMode="auto">
          <a:xfrm>
            <a:off x="76200" y="4724400"/>
            <a:ext cx="850265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CHỦ ĐỀ 3: THIẾT KẾ BÀI TRÌNH CHIẾU</a:t>
            </a:r>
            <a:endParaRPr lang="vi-VN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ction Button: Custom 4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807451" y="172641"/>
            <a:ext cx="252413" cy="189309"/>
          </a:xfrm>
          <a:prstGeom prst="actionButtonBlank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86499484"/>
      </p:ext>
    </p:extLst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114300" y="456010"/>
            <a:ext cx="8915400" cy="119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>
            <a:off x="111126" y="4686300"/>
            <a:ext cx="8958263" cy="0"/>
          </a:xfrm>
          <a:prstGeom prst="line">
            <a:avLst/>
          </a:prstGeom>
          <a:noFill/>
          <a:ln w="9525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Action Button: Custom 3">
            <a:hlinkClick r:id="" action="ppaction://hlinkshowjump?jump=endshow" highlightClick="1"/>
            <a:extLst/>
          </p:cNvPr>
          <p:cNvSpPr/>
          <p:nvPr/>
        </p:nvSpPr>
        <p:spPr bwMode="auto">
          <a:xfrm>
            <a:off x="8777288" y="133350"/>
            <a:ext cx="252412" cy="189310"/>
          </a:xfrm>
          <a:prstGeom prst="actionButtonBlank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114300" y="0"/>
            <a:ext cx="8839200" cy="63094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CHƠI: </a:t>
            </a:r>
            <a:r>
              <a:rPr lang="en-US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vi-VN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 HÁI HOA</a:t>
            </a:r>
            <a:r>
              <a:rPr lang="en-US" sz="3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</a:t>
            </a:r>
            <a:endParaRPr lang="en-US" sz="3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27001"/>
      </p:ext>
    </p:extLst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0" y="2826544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/>
          </p:cNvPr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93876" y="3278981"/>
            <a:ext cx="651192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8879"/>
            <a:ext cx="640080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536E3-CCAD-4E71-A40D-5C56254CB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0" y="2826544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/>
          </p:cNvPr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93876" y="3278981"/>
            <a:ext cx="651192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8879"/>
            <a:ext cx="640080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536E3-CCAD-4E71-A40D-5C56254CB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0" y="2826544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/>
          </p:cNvPr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93876" y="3278981"/>
            <a:ext cx="651192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8879"/>
            <a:ext cx="640080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eaLnBrk="1" latinLnBrk="1" hangingPunct="1">
              <a:buNone/>
            </a:pPr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pPr lvl="0" eaLnBrk="1" latinLnBrk="1" hangingPunct="1">
                <a:buNone/>
              </a:pPr>
              <a:t>2023/11/27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eaLnBrk="1" latinLnBrk="1" hangingPunct="1"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lvl="0" eaLnBrk="1" latinLnBrk="1" hangingPunct="1">
              <a:buNone/>
            </a:pPr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 eaLnBrk="1" latinLnBrk="1" hangingPunct="1">
                <a:buNone/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Office%20PowerPoint%202007.ln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icrosoft%20Office%20PowerPoint%202007.l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5.xml"/><Relationship Id="rId7" Type="http://schemas.openxmlformats.org/officeDocument/2006/relationships/audio" Target="../media/audio1.wav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" Type="http://schemas.openxmlformats.org/officeDocument/2006/relationships/audio" Target="file:///D:\giao%20an%20tin%20hoc\NHAC\VUIDEHOC.WAV" TargetMode="External"/><Relationship Id="rId16" Type="http://schemas.openxmlformats.org/officeDocument/2006/relationships/slide" Target="slide6.xml"/><Relationship Id="rId1" Type="http://schemas.microsoft.com/office/2007/relationships/media" Target="file:///D:\giao%20an%20tin%20hoc\NHAC\VUIDEHOC.WAV" TargetMode="Externa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5" Type="http://schemas.openxmlformats.org/officeDocument/2006/relationships/image" Target="../media/image2.jpeg"/><Relationship Id="rId15" Type="http://schemas.openxmlformats.org/officeDocument/2006/relationships/slide" Target="slide9.xml"/><Relationship Id="rId10" Type="http://schemas.openxmlformats.org/officeDocument/2006/relationships/hyperlink" Target="file:///C:\Documents%20and%20Settings\Administrator\Desktop\CHAY\Chay%20(H)\GIAO%20AN\GA%20DT\VINH\THIET%20KE%20BAI%20DAY\CONGTODINH\bai%20hoi%20giang%20Av8.ppt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gif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slide" Target="slide2.xml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9.jpe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chemeClr val="tx2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>
            <a:extLst/>
          </p:cNvPr>
          <p:cNvSpPr txBox="1">
            <a:spLocks noChangeArrowheads="1"/>
          </p:cNvSpPr>
          <p:nvPr/>
        </p:nvSpPr>
        <p:spPr bwMode="auto">
          <a:xfrm>
            <a:off x="812981" y="1526485"/>
            <a:ext cx="7467600" cy="3102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5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</a:t>
            </a:r>
            <a:endParaRPr lang="en-US" sz="5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/>
          </p:cNvPr>
          <p:cNvSpPr/>
          <p:nvPr/>
        </p:nvSpPr>
        <p:spPr>
          <a:xfrm>
            <a:off x="215901" y="2467184"/>
            <a:ext cx="87372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 THẦY CÔ GIÁO VỀ DỰ GIỜ THĂM LỚP </a:t>
            </a: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264072" y="3079451"/>
            <a:ext cx="85654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MÔN TIN HỌC 5</a:t>
            </a:r>
          </a:p>
          <a:p>
            <a:pPr algn="ctr">
              <a:defRPr/>
            </a:pPr>
            <a:r>
              <a:rPr lang="en-US" sz="3000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LỚP </a:t>
            </a:r>
            <a:r>
              <a:rPr lang="en-US" sz="3000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5</a:t>
            </a:r>
            <a:endParaRPr lang="en-US" sz="3000" dirty="0">
              <a:ln w="9525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304801" y="4514850"/>
            <a:ext cx="85645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GIÁO VIÊN: BÙI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THỊ HIẾU</a:t>
            </a:r>
            <a:endParaRPr lang="en-US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00200" y="171450"/>
            <a:ext cx="6357984" cy="5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</a:rPr>
              <a:t>ƯỜ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NG TIỂU HỌC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HỨA TẠO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2733043" y="666750"/>
            <a:ext cx="4140925" cy="92078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0" y="1885951"/>
            <a:ext cx="9461500" cy="22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Kết quả hình ảnh cho xe cứu hỏ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2266950"/>
            <a:ext cx="1906588" cy="14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Kết quả hình ảnh cho CHÁY NH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2558654"/>
            <a:ext cx="27574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8436E-7 L 0.8875 0.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8436E-7 L 0.75416 -0.44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55508E-6 C 0.18489 -0.00401 0.36996 -0.00771 0.50103 -0.07251 C 0.63211 -0.1373 0.70937 -0.26319 0.7868 -0.38877 " pathEditMode="relative" ptsTypes="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áº¿t quáº£ hÃ¬nh áº£nh cho áº£nh ngÃ´i nhÃ  vÃ  con ÄÆ°á»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8335"/>
            <a:ext cx="925195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4" y="3868342"/>
            <a:ext cx="2143125" cy="194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0069 L 0.52673 0.03959 L 0.48107 -0.18379 C 0.47257 -0.18449 0.46441 -0.18472 0.4559 -0.18565 C 0.45434 -0.18588 0.45278 -0.18727 0.45104 -0.1875 C 0.44479 -0.18866 0.43837 -0.18866 0.43194 -0.18935 L 0.41632 -0.19143 C 0.41406 -0.19282 0.41128 -0.19305 0.4092 -0.19537 C 0.40677 -0.19768 0.40486 -0.20162 0.40208 -0.20278 C 0.39948 -0.2037 0.396 -0.20486 0.39357 -0.20671 C 0.39201 -0.20787 0.39045 -0.20949 0.38889 -0.21065 C 0.38732 -0.21157 0.38559 -0.21157 0.38403 -0.2125 C 0.38194 -0.21342 0.38021 -0.21528 0.37812 -0.2162 C 0.3592 -0.22384 0.36302 -0.22083 0.34583 -0.22384 C 0.29878 -0.23171 0.33055 -0.22801 0.2967 -0.23148 C 0.29097 -0.23333 0.28559 -0.23495 0.27986 -0.23727 C 0.27708 -0.23842 0.2743 -0.24004 0.27153 -0.24097 C 0.26753 -0.24259 0.26337 -0.24282 0.25937 -0.24491 C 0.25434 -0.24745 0.25712 -0.24629 0.25121 -0.24861 C 0.24479 -0.25532 0.25 -0.25092 0.24045 -0.2544 C 0.23906 -0.25486 0.23802 -0.25602 0.23663 -0.25625 C 0.23368 -0.25717 0.23038 -0.25741 0.22708 -0.2581 C 0.22517 -0.25879 0.22326 -0.25972 0.22118 -0.26018 C 0.21441 -0.26111 0.20764 -0.26134 0.20087 -0.26203 C 0.18368 -0.26759 0.20503 -0.25972 0.1901 -0.26782 C 0.18819 -0.26875 0.18611 -0.26898 0.18403 -0.26967 C 0.18159 -0.27083 0.17934 -0.27222 0.17691 -0.27338 L 0.17326 -0.27546 C 0.17205 -0.27662 0.171 -0.27824 0.16962 -0.27916 C 0.16823 -0.28009 0.16649 -0.28032 0.16493 -0.28102 C 0.16354 -0.28148 0.1625 -0.28217 0.16128 -0.2831 C 0.15885 -0.28565 0.15642 -0.28796 0.15416 -0.29051 C 0.1526 -0.29259 0.15104 -0.29491 0.1493 -0.29629 C 0.14774 -0.29745 0.146 -0.29745 0.14462 -0.29838 C 0.1434 -0.30023 0.14236 -0.30254 0.14097 -0.30393 C 0.13993 -0.30509 0.13854 -0.30509 0.13732 -0.30578 C 0.13576 -0.30694 0.13403 -0.3081 0.13264 -0.30972 C 0.12222 -0.31944 0.12899 -0.31551 0.12187 -0.31921 C 0.12048 -0.3206 0.11944 -0.32199 0.11823 -0.32291 C 0.11718 -0.32384 0.1158 -0.3243 0.11458 -0.325 C 0.11284 -0.32569 0.10816 -0.32708 0.10625 -0.32893 C 0.09687 -0.33611 0.10816 -0.32986 0.09896 -0.33449 C 0.09635 -0.33727 0.09357 -0.33958 0.09184 -0.34421 C 0.09114 -0.34583 0.09097 -0.34791 0.09062 -0.34977 C 0.08854 -0.36134 0.08958 -0.35833 0.08958 -0.3743 L 0.08958 -0.37407 " pathEditMode="relative" rAng="0" ptsTypes="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048600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ea typeface="SimSun" panose="02010600030101010101" pitchFamily="2" charset="-122"/>
              </a:rPr>
              <a:t> 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4819" name="Subtitle 1048601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endParaRPr lang="zh-CN" altLang="en-US" kern="1200" dirty="0">
              <a:solidFill>
                <a:srgbClr val="898989"/>
              </a:solidFill>
              <a:latin typeface="+mn-lt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4820" name="Picture 209715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49897" y="1168004"/>
            <a:ext cx="42930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A. HoẠT ĐỘNG cơ bản</a:t>
            </a:r>
          </a:p>
        </p:txBody>
      </p:sp>
      <p:sp>
        <p:nvSpPr>
          <p:cNvPr id="7179" name="TextBox 1"/>
          <p:cNvSpPr txBox="1"/>
          <p:nvPr/>
        </p:nvSpPr>
        <p:spPr>
          <a:xfrm>
            <a:off x="390526" y="2857500"/>
            <a:ext cx="31781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Cách thực hiện: </a:t>
            </a:r>
          </a:p>
        </p:txBody>
      </p:sp>
      <p:sp>
        <p:nvSpPr>
          <p:cNvPr id="7180" name="TextBox 2"/>
          <p:cNvSpPr txBox="1"/>
          <p:nvPr/>
        </p:nvSpPr>
        <p:spPr>
          <a:xfrm>
            <a:off x="2952751" y="3406379"/>
            <a:ext cx="30956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Đọc TL/ trang 63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264" y="1761412"/>
            <a:ext cx="84994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A100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Tạo chuyển động cho ô tô theo đường định sẵn hoặc vẽ đường chuyển động theo ý em muốn</a:t>
            </a:r>
            <a:endParaRPr lang="en-US" altLang="en-US" sz="2800" dirty="0">
              <a:solidFill>
                <a:srgbClr val="0A100B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81000" y="438150"/>
            <a:ext cx="85693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2: Mở rộng hiệu ứng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chuyển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động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1)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auhoi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3624263"/>
            <a:ext cx="162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3890963"/>
            <a:ext cx="1389063" cy="10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01651" y="52388"/>
            <a:ext cx="6816725" cy="3070622"/>
          </a:xfrm>
          <a:prstGeom prst="cloudCallout">
            <a:avLst>
              <a:gd name="adj1" fmla="val 16940"/>
              <a:gd name="adj2" fmla="val 6070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Để tạo  chuyển động cho ô tô theo đường định sẵn hoặc vẽ đường chuyển động theo ý em muốn em thực hiện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048600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ea typeface="SimSun" panose="02010600030101010101" pitchFamily="2" charset="-122"/>
              </a:rPr>
              <a:t> 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8915" name="Subtitle 1048601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endParaRPr lang="zh-CN" altLang="en-US" kern="1200" dirty="0">
              <a:solidFill>
                <a:srgbClr val="898989"/>
              </a:solidFill>
              <a:latin typeface="+mn-lt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8916" name="Picture 209715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51520" y="135479"/>
            <a:ext cx="8446468" cy="89154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just">
              <a:buNone/>
            </a:pP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chuyển động cho ô tô theo đường định sẵn hoặc vẽ đường chuyển động theo ý em muốn: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39" y="1003698"/>
            <a:ext cx="79486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Bước 1</a:t>
            </a:r>
            <a:r>
              <a:rPr kumimoji="0" lang="en-US" sz="2800" kern="1200" cap="none" spc="0" normalizeH="0" baseline="0" noProof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: Nháy chọn vào ô tô để tạo chuyển động</a:t>
            </a:r>
            <a:endParaRPr kumimoji="0" lang="en-US" sz="2800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39" y="1356122"/>
            <a:ext cx="85836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 err="1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Bước</a:t>
            </a:r>
            <a:r>
              <a:rPr kumimoji="0" lang="en-US" sz="2800" kern="1200" cap="none" spc="0" normalizeH="0" baseline="0" noProof="0" dirty="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2</a:t>
            </a:r>
            <a:r>
              <a:rPr kumimoji="0" lang="en-US" sz="2800" kern="1200" cap="none" spc="0" normalizeH="0" baseline="0" noProof="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: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Chọn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hiệu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ứng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chuyển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động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:</a:t>
            </a:r>
          </a:p>
          <a:p>
            <a:pPr marL="342900" marR="0" indent="-342900" defTabSz="914400">
              <a:buClrTx/>
              <a:buSzTx/>
              <a:buFontTx/>
              <a:buChar char="-"/>
              <a:defRPr/>
            </a:pP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Chọn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thẻ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Animation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rồi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chọn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Custom </a:t>
            </a:r>
            <a:r>
              <a:rPr kumimoji="0" lang="en-US" sz="28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Animation</a:t>
            </a:r>
            <a:endParaRPr kumimoji="0" lang="en-US" sz="28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1935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514600" y="280035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600" y="3714750"/>
            <a:ext cx="1371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048600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ea typeface="SimSun" panose="02010600030101010101" pitchFamily="2" charset="-122"/>
              </a:rPr>
              <a:t> 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8915" name="Subtitle 1048601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endParaRPr lang="zh-CN" altLang="en-US" kern="1200" dirty="0">
              <a:solidFill>
                <a:srgbClr val="898989"/>
              </a:solidFill>
              <a:latin typeface="+mn-lt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8916" name="Picture 209715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4800" y="742950"/>
            <a:ext cx="85836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>
              <a:buClrTx/>
              <a:buSzTx/>
              <a:buFontTx/>
              <a:buChar char="-"/>
              <a:defRPr/>
            </a:pPr>
            <a:r>
              <a:rPr kumimoji="0" lang="en-US" sz="2800" kern="1200" cap="none" spc="0" normalizeH="0" baseline="0" noProof="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Chọn</a:t>
            </a:r>
            <a:r>
              <a:rPr kumimoji="0" lang="en-US" sz="2800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theo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thứ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tự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sau</a:t>
            </a:r>
            <a:r>
              <a:rPr kumimoji="0" lang="en-US" sz="2800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14999" t="2888" r="5833" b="4074"/>
          <a:stretch>
            <a:fillRect/>
          </a:stretch>
        </p:blipFill>
        <p:spPr>
          <a:xfrm>
            <a:off x="1143000" y="1504950"/>
            <a:ext cx="7399661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ết quả hình ảnh cho thảo luận nhóm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6" y="2645569"/>
            <a:ext cx="4530725" cy="220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2"/>
          <p:cNvSpPr/>
          <p:nvPr/>
        </p:nvSpPr>
        <p:spPr>
          <a:xfrm>
            <a:off x="1601788" y="261938"/>
            <a:ext cx="7065962" cy="235624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đường cong ô tô sẽ chuyển động, em thực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ight Arrow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848600" y="451485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4" y="-9525"/>
            <a:ext cx="91217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7800" y="242888"/>
            <a:ext cx="8770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latin typeface="Tahoma" pitchFamily="34" charset="0"/>
                <a:cs typeface="Tahoma" pitchFamily="34" charset="0"/>
              </a:rPr>
              <a:t>Để vẽ đường cong cho ô tô chuyển động, em thực hiện như sau:</a:t>
            </a:r>
          </a:p>
        </p:txBody>
      </p:sp>
      <p:sp>
        <p:nvSpPr>
          <p:cNvPr id="4" name="Rounded Rectangle 1"/>
          <p:cNvSpPr/>
          <p:nvPr/>
        </p:nvSpPr>
        <p:spPr>
          <a:xfrm>
            <a:off x="372111" y="1443990"/>
            <a:ext cx="8435975" cy="47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nút chuột trái tại vị tri bắt đầu</a:t>
            </a:r>
          </a:p>
        </p:txBody>
      </p:sp>
      <p:sp>
        <p:nvSpPr>
          <p:cNvPr id="5" name="Rounded Rectangle 16"/>
          <p:cNvSpPr/>
          <p:nvPr/>
        </p:nvSpPr>
        <p:spPr>
          <a:xfrm>
            <a:off x="372745" y="2265522"/>
            <a:ext cx="8436610" cy="611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just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Nháy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nút chuột trái tại vị trí muốn uốn cong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371476" y="3143250"/>
            <a:ext cx="8437245" cy="10472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-514350" algn="just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đúp chuột tại vị trí đích để kết thúc thao tác vẽ đường cong. </a:t>
            </a:r>
            <a:endParaRPr 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ight Arrow 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848600" y="451485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áº¿t quáº£ hÃ¬nh áº£nh cho áº£nh ngÃ´i nhÃ  vÃ  con ÄÆ°á»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0" y="-8334"/>
            <a:ext cx="92519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076" y="3598069"/>
            <a:ext cx="2143125" cy="1944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Untitled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3093">
            <a:off x="7010400" y="209550"/>
            <a:ext cx="1924319" cy="933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51852E-6 L 2.22222E-6 -8.51852E-6 C 0.01892 -0.01274 0.0118 -0.00626 0.02257 -0.0169 C 0.03055 -0.01621 0.03871 -0.01714 0.04652 -0.01505 C 0.04843 -0.01459 0.04896 -0.01065 0.05069 -0.00926 C 0.05243 -0.00811 0.05451 -0.00811 0.05625 -0.00741 C 0.06041 -0.00371 0.06146 -0.00348 0.06475 0.00185 C 0.0658 0.0037 0.06649 0.00578 0.06753 0.00763 C 0.06927 0.01018 0.07152 0.01226 0.07326 0.01504 C 0.0743 0.01666 0.07482 0.01921 0.07604 0.0206 C 0.07777 0.02291 0.07986 0.0243 0.08177 0.02638 C 0.08507 0.03055 0.08819 0.03518 0.09149 0.03958 L 0.1 0.05069 C 0.10139 0.05254 0.10225 0.05555 0.10416 0.05648 L 0.11267 0.06018 C 0.12448 0.05949 0.13611 0.05925 0.14791 0.05833 C 0.1493 0.0581 0.15087 0.05763 0.15208 0.05648 C 0.16128 0.04675 0.14843 0.0537 0.1592 0.04884 C 0.16059 0.04768 0.1618 0.04629 0.16337 0.04513 C 0.16701 0.04236 0.17465 0.03749 0.17465 0.03749 C 0.17552 0.03518 0.17604 0.03217 0.17743 0.03009 C 0.17847 0.0287 0.18055 0.02939 0.18159 0.02824 C 0.18298 0.02685 0.1835 0.02453 0.18455 0.02268 C 0.18489 0.01504 0.18385 0.00717 0.18593 -8.51852E-6 C 0.18663 -0.00232 0.18993 -0.00047 0.19149 -0.00186 C 0.19687 -0.00626 0.196 -0.01042 0.20139 -0.0132 C 0.20364 -0.01413 0.20607 -0.01436 0.2085 -0.01505 C 0.20989 -0.01621 0.21111 -0.01783 0.21267 -0.01876 C 0.21441 -0.01968 0.21649 -0.01991 0.21823 -0.02061 C 0.22222 -0.022 0.22587 -0.02431 0.22951 -0.02616 C 0.2375 -0.0257 0.24566 -0.02663 0.25347 -0.02431 C 0.28246 -0.01575 0.25885 -0.01922 0.27187 -0.00926 C 0.27343 -0.00811 0.27552 -0.00811 0.27743 -0.00741 C 0.27882 -0.00556 0.28003 -0.00325 0.28159 -0.00186 C 0.28298 -0.0007 0.28455 -0.00093 0.28593 -8.51852E-6 C 0.28732 0.00115 0.28871 0.00254 0.2901 0.0037 C 0.30052 0.01411 0.29323 0.00879 0.30277 0.01504 C 0.30833 0.02615 0.30208 0.01574 0.31128 0.02453 C 0.31284 0.02592 0.31389 0.02847 0.31545 0.03009 C 0.31979 0.03425 0.32187 0.03379 0.32673 0.03564 C 0.3368 0.03958 0.32361 0.03564 0.33802 0.03958 C 0.33941 0.04143 0.34062 0.04374 0.34218 0.04513 C 0.3434 0.04629 0.34496 0.04652 0.34652 0.04699 C 0.35885 0.05161 0.34618 0.04629 0.35625 0.05069 C 0.35885 0.05416 0.36128 0.0581 0.36475 0.06018 C 0.36649 0.06111 0.36857 0.06111 0.37031 0.06203 C 0.37378 0.06365 0.37691 0.06574 0.38021 0.06759 C 0.38125 0.06944 0.38159 0.07222 0.38316 0.07337 C 0.38507 0.07476 0.38784 0.0743 0.3901 0.07523 C 0.39149 0.07569 0.39305 0.07615 0.39427 0.07708 C 0.39722 0.0787 0.39982 0.08148 0.40277 0.08263 C 0.4059 0.08402 0.40937 0.08379 0.41267 0.08449 C 0.41493 0.08518 0.41736 0.08587 0.41962 0.08634 C 0.42291 0.08726 0.42621 0.08773 0.42951 0.08842 C 0.44357 0.08773 0.45781 0.08749 0.47187 0.08634 C 0.48437 0.08541 0.4717 0.08541 0.48021 0.07893 C 0.48229 0.07731 0.48489 0.07777 0.48732 0.07708 C 0.48871 0.07569 0.48993 0.0743 0.49149 0.07337 C 0.49288 0.07245 0.49462 0.07268 0.49566 0.07129 C 0.50087 0.0662 0.50694 0.05671 0.50989 0.04884 C 0.51337 0.03935 0.51146 0.04374 0.51545 0.03564 C 0.51857 0.01874 0.51475 0.03935 0.51962 0.01134 C 0.52014 0.00879 0.52066 0.00624 0.52118 0.0037 C 0.52066 0.00185 0.52014 -8.51852E-6 0.51962 -0.00186 C 0.51875 -0.00672 0.52014 -0.01413 0.51684 -0.0169 L 0.51267 -0.02061 C 0.50607 -0.0338 0.51475 -0.01783 0.50416 -0.03195 C 0.50295 -0.03357 0.5026 -0.03612 0.50139 -0.03751 C 0.49982 -0.03936 0.49739 -0.03959 0.49566 -0.04121 C 0.49305 -0.04399 0.49114 -0.04769 0.48871 -0.0507 C 0.4875 -0.05209 0.48593 -0.05348 0.48455 -0.0544 C 0.48177 -0.05602 0.47604 -0.05811 0.47604 -0.05811 C 0.47465 -0.06065 0.47343 -0.06343 0.47187 -0.06575 C 0.46076 -0.08056 0.47482 -0.05672 0.46337 -0.07501 C 0.46232 -0.07686 0.46198 -0.07964 0.46059 -0.08079 C 0.4585 -0.08241 0.4559 -0.08195 0.45347 -0.08264 C 0.44201 -0.09028 0.45364 -0.08311 0.44218 -0.0882 C 0.43107 -0.09329 0.43889 -0.09167 0.42534 -0.09584 C 0.42014 -0.09723 0.41493 -0.09815 0.40989 -0.09954 C 0.3967 -0.10278 0.4092 -0.10024 0.39288 -0.10325 C 0.39097 -0.1051 0.38941 -0.10764 0.38732 -0.1088 C 0.38507 -0.11019 0.38246 -0.10996 0.38021 -0.11089 C 0.36371 -0.11737 0.38472 -0.11251 0.36198 -0.11644 C 0.35677 -0.11829 0.35173 -0.12084 0.34652 -0.122 C 0.33993 -0.12339 0.33333 -0.12315 0.32673 -0.12385 L 0.29288 -0.12778 C 0.2901 -0.12825 0.28732 -0.12917 0.28455 -0.12964 C 0.28021 -0.13033 0.27604 -0.13056 0.27187 -0.13149 C 0.27031 -0.13172 0.26909 -0.13288 0.26753 -0.13334 C 0.26527 -0.13403 0.26284 -0.1345 0.26059 -0.13519 C 0.25729 -0.13635 0.25399 -0.13774 0.25069 -0.13889 C 0.24826 -0.14144 0.24375 -0.14607 0.2408 -0.14839 C 0.23593 -0.15209 0.23576 -0.15186 0.2309 -0.15394 C 0.22083 -0.1676 0.23385 -0.15163 0.21962 -0.16343 C 0.21805 -0.16482 0.21718 -0.1676 0.21545 -0.16899 C 0.21545 -0.16899 0.2059 -0.17431 0.20416 -0.17454 C 0.19253 -0.17686 0.16892 -0.18033 0.16892 -0.18033 C 0.14652 -0.18774 0.17986 -0.17732 0.11684 -0.18403 C 0.11475 -0.18426 0.11302 -0.18635 0.11128 -0.18774 C 0.11041 -0.18843 0.10173 -0.19514 0.1 -0.19723 C 0.09843 -0.19885 0.09757 -0.20139 0.09583 -0.20278 C 0.09409 -0.20417 0.09201 -0.20394 0.0901 -0.20464 C 0.08767 -0.20579 0.08559 -0.20741 0.08316 -0.20834 C 0.08073 -0.20926 0.0783 -0.2095 0.07604 -0.21042 C 0.07465 -0.21089 0.07326 -0.21181 0.07187 -0.21227 C 0.06302 -0.21436 0.05399 -0.21644 0.04514 -0.21783 C 0.03767 -0.21899 0.03003 -0.21899 0.02257 -0.21968 C 0.00573 -0.2213 0.0092 -0.22084 -0.00417 -0.22339 C -0.03004 -0.2338 -0.00643 -0.22593 -0.0408 -0.23102 C -0.04601 -0.23172 -0.05122 -0.2338 -0.05625 -0.23473 C -0.06094 -0.23565 -0.0658 -0.23612 -0.07049 -0.23658 C -0.07639 -0.23889 -0.08125 -0.23843 -0.08455 -0.24607 C -0.08542 -0.24815 -0.08542 -0.25093 -0.08594 -0.25348 C -0.08646 -0.27663 -0.08733 -0.29977 -0.08733 -0.32292 C -0.08733 -0.32755 -0.09011 -0.35047 -0.08177 -0.35487 C -0.07865 -0.35649 -0.07518 -0.35626 -0.07188 -0.35672 C -0.06632 -0.35602 -0.04393 -0.35371 -0.03386 -0.35116 C -0.03091 -0.35047 -0.01945 -0.34607 -0.01823 -0.34561 C -0.01684 -0.34491 -0.01545 -0.34468 -0.01407 -0.34376 C -0.0125 -0.3426 -0.01146 -0.34051 -0.0099 -0.33982 C -0.00521 -0.33843 -0.00052 -0.33866 0.00416 -0.33797 C 0.01545 -0.33311 0.00434 -0.33774 0.02812 -0.33056 C 0.04496 -0.32547 0.03402 -0.32732 0.05208 -0.32501 L 0.08177 -0.32107 C 0.09149 -0.3169 0.07968 -0.32176 0.09722 -0.31551 C 0.09861 -0.31505 0.1 -0.31413 0.10139 -0.31366 C 0.1033 -0.31297 0.10521 -0.31274 0.10712 -0.31181 C 0.11041 -0.31019 0.11337 -0.30695 0.11684 -0.30602 C 0.1243 -0.30417 0.14948 -0.30163 0.1592 -0.30047 C 0.17795 -0.30116 0.1967 -0.30116 0.21545 -0.30232 C 0.21701 -0.30255 0.21823 -0.30348 0.21962 -0.30417 C 0.22205 -0.30533 0.2243 -0.30741 0.22673 -0.30811 C 0.23229 -0.30926 0.23802 -0.30926 0.24357 -0.30996 C 0.25902 -0.31505 0.23472 -0.30649 0.26337 -0.31922 C 0.27031 -0.32246 0.27604 -0.32339 0.28316 -0.32501 L 0.29583 -0.33056 C 0.29722 -0.33126 0.29843 -0.33218 0.3 -0.33241 C 0.30277 -0.33311 0.30555 -0.3338 0.3085 -0.33426 C 0.31493 -0.33519 0.32152 -0.33565 0.32812 -0.33612 L 0.42951 -0.33056 C 0.43194 -0.33033 0.43663 -0.32871 0.43663 -0.32871 L 0.43663 -0.32871 " pathEditMode="relative" ptsTypes="AAAAAAAAAAAAAAAAAAAAAAAAAAAAAAAAAAAAAAAAAAAAAAAAAAAAAAAAAAAAAAAAAAAAAAAAAAAAA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095E-6 C -0.09271 -0.03641 -0.18524 -0.07251 -0.28351 -0.06634 C -0.38177 -0.06017 -0.52205 0.02468 -0.5901 0.03703 C -0.65816 0.04937 -0.67535 0.01265 -0.69236 0.00771 " pathEditMode="relative" ptsTypes="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/>
          <p:nvPr/>
        </p:nvSpPr>
        <p:spPr>
          <a:xfrm>
            <a:off x="214313" y="0"/>
            <a:ext cx="438934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Chọn câu đúng trong các câu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35" y="282416"/>
            <a:ext cx="91554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latin typeface="Arial" panose="020B0604020202020204" pitchFamily="34" charset="0"/>
                <a:sym typeface="Arial" panose="020B0604020202020204" pitchFamily="34" charset="0"/>
              </a:rPr>
              <a:t>Câu 1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: Để tạo hiệu ứng chuyển động cho đối tượng em chọn vào thẻ nào?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9525" y="802481"/>
            <a:ext cx="90506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Câu 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: Trong thẻ Animations em chọn lệnh nào để xuất hiện hộp thoại hiệu ứng chuyển động?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0" y="1807369"/>
            <a:ext cx="9150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Câu 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Hiệu ứng chuyển động Motion Paths gồm những hiệu ứng chuyển động 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3305" y="533400"/>
            <a:ext cx="15319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A. Insert</a:t>
            </a:r>
          </a:p>
        </p:txBody>
      </p:sp>
      <p:sp>
        <p:nvSpPr>
          <p:cNvPr id="49" name="Oval 48"/>
          <p:cNvSpPr/>
          <p:nvPr/>
        </p:nvSpPr>
        <p:spPr>
          <a:xfrm>
            <a:off x="4500881" y="526256"/>
            <a:ext cx="436563" cy="3202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86226" y="1229917"/>
            <a:ext cx="500063" cy="346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71775" y="523875"/>
            <a:ext cx="15319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B. Design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2001" y="519589"/>
            <a:ext cx="21574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C. Animations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92316" y="556498"/>
            <a:ext cx="15986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D. Review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3826" y="1306116"/>
            <a:ext cx="2238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A. Apply to all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81475" y="1287066"/>
            <a:ext cx="30876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B. Custom Animation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4300" y="1557338"/>
            <a:ext cx="30876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C. Transition sound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4175" y="1545432"/>
            <a:ext cx="30876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D. Transition speed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3826" y="2302669"/>
            <a:ext cx="2238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A. Down, Up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664" y="2600325"/>
            <a:ext cx="2238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C. Left, Right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6913" y="2250281"/>
            <a:ext cx="62865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B. Diagonal Down Right, Diagonal Up Right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03575" y="2566988"/>
            <a:ext cx="48069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D. Tất cả các hiệu ứng trên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-115887" y="2875360"/>
            <a:ext cx="9985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Câu 4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Để vẽ được đường cong chuyển động theo ý em muốn,em chọn gì?</a:t>
            </a:r>
          </a:p>
        </p:txBody>
      </p:sp>
      <p:sp>
        <p:nvSpPr>
          <p:cNvPr id="67" name="Oval 66"/>
          <p:cNvSpPr/>
          <p:nvPr/>
        </p:nvSpPr>
        <p:spPr>
          <a:xfrm>
            <a:off x="3132139" y="2538413"/>
            <a:ext cx="500063" cy="375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3825" y="3138488"/>
            <a:ext cx="43767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A. Draw Custom Path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Line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73625" y="3138488"/>
            <a:ext cx="43751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B. Draw Custom Path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Freeform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664" y="3412331"/>
            <a:ext cx="43767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C. Draw Custom Path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Curve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72039" y="3389710"/>
            <a:ext cx="43767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D. Draw Custom Path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Scribble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9689" y="3399235"/>
            <a:ext cx="500063" cy="375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-9525" y="3707606"/>
            <a:ext cx="9153525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Câu 5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Để vẽ được đường cong chuyển động, em nháy nút trái chuột v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 vị trí bắt đầu, nháy nút trái chuột thêm một lần nữa tại vị trí uốn cong v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để kết thúc thao tác vẽ đường cong em nháy nút gì của chuột?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451" y="4455319"/>
            <a:ext cx="2238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A. Nháy nút trái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81550" y="4455319"/>
            <a:ext cx="2743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B. Nháy nút phải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50" y="4705350"/>
            <a:ext cx="31956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C. Nháy nút giữa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81550" y="4691063"/>
            <a:ext cx="32623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D. Nháy đúp chuột</a:t>
            </a:r>
          </a:p>
        </p:txBody>
      </p:sp>
      <p:sp>
        <p:nvSpPr>
          <p:cNvPr id="78" name="Oval 77"/>
          <p:cNvSpPr/>
          <p:nvPr/>
        </p:nvSpPr>
        <p:spPr>
          <a:xfrm>
            <a:off x="4737100" y="4697016"/>
            <a:ext cx="446088" cy="333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6897" name="TextBox 78"/>
          <p:cNvSpPr txBox="1"/>
          <p:nvPr/>
        </p:nvSpPr>
        <p:spPr>
          <a:xfrm>
            <a:off x="6332538" y="7119938"/>
            <a:ext cx="32623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D. Nháy đúp chuột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5" grpId="0"/>
      <p:bldP spid="37" grpId="0"/>
      <p:bldP spid="49" grpId="0" bldLvl="0" animBg="1"/>
      <p:bldP spid="51" grpId="0" animBg="1"/>
      <p:bldP spid="50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6" action="ppaction://hlinksldjump">
              <a:snd r:embed="rId7" name="Qua trang.wav"/>
            </a:hlinkClick>
          </p:cNvPr>
          <p:cNvSpPr/>
          <p:nvPr/>
        </p:nvSpPr>
        <p:spPr>
          <a:xfrm>
            <a:off x="1828800" y="2724150"/>
            <a:ext cx="768350" cy="64531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 smtClean="0">
                <a:solidFill>
                  <a:srgbClr val="800000"/>
                </a:solidFill>
                <a:latin typeface="VNI-Bodon-Poster"/>
                <a:sym typeface="Arial" panose="020B0604020202020204" pitchFamily="34" charset="0"/>
              </a:rPr>
              <a:t>1</a:t>
            </a:r>
            <a:endParaRPr lang="en-US" altLang="en-US" sz="3300" b="1" dirty="0">
              <a:solidFill>
                <a:srgbClr val="800000"/>
              </a:solidFill>
              <a:latin typeface="VNI-Bodon-Poster"/>
              <a:sym typeface="Arial" panose="020B0604020202020204" pitchFamily="34" charset="0"/>
            </a:endParaRPr>
          </a:p>
        </p:txBody>
      </p:sp>
      <p:sp>
        <p:nvSpPr>
          <p:cNvPr id="111620" name="AutoShape 4">
            <a:hlinkClick r:id="rId8" action="ppaction://hlinksldjump">
              <a:snd r:embed="rId7" name="Qua trang.wav"/>
            </a:hlinkClick>
          </p:cNvPr>
          <p:cNvSpPr/>
          <p:nvPr/>
        </p:nvSpPr>
        <p:spPr>
          <a:xfrm>
            <a:off x="2819400" y="2724150"/>
            <a:ext cx="774700" cy="62984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800000"/>
                </a:solidFill>
                <a:latin typeface="VNI-Bodon-Poster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600" y="682229"/>
            <a:ext cx="6756400" cy="37719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600" y="682229"/>
            <a:ext cx="6756400" cy="37719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900" y="767954"/>
            <a:ext cx="6642100" cy="37719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8679" name="Picture 12" descr="smalborg[1]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0814" y="903685"/>
            <a:ext cx="6516687" cy="72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WordArt 15">
            <a:hlinkClick r:id="rId10" action="ppaction://hlinkpres?slideindex=1&amp;slidetitle="/>
          </p:cNvPr>
          <p:cNvSpPr>
            <a:spLocks noTextEdit="1"/>
          </p:cNvSpPr>
          <p:nvPr/>
        </p:nvSpPr>
        <p:spPr>
          <a:xfrm>
            <a:off x="2124076" y="1028701"/>
            <a:ext cx="5324475" cy="516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r>
              <a:rPr lang="en-US" sz="27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 ĐẦU GIỜ</a:t>
            </a:r>
          </a:p>
          <a:p>
            <a:pPr algn="ctr"/>
            <a:r>
              <a:rPr lang="en-US" sz="27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: AI NHANH AI ĐÚNG</a:t>
            </a:r>
          </a:p>
        </p:txBody>
      </p:sp>
      <p:pic>
        <p:nvPicPr>
          <p:cNvPr id="28681" name="Picture 19" descr="photo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7350" y="642938"/>
            <a:ext cx="6057900" cy="388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20" descr="photo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0950" y="728662"/>
            <a:ext cx="457200" cy="347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21" descr="photo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0150" y="4200525"/>
            <a:ext cx="3371850" cy="388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22" descr="photo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0150" y="771525"/>
            <a:ext cx="527050" cy="347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23" descr="photo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0550" y="4112419"/>
            <a:ext cx="3486150" cy="388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24" descr="photo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112419"/>
            <a:ext cx="3371850" cy="388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47" name="VUIDEHOC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8700" y="4629150"/>
            <a:ext cx="228600" cy="17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8" name="TextBox 1"/>
          <p:cNvSpPr txBox="1"/>
          <p:nvPr/>
        </p:nvSpPr>
        <p:spPr>
          <a:xfrm>
            <a:off x="2286001" y="1885950"/>
            <a:ext cx="1947863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Câu hỏi:</a:t>
            </a:r>
          </a:p>
        </p:txBody>
      </p:sp>
      <p:sp>
        <p:nvSpPr>
          <p:cNvPr id="17" name="AutoShape 4">
            <a:hlinkClick r:id="rId14" action="ppaction://hlinksldjump">
              <a:snd r:embed="rId7" name="Qua trang.wav"/>
            </a:hlinkClick>
          </p:cNvPr>
          <p:cNvSpPr/>
          <p:nvPr/>
        </p:nvSpPr>
        <p:spPr>
          <a:xfrm>
            <a:off x="3810000" y="2724150"/>
            <a:ext cx="757238" cy="60364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800000"/>
                </a:solidFill>
                <a:latin typeface="VNI-Bodon-Poster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" name="Right Arrow 18">
            <a:hlinkClick r:id="rId15" action="ppaction://hlinksldjump"/>
          </p:cNvPr>
          <p:cNvSpPr/>
          <p:nvPr/>
        </p:nvSpPr>
        <p:spPr>
          <a:xfrm>
            <a:off x="8382000" y="4400550"/>
            <a:ext cx="457200" cy="515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12" tIns="41756" rIns="83512" bIns="4175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utoShape 4">
            <a:hlinkClick r:id="rId16" action="ppaction://hlinksldjump">
              <a:snd r:embed="rId7" name="Qua trang.wav"/>
            </a:hlinkClick>
          </p:cNvPr>
          <p:cNvSpPr/>
          <p:nvPr/>
        </p:nvSpPr>
        <p:spPr>
          <a:xfrm>
            <a:off x="4800600" y="2724150"/>
            <a:ext cx="757238" cy="60364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800000"/>
                </a:solidFill>
                <a:latin typeface="VNI-Bodon-Poster"/>
              </a:rPr>
              <a:t>4</a:t>
            </a:r>
            <a:endParaRPr lang="en-US" altLang="en-US" sz="3300" b="1" dirty="0">
              <a:solidFill>
                <a:srgbClr val="800000"/>
              </a:solidFill>
              <a:latin typeface="VNI-Bodon-Poster"/>
              <a:sym typeface="Arial" panose="020B0604020202020204" pitchFamily="34" charset="0"/>
            </a:endParaRPr>
          </a:p>
        </p:txBody>
      </p:sp>
      <p:sp>
        <p:nvSpPr>
          <p:cNvPr id="21" name="AutoShape 4">
            <a:hlinkClick r:id="rId17" action="ppaction://hlinksldjump">
              <a:snd r:embed="rId7" name="Qua trang.wav"/>
            </a:hlinkClick>
          </p:cNvPr>
          <p:cNvSpPr/>
          <p:nvPr/>
        </p:nvSpPr>
        <p:spPr>
          <a:xfrm>
            <a:off x="5791200" y="2724150"/>
            <a:ext cx="757238" cy="60364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 smtClean="0">
                <a:solidFill>
                  <a:srgbClr val="800000"/>
                </a:solidFill>
                <a:latin typeface="VNI-Bodon-Poster"/>
              </a:rPr>
              <a:t>5</a:t>
            </a:r>
            <a:endParaRPr lang="en-US" altLang="en-US" sz="3300" b="1" dirty="0">
              <a:solidFill>
                <a:srgbClr val="800000"/>
              </a:solidFill>
              <a:latin typeface="VNI-Bodon-Poster"/>
              <a:sym typeface="Arial" panose="020B0604020202020204" pitchFamily="34" charset="0"/>
            </a:endParaRPr>
          </a:p>
        </p:txBody>
      </p:sp>
      <p:sp>
        <p:nvSpPr>
          <p:cNvPr id="22" name="AutoShape 4">
            <a:hlinkClick r:id="rId18" action="ppaction://hlinksldjump">
              <a:snd r:embed="rId7" name="Qua trang.wav"/>
            </a:hlinkClick>
          </p:cNvPr>
          <p:cNvSpPr/>
          <p:nvPr/>
        </p:nvSpPr>
        <p:spPr>
          <a:xfrm>
            <a:off x="6781800" y="2724150"/>
            <a:ext cx="757238" cy="60364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 smtClean="0">
                <a:solidFill>
                  <a:srgbClr val="800000"/>
                </a:solidFill>
                <a:latin typeface="VNI-Bodon-Poster"/>
              </a:rPr>
              <a:t>6</a:t>
            </a:r>
            <a:endParaRPr lang="en-US" altLang="en-US" sz="3300" b="1" dirty="0">
              <a:solidFill>
                <a:srgbClr val="800000"/>
              </a:solidFill>
              <a:latin typeface="VNI-Bodon-Poster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7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Em cần ghi nhớ</a:t>
            </a:r>
            <a:endParaRPr lang="en-US" smtClean="0"/>
          </a:p>
        </p:txBody>
      </p:sp>
      <p:pic>
        <p:nvPicPr>
          <p:cNvPr id="32771" name="Content Placeholder 4" descr="Text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048603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5" name="Subtitle 1048604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endParaRPr lang="zh-CN" altLang="en-US" kern="1200" dirty="0">
              <a:solidFill>
                <a:srgbClr val="898989"/>
              </a:solidFill>
              <a:latin typeface="+mn-lt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3556" name="Picture 209715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86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28850"/>
            <a:ext cx="472440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86000" y="1257300"/>
            <a:ext cx="40126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THỰC HÀNH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922" y="650573"/>
            <a:ext cx="50224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b. HoẠT ĐỘNG THỰC HÀNH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48661"/>
          <p:cNvSpPr txBox="1">
            <a:spLocks noChangeArrowheads="1"/>
          </p:cNvSpPr>
          <p:nvPr/>
        </p:nvSpPr>
        <p:spPr bwMode="auto">
          <a:xfrm>
            <a:off x="684213" y="1059656"/>
            <a:ext cx="8064500" cy="275391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latinLnBrk="1" hangingPunct="1">
              <a:spcBef>
                <a:spcPct val="0"/>
              </a:spcBef>
              <a:buFontTx/>
              <a:buNone/>
            </a:pPr>
            <a:endParaRPr lang="en-US" altLang="en-US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algn="just" eaLnBrk="1" latinLnBrk="1" hangingPunct="1">
              <a:spcBef>
                <a:spcPct val="0"/>
              </a:spcBef>
              <a:buFontTx/>
              <a:buNone/>
            </a:pPr>
            <a:endParaRPr lang="en-US" altLang="en-US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algn="just" eaLnBrk="1" latinLnBrk="1" hangingPunct="1">
              <a:spcBef>
                <a:spcPct val="0"/>
              </a:spcBef>
              <a:buFontTx/>
              <a:buNone/>
            </a:pPr>
            <a:endParaRPr lang="en-US" altLang="en-US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algn="just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Thực h</a:t>
            </a:r>
            <a:r>
              <a:rPr lang="en-US" altLang="en-US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 1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Em lựa chọn các cách tạo đường chuyển động cho ô tô v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quan sát đường đi của ô tô như sau: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Chọn hiệu ứng Diagonal Down Right;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Chọn hiệu ứng Diagonal Up Right;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Chọn hiệu ứng Down;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Chọn hiệu ứng Left;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Chọn hiệu ứng Right;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Chọn hiệu ứng Up.</a:t>
            </a: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algn="just" eaLnBrk="1" latinLnBrk="1" hangingPunct="1">
              <a:spcBef>
                <a:spcPct val="0"/>
              </a:spcBef>
              <a:buFontTx/>
              <a:buChar char="-"/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0" indent="0" algn="just" eaLnBrk="1" latin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9" y="1707356"/>
            <a:ext cx="2143125" cy="19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30799 0.3046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3316 -0.3148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886 0.37824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38489 0.00023 " pathEditMode="relative" rAng="0" ptsTypes="AA">
                                      <p:cBhvr>
                                        <p:cTn id="1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3474 0.00023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087 -0.4092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/>
          <p:nvPr/>
        </p:nvSpPr>
        <p:spPr>
          <a:xfrm>
            <a:off x="323851" y="1329929"/>
            <a:ext cx="8424863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Thực h</a:t>
            </a:r>
            <a:r>
              <a:rPr lang="en-US" altLang="en-US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 2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Em thêm v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 bức tranh (ảnh bầu trời) trong b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 trình chiếu một đối tượng l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chiếc máy bay v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tạo đường chuyển động cho máy bay (bay chéo từ dưới lên) v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ngược lại. Sau đó dùng chức năng Slide Show (hay F5) để kiểm tra hiệu ứng.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64" y="3779044"/>
            <a:ext cx="2955925" cy="13644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4059 -0.6717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5964" y="303610"/>
            <a:ext cx="2955925" cy="13644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27969 0.6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-669131"/>
            <a:ext cx="6831012" cy="339447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6788 0.7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3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-669131"/>
            <a:ext cx="6831012" cy="339447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6788 0.7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3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73958 0.06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 b="805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6468" y="2895786"/>
            <a:ext cx="875601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 ONG BAY VỀ TỔ</a:t>
            </a:r>
            <a:endParaRPr lang="en-US" sz="48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2"/>
          <p:cNvSpPr txBox="1"/>
          <p:nvPr/>
        </p:nvSpPr>
        <p:spPr>
          <a:xfrm>
            <a:off x="1943100" y="1294210"/>
            <a:ext cx="40576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sz="2400" b="1" dirty="0">
              <a:solidFill>
                <a:srgbClr val="FF0000"/>
              </a:solidFill>
              <a:latin typeface=".VnTimeH" panose="020B7200000000000000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23" name="Picture 13" descr="be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39">
            <a:off x="8251826" y="30956"/>
            <a:ext cx="860425" cy="67270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5" name="Group 17"/>
          <p:cNvGrpSpPr/>
          <p:nvPr/>
        </p:nvGrpSpPr>
        <p:grpSpPr>
          <a:xfrm>
            <a:off x="1069083" y="133269"/>
            <a:ext cx="7317231" cy="1736964"/>
            <a:chOff x="108" y="192"/>
            <a:chExt cx="5171" cy="2427"/>
          </a:xfrm>
        </p:grpSpPr>
        <p:sp>
          <p:nvSpPr>
            <p:cNvPr id="30753" name="Rectangle 18" descr="Parchment"/>
            <p:cNvSpPr/>
            <p:nvPr/>
          </p:nvSpPr>
          <p:spPr>
            <a:xfrm>
              <a:off x="4569" y="1043"/>
              <a:ext cx="231" cy="817"/>
            </a:xfrm>
            <a:prstGeom prst="rect">
              <a:avLst/>
            </a:prstGeom>
            <a:blipFill rotWithShape="1">
              <a:blip r:embed="rId6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192"/>
              <a:ext cx="5171" cy="242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mềm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trình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chiếu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Powerpoint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nháy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đúp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chuột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tượng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9964" name="AutoShape 22" descr="Water droplets"/>
          <p:cNvSpPr>
            <a:spLocks noChangeArrowheads="1"/>
          </p:cNvSpPr>
          <p:nvPr/>
        </p:nvSpPr>
        <p:spPr bwMode="auto">
          <a:xfrm>
            <a:off x="1295400" y="2343150"/>
            <a:ext cx="681037" cy="57874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endParaRPr kumimoji="0" lang="en-US" sz="27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750" name="AutoShape 25" descr="Water droplets"/>
          <p:cNvSpPr/>
          <p:nvPr/>
        </p:nvSpPr>
        <p:spPr>
          <a:xfrm>
            <a:off x="1279525" y="3416854"/>
            <a:ext cx="663575" cy="579437"/>
          </a:xfrm>
          <a:prstGeom prst="roundRect">
            <a:avLst>
              <a:gd name="adj" fmla="val 16667"/>
            </a:avLst>
          </a:prstGeom>
          <a:blipFill rotWithShape="1">
            <a:blip r:embed="rId7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740" name="AutoShape 25" descr="Water droplets"/>
          <p:cNvSpPr/>
          <p:nvPr/>
        </p:nvSpPr>
        <p:spPr>
          <a:xfrm>
            <a:off x="5105400" y="2257186"/>
            <a:ext cx="646112" cy="578882"/>
          </a:xfrm>
          <a:prstGeom prst="roundRect">
            <a:avLst>
              <a:gd name="adj" fmla="val 16667"/>
            </a:avLst>
          </a:prstGeom>
          <a:blipFill rotWithShape="1">
            <a:blip r:embed="rId7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C. </a:t>
            </a:r>
            <a:endParaRPr lang="vi-VN" altLang="x-none" sz="2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1" name="AutoShape 25" descr="Water droplets"/>
          <p:cNvSpPr/>
          <p:nvPr/>
        </p:nvSpPr>
        <p:spPr>
          <a:xfrm>
            <a:off x="5105401" y="3516868"/>
            <a:ext cx="661987" cy="578882"/>
          </a:xfrm>
          <a:prstGeom prst="roundRect">
            <a:avLst>
              <a:gd name="adj" fmla="val 16667"/>
            </a:avLst>
          </a:prstGeom>
          <a:blipFill rotWithShape="1">
            <a:blip r:embed="rId7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D. 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742" name="Picture 2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775" y="1972627"/>
            <a:ext cx="1703387" cy="902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Picture 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775" y="3127533"/>
            <a:ext cx="1831975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Picture 2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4238" y="1908333"/>
            <a:ext cx="1719263" cy="789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5" name="Rectangle 9"/>
          <p:cNvSpPr/>
          <p:nvPr/>
        </p:nvSpPr>
        <p:spPr>
          <a:xfrm>
            <a:off x="4303713" y="320611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x-none" sz="1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724400" y="440055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5075237" y="43783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018087" y="4378325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5075237" y="43783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5075237" y="4378325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5132387" y="4378325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5075237" y="4378325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5075237" y="43783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5075237" y="43783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5075237" y="437197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5075237" y="437197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6" name="Arrow: Left 30">
            <a:hlinkClick r:id="rId11" action="ppaction://hlinksldjump"/>
          </p:cNvPr>
          <p:cNvSpPr/>
          <p:nvPr/>
        </p:nvSpPr>
        <p:spPr>
          <a:xfrm>
            <a:off x="7772400" y="4324350"/>
            <a:ext cx="890588" cy="346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6200" y="133350"/>
            <a:ext cx="890588" cy="648891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1371424" y="4248150"/>
            <a:ext cx="2895600" cy="613165"/>
            <a:chOff x="1018" y="1859"/>
            <a:chExt cx="4757" cy="688"/>
          </a:xfrm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4513" y="1985"/>
              <a:ext cx="161" cy="3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41" name="AutoShape 28"/>
            <p:cNvSpPr>
              <a:spLocks noChangeArrowheads="1"/>
            </p:cNvSpPr>
            <p:nvPr/>
          </p:nvSpPr>
          <p:spPr bwMode="auto">
            <a:xfrm>
              <a:off x="1018" y="1859"/>
              <a:ext cx="4757" cy="6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3000" b="1" dirty="0">
                  <a:solidFill>
                    <a:srgbClr val="FF0000"/>
                  </a:solidFill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</a:rPr>
                <a:t>án</a:t>
              </a:r>
              <a:r>
                <a:rPr lang="en-US" sz="3000" b="1" dirty="0">
                  <a:solidFill>
                    <a:srgbClr val="FF0000"/>
                  </a:solidFill>
                </a:rPr>
                <a:t>: </a:t>
              </a:r>
              <a:r>
                <a:rPr lang="en-US" sz="3000" b="1" dirty="0" smtClean="0">
                  <a:solidFill>
                    <a:srgbClr val="FF0000"/>
                  </a:solidFill>
                </a:rPr>
                <a:t>D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325755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8902" y="1275160"/>
            <a:ext cx="3816350" cy="22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014" y="0"/>
            <a:ext cx="1079500" cy="80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8225" y="961104"/>
            <a:ext cx="1078260" cy="808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5458" y="4137924"/>
            <a:ext cx="1078260" cy="80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4419124" y="4273172"/>
            <a:ext cx="808695" cy="107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2409732"/>
            <a:ext cx="1078260" cy="80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552952" y="2463404"/>
            <a:ext cx="10779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05487" y="-55959"/>
            <a:ext cx="3613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1. Diagonal Down Right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27712" y="357485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2. Diagonal Up Right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1201" y="738485"/>
            <a:ext cx="369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3. Down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38824" y="1119485"/>
            <a:ext cx="372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4. Left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51525" y="1576685"/>
            <a:ext cx="374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5. Right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51524" y="1957685"/>
            <a:ext cx="32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6. Up </a:t>
            </a:r>
          </a:p>
        </p:txBody>
      </p:sp>
      <p:sp>
        <p:nvSpPr>
          <p:cNvPr id="29711" name="Rectangle 1"/>
          <p:cNvSpPr>
            <a:spLocks noChangeArrowheads="1"/>
          </p:cNvSpPr>
          <p:nvPr/>
        </p:nvSpPr>
        <p:spPr bwMode="auto">
          <a:xfrm>
            <a:off x="-58738" y="-7143"/>
            <a:ext cx="3551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C00000"/>
                </a:solidFill>
              </a:rPr>
              <a:t>Chọn chuyển động bay của ông khi về tổ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22014 0.2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5625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37118 -0.25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709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764 -0.309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1158 L -0.02014 0.321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09717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62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048661"/>
          <p:cNvSpPr txBox="1">
            <a:spLocks noChangeArrowheads="1"/>
          </p:cNvSpPr>
          <p:nvPr/>
        </p:nvSpPr>
        <p:spPr bwMode="auto">
          <a:xfrm>
            <a:off x="266700" y="1491854"/>
            <a:ext cx="8408988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</a:rPr>
              <a:t>Thảo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luận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tìm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hiểu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thêm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ứng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động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như</a:t>
            </a:r>
            <a:r>
              <a:rPr lang="en-US" sz="3200" dirty="0">
                <a:solidFill>
                  <a:srgbClr val="002060"/>
                </a:solidFill>
              </a:rPr>
              <a:t> Freeform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ứng</a:t>
            </a:r>
            <a:r>
              <a:rPr lang="en-US" sz="3200" dirty="0">
                <a:solidFill>
                  <a:srgbClr val="002060"/>
                </a:solidFill>
              </a:rPr>
              <a:t> Scribble. So </a:t>
            </a:r>
            <a:r>
              <a:rPr lang="en-US" sz="3200" dirty="0" err="1">
                <a:solidFill>
                  <a:srgbClr val="002060"/>
                </a:solidFill>
              </a:rPr>
              <a:t>sánh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hai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ứng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ứng</a:t>
            </a:r>
            <a:r>
              <a:rPr lang="en-US" sz="3200" dirty="0">
                <a:solidFill>
                  <a:srgbClr val="002060"/>
                </a:solidFill>
              </a:rPr>
              <a:t> Curve.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88347"/>
            <a:ext cx="78710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C.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HoẠT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ĐỘNG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Ứng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dụng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mở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rộng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Em cần ghi nhớ</a:t>
            </a:r>
            <a:endParaRPr lang="en-US" smtClean="0"/>
          </a:p>
        </p:txBody>
      </p:sp>
      <p:pic>
        <p:nvPicPr>
          <p:cNvPr id="32771" name="Content Placeholder 4" descr="Text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9150350" cy="51399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 1048972"/>
          <p:cNvSpPr/>
          <p:nvPr/>
        </p:nvSpPr>
        <p:spPr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latin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988" name="TextBox 1048973"/>
          <p:cNvSpPr txBox="1"/>
          <p:nvPr/>
        </p:nvSpPr>
        <p:spPr>
          <a:xfrm>
            <a:off x="1835785" y="1815704"/>
            <a:ext cx="533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41989" name="TextBox 104897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latin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rPr>
              <a:pPr marL="0" lvl="0" indent="0" algn="r" eaLnBrk="1" latin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236339" y="2301967"/>
            <a:ext cx="4972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405925" y="2424113"/>
            <a:ext cx="4972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84464" y="0"/>
            <a:ext cx="829317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99" y="4572000"/>
            <a:ext cx="832671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8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185988" y="-185738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9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17057">
            <a:off x="4800600" y="3128963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0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31978">
            <a:off x="3771900" y="3471863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1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885383" y="2668016"/>
            <a:ext cx="1543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2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983422">
            <a:off x="1137584" y="2646812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3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66835">
            <a:off x="5439830" y="-672883"/>
            <a:ext cx="1153341" cy="188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54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98871">
            <a:off x="2185988" y="1014413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5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915009" y="712411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6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50003">
            <a:off x="3814763" y="42863"/>
            <a:ext cx="125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85340" y="1990964"/>
            <a:ext cx="7284027" cy="8386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5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650" y="4800600"/>
            <a:ext cx="2428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8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943100" y="1294210"/>
            <a:ext cx="405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8195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7835020" y="85373"/>
            <a:ext cx="8604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972050" y="4155281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00200" y="3942904"/>
            <a:ext cx="2292349" cy="613165"/>
            <a:chOff x="142" y="1944"/>
            <a:chExt cx="4757" cy="688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85"/>
              <a:ext cx="161" cy="3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8216" name="AutoShape 28"/>
            <p:cNvSpPr>
              <a:spLocks noChangeArrowheads="1"/>
            </p:cNvSpPr>
            <p:nvPr/>
          </p:nvSpPr>
          <p:spPr bwMode="auto">
            <a:xfrm>
              <a:off x="142" y="1944"/>
              <a:ext cx="4757" cy="6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3000" b="1" dirty="0">
                  <a:solidFill>
                    <a:srgbClr val="FF0000"/>
                  </a:solidFill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</a:rPr>
                <a:t>án</a:t>
              </a:r>
              <a:r>
                <a:rPr lang="en-US" sz="3000" b="1" dirty="0">
                  <a:solidFill>
                    <a:srgbClr val="FF0000"/>
                  </a:solidFill>
                </a:rPr>
                <a:t>: </a:t>
              </a:r>
              <a:r>
                <a:rPr lang="vi-VN" sz="3000" b="1" dirty="0">
                  <a:solidFill>
                    <a:srgbClr val="FF0000"/>
                  </a:solidFill>
                </a:rPr>
                <a:t>B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228600" y="209550"/>
            <a:ext cx="890588" cy="648891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372100" y="4108847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314950" y="4108847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372100" y="4108847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372100" y="4108847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429250" y="4108846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372100" y="4108847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372100" y="4108847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372100" y="4108847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372100" y="4118372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410200" y="4133850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1" name="Arrow: Left 30">
            <a:hlinkClick r:id="rId6" action="ppaction://hlinksldjump"/>
          </p:cNvPr>
          <p:cNvSpPr/>
          <p:nvPr/>
        </p:nvSpPr>
        <p:spPr>
          <a:xfrm>
            <a:off x="7924800" y="3669507"/>
            <a:ext cx="890588" cy="346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237386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168806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31358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AutoShape 22" descr="Water droplets"/>
          <p:cNvSpPr>
            <a:spLocks noChangeArrowheads="1"/>
          </p:cNvSpPr>
          <p:nvPr/>
        </p:nvSpPr>
        <p:spPr bwMode="auto">
          <a:xfrm>
            <a:off x="1828800" y="1688068"/>
            <a:ext cx="681037" cy="578742"/>
          </a:xfrm>
          <a:prstGeom prst="roundRect">
            <a:avLst>
              <a:gd name="adj" fmla="val 16667"/>
            </a:avLst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endParaRPr kumimoji="0" lang="en-US" sz="27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AutoShape 25" descr="Water droplets"/>
          <p:cNvSpPr/>
          <p:nvPr/>
        </p:nvSpPr>
        <p:spPr>
          <a:xfrm>
            <a:off x="1828800" y="2373868"/>
            <a:ext cx="663575" cy="579437"/>
          </a:xfrm>
          <a:prstGeom prst="roundRect">
            <a:avLst>
              <a:gd name="adj" fmla="val 16667"/>
            </a:avLst>
          </a:prstGeom>
          <a:blipFill rotWithShape="1">
            <a:blip r:embed="rId10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AutoShape 25" descr="Water droplets"/>
          <p:cNvSpPr/>
          <p:nvPr/>
        </p:nvSpPr>
        <p:spPr>
          <a:xfrm>
            <a:off x="1828800" y="3059668"/>
            <a:ext cx="646112" cy="578882"/>
          </a:xfrm>
          <a:prstGeom prst="roundRect">
            <a:avLst>
              <a:gd name="adj" fmla="val 16667"/>
            </a:avLst>
          </a:prstGeom>
          <a:blipFill rotWithShape="1">
            <a:blip r:embed="rId10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C. </a:t>
            </a:r>
            <a:endParaRPr lang="vi-VN" altLang="x-none" sz="2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AutoShape 19" descr="Parchment"/>
          <p:cNvSpPr>
            <a:spLocks noChangeArrowheads="1"/>
          </p:cNvSpPr>
          <p:nvPr/>
        </p:nvSpPr>
        <p:spPr bwMode="auto">
          <a:xfrm>
            <a:off x="1219200" y="361950"/>
            <a:ext cx="6599237" cy="1123712"/>
          </a:xfrm>
          <a:prstGeom prst="roundRect">
            <a:avLst>
              <a:gd name="adj" fmla="val 16667"/>
            </a:avLst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chiếu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vi-VN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nháy chuột vào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/>
          <p:cNvSpPr txBox="1"/>
          <p:nvPr/>
        </p:nvSpPr>
        <p:spPr>
          <a:xfrm>
            <a:off x="1943100" y="1294210"/>
            <a:ext cx="40576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sz="2400" b="1" dirty="0">
              <a:solidFill>
                <a:srgbClr val="FF0000"/>
              </a:solidFill>
              <a:latin typeface=".VnTimeH" panose="020B7200000000000000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747" name="Picture 13" descr="be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39">
            <a:off x="8251826" y="30956"/>
            <a:ext cx="860425" cy="67270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9" name="Group 17"/>
          <p:cNvGrpSpPr/>
          <p:nvPr/>
        </p:nvGrpSpPr>
        <p:grpSpPr>
          <a:xfrm>
            <a:off x="1000962" y="57374"/>
            <a:ext cx="7533439" cy="1191976"/>
            <a:chOff x="108" y="87"/>
            <a:chExt cx="4918" cy="1665"/>
          </a:xfrm>
        </p:grpSpPr>
        <p:sp>
          <p:nvSpPr>
            <p:cNvPr id="31777" name="Rectangle 18" descr="Parchment"/>
            <p:cNvSpPr/>
            <p:nvPr/>
          </p:nvSpPr>
          <p:spPr>
            <a:xfrm>
              <a:off x="4569" y="1293"/>
              <a:ext cx="231" cy="150"/>
            </a:xfrm>
            <a:prstGeom prst="rect">
              <a:avLst/>
            </a:prstGeom>
            <a:blipFill rotWithShape="1">
              <a:blip r:embed="rId6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779" name="AutoShape 19" descr="Parchment"/>
            <p:cNvSpPr/>
            <p:nvPr/>
          </p:nvSpPr>
          <p:spPr>
            <a:xfrm>
              <a:off x="108" y="87"/>
              <a:ext cx="4918" cy="1665"/>
            </a:xfrm>
            <a:prstGeom prst="roundRect">
              <a:avLst>
                <a:gd name="adj" fmla="val 16667"/>
              </a:avLst>
            </a:prstGeom>
            <a:blipFill rotWithShape="1">
              <a:blip r:embed="rId6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Để chèn </a:t>
              </a: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tranh ảnh</a:t>
              </a: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 v</a:t>
              </a: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 panose="020B0604020202020204" pitchFamily="34" charset="0"/>
                </a:rPr>
                <a:t>à</a:t>
              </a: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o </a:t>
              </a: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trang trình chiếu</a:t>
              </a: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, ta sử dụng nút lệnh n</a:t>
              </a: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 panose="020B0604020202020204" pitchFamily="34" charset="0"/>
                </a:rPr>
                <a:t>à</a:t>
              </a:r>
              <a:r>
                <a:rPr lang="pl-PL" altLang="x-none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o sau đây?</a:t>
              </a:r>
              <a:endParaRPr lang="vi-VN" altLang="x-none" sz="16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750" name="Group 20"/>
          <p:cNvGrpSpPr/>
          <p:nvPr/>
        </p:nvGrpSpPr>
        <p:grpSpPr>
          <a:xfrm>
            <a:off x="1543050" y="1891902"/>
            <a:ext cx="810712" cy="578742"/>
            <a:chOff x="144" y="1872"/>
            <a:chExt cx="5658" cy="649"/>
          </a:xfrm>
        </p:grpSpPr>
        <p:sp>
          <p:nvSpPr>
            <p:cNvPr id="31775" name="Rectangle 21" descr="Water droplets"/>
            <p:cNvSpPr/>
            <p:nvPr/>
          </p:nvSpPr>
          <p:spPr>
            <a:xfrm>
              <a:off x="4513" y="2065"/>
              <a:ext cx="1289" cy="121"/>
            </a:xfrm>
            <a:prstGeom prst="rect">
              <a:avLst/>
            </a:prstGeom>
            <a:blipFill rotWithShape="1">
              <a:blip r:embed="rId7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6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A. </a:t>
              </a:r>
              <a:endPara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751" name="Group 23"/>
          <p:cNvGrpSpPr/>
          <p:nvPr/>
        </p:nvGrpSpPr>
        <p:grpSpPr>
          <a:xfrm>
            <a:off x="1560514" y="3108721"/>
            <a:ext cx="795534" cy="579437"/>
            <a:chOff x="148" y="2068"/>
            <a:chExt cx="5685" cy="512"/>
          </a:xfrm>
        </p:grpSpPr>
        <p:sp>
          <p:nvSpPr>
            <p:cNvPr id="31773" name="Rectangle 24" descr="Water droplets"/>
            <p:cNvSpPr/>
            <p:nvPr/>
          </p:nvSpPr>
          <p:spPr>
            <a:xfrm>
              <a:off x="4513" y="2074"/>
              <a:ext cx="1320" cy="95"/>
            </a:xfrm>
            <a:prstGeom prst="rect">
              <a:avLst/>
            </a:prstGeom>
            <a:blipFill rotWithShape="1">
              <a:blip r:embed="rId7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774" name="AutoShape 25" descr="Water droplets"/>
            <p:cNvSpPr/>
            <p:nvPr/>
          </p:nvSpPr>
          <p:spPr>
            <a:xfrm>
              <a:off x="148" y="2068"/>
              <a:ext cx="4742" cy="512"/>
            </a:xfrm>
            <a:prstGeom prst="roundRect">
              <a:avLst>
                <a:gd name="adj" fmla="val 16667"/>
              </a:avLst>
            </a:prstGeom>
            <a:blipFill rotWithShape="1">
              <a:blip r:embed="rId7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B.</a:t>
              </a:r>
              <a:endPara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753" name="Oval 30">
            <a:hlinkClick r:id="rId8" action="ppaction://hlinksldjump"/>
          </p:cNvPr>
          <p:cNvSpPr/>
          <p:nvPr/>
        </p:nvSpPr>
        <p:spPr>
          <a:xfrm>
            <a:off x="120650" y="44054"/>
            <a:ext cx="889000" cy="6477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1764" name="AutoShape 25" descr="Water droplets"/>
          <p:cNvSpPr/>
          <p:nvPr/>
        </p:nvSpPr>
        <p:spPr>
          <a:xfrm>
            <a:off x="5257800" y="1853803"/>
            <a:ext cx="646112" cy="578882"/>
          </a:xfrm>
          <a:prstGeom prst="roundRect">
            <a:avLst>
              <a:gd name="adj" fmla="val 16667"/>
            </a:avLst>
          </a:prstGeom>
          <a:blipFill rotWithShape="1">
            <a:blip r:embed="rId7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C. </a:t>
            </a:r>
            <a:endParaRPr lang="vi-VN" altLang="x-none" sz="2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5" name="AutoShape 25" descr="Water droplets"/>
          <p:cNvSpPr/>
          <p:nvPr/>
        </p:nvSpPr>
        <p:spPr>
          <a:xfrm>
            <a:off x="5257801" y="3113485"/>
            <a:ext cx="661987" cy="578882"/>
          </a:xfrm>
          <a:prstGeom prst="roundRect">
            <a:avLst>
              <a:gd name="adj" fmla="val 16667"/>
            </a:avLst>
          </a:prstGeom>
          <a:blipFill rotWithShape="1">
            <a:blip r:embed="rId7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D. 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1766" name="Picture 2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1114" y="1463279"/>
            <a:ext cx="1703387" cy="902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7" name="Picture 2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4764" y="2819400"/>
            <a:ext cx="1831975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8" name="Picture 2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6638" y="1504950"/>
            <a:ext cx="1719263" cy="789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9" name="Picture 2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6638" y="2778919"/>
            <a:ext cx="1655763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0" name="Rectangle 9"/>
          <p:cNvSpPr/>
          <p:nvPr/>
        </p:nvSpPr>
        <p:spPr>
          <a:xfrm>
            <a:off x="4303713" y="3412331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x-none" sz="1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419600" y="4396985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4819650" y="43505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762500" y="43505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4819650" y="43505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4819650" y="43505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4876800" y="4350550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4819650" y="43505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4819650" y="43505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4819650" y="43505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4819650" y="436007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857750" y="4375554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6" name="Arrow: Left 30">
            <a:hlinkClick r:id="rId8" action="ppaction://hlinksldjump"/>
          </p:cNvPr>
          <p:cNvSpPr/>
          <p:nvPr/>
        </p:nvSpPr>
        <p:spPr>
          <a:xfrm>
            <a:off x="7772400" y="4324350"/>
            <a:ext cx="890588" cy="346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1295400" y="4168385"/>
            <a:ext cx="2438400" cy="613165"/>
            <a:chOff x="1018" y="1859"/>
            <a:chExt cx="4757" cy="688"/>
          </a:xfrm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4513" y="1985"/>
              <a:ext cx="161" cy="3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9" name="AutoShape 28"/>
            <p:cNvSpPr>
              <a:spLocks noChangeArrowheads="1"/>
            </p:cNvSpPr>
            <p:nvPr/>
          </p:nvSpPr>
          <p:spPr bwMode="auto">
            <a:xfrm>
              <a:off x="1018" y="1859"/>
              <a:ext cx="4757" cy="6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3000" b="1" dirty="0">
                  <a:solidFill>
                    <a:srgbClr val="FF0000"/>
                  </a:solidFill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</a:rPr>
                <a:t>án</a:t>
              </a:r>
              <a:r>
                <a:rPr lang="en-US" sz="3000" b="1" dirty="0">
                  <a:solidFill>
                    <a:srgbClr val="FF0000"/>
                  </a:solidFill>
                </a:rPr>
                <a:t>: </a:t>
              </a:r>
              <a:r>
                <a:rPr lang="en-US" sz="3000" b="1" dirty="0" smtClean="0">
                  <a:solidFill>
                    <a:srgbClr val="FF0000"/>
                  </a:solidFill>
                </a:rPr>
                <a:t>A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be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39">
            <a:off x="8251826" y="30956"/>
            <a:ext cx="860425" cy="67270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Group 17"/>
          <p:cNvGrpSpPr/>
          <p:nvPr/>
        </p:nvGrpSpPr>
        <p:grpSpPr>
          <a:xfrm>
            <a:off x="1000962" y="57150"/>
            <a:ext cx="7533439" cy="1191817"/>
            <a:chOff x="108" y="721"/>
            <a:chExt cx="4918" cy="1667"/>
          </a:xfrm>
        </p:grpSpPr>
        <p:sp>
          <p:nvSpPr>
            <p:cNvPr id="32791" name="Rectangle 18" descr="Parchment"/>
            <p:cNvSpPr/>
            <p:nvPr/>
          </p:nvSpPr>
          <p:spPr>
            <a:xfrm>
              <a:off x="4569" y="1293"/>
              <a:ext cx="231" cy="151"/>
            </a:xfrm>
            <a:prstGeom prst="rect">
              <a:avLst/>
            </a:prstGeom>
            <a:blipFill rotWithShape="1">
              <a:blip r:embed="rId6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793" name="AutoShape 19" descr="Parchment"/>
            <p:cNvSpPr/>
            <p:nvPr/>
          </p:nvSpPr>
          <p:spPr>
            <a:xfrm>
              <a:off x="108" y="721"/>
              <a:ext cx="4918" cy="1667"/>
            </a:xfrm>
            <a:prstGeom prst="roundRect">
              <a:avLst>
                <a:gd name="adj" fmla="val 16667"/>
              </a:avLst>
            </a:prstGeom>
            <a:blipFill rotWithShape="1">
              <a:blip r:embed="rId6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Em v</a:t>
              </a: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o thẻ n</a:t>
              </a: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Arial" panose="020B0604020202020204" pitchFamily="34" charset="0"/>
                </a:rPr>
                <a:t>à</a:t>
              </a:r>
              <a:r>
                <a:rPr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o để tạo hiệu ứng cho hình ảnh trong trang trình chiếu?</a:t>
              </a:r>
              <a:endParaRPr lang="vi-VN" alt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2774" name="Oval 30">
            <a:hlinkClick r:id="rId7" action="ppaction://hlinksldjump"/>
          </p:cNvPr>
          <p:cNvSpPr/>
          <p:nvPr/>
        </p:nvSpPr>
        <p:spPr>
          <a:xfrm>
            <a:off x="120650" y="44054"/>
            <a:ext cx="889000" cy="6477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785" name="Rectangle 9"/>
          <p:cNvSpPr/>
          <p:nvPr/>
        </p:nvSpPr>
        <p:spPr>
          <a:xfrm>
            <a:off x="4303713" y="3412331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x-none" sz="1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2786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375" y="2370535"/>
            <a:ext cx="7543800" cy="525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7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9375" y="1612107"/>
            <a:ext cx="6484938" cy="61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8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375" y="3244454"/>
            <a:ext cx="6967538" cy="607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43400" y="4248150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743450" y="420171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686300" y="420171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743450" y="420171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743450" y="420171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4800600" y="4201715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743450" y="420171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4743450" y="420171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4743450" y="420171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4743450" y="421124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781550" y="4226719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6" name="Arrow: Left 30">
            <a:hlinkClick r:id="rId7" action="ppaction://hlinksldjump"/>
          </p:cNvPr>
          <p:cNvSpPr/>
          <p:nvPr/>
        </p:nvSpPr>
        <p:spPr>
          <a:xfrm>
            <a:off x="7772400" y="4400550"/>
            <a:ext cx="890588" cy="346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219200" y="4095750"/>
            <a:ext cx="2057632" cy="612975"/>
            <a:chOff x="142" y="1859"/>
            <a:chExt cx="4802" cy="686"/>
          </a:xfrm>
        </p:grpSpPr>
        <p:sp>
          <p:nvSpPr>
            <p:cNvPr id="28" name="Rectangle 27"/>
            <p:cNvSpPr/>
            <p:nvPr/>
          </p:nvSpPr>
          <p:spPr>
            <a:xfrm>
              <a:off x="4513" y="2065"/>
              <a:ext cx="431" cy="12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AutoShape 28"/>
            <p:cNvSpPr/>
            <p:nvPr/>
          </p:nvSpPr>
          <p:spPr>
            <a:xfrm>
              <a:off x="142" y="1859"/>
              <a:ext cx="4757" cy="6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sz="3000" b="1" dirty="0">
                  <a:solidFill>
                    <a:srgbClr val="FF0000"/>
                  </a:solidFill>
                  <a:sym typeface="Arial" panose="020B0604020202020204" pitchFamily="34" charset="0"/>
                </a:rPr>
                <a:t>Đáp án: B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be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39">
            <a:off x="8251826" y="30956"/>
            <a:ext cx="860425" cy="67270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7"/>
          <p:cNvGrpSpPr/>
          <p:nvPr/>
        </p:nvGrpSpPr>
        <p:grpSpPr>
          <a:xfrm>
            <a:off x="1000962" y="57150"/>
            <a:ext cx="7533439" cy="1191817"/>
            <a:chOff x="108" y="721"/>
            <a:chExt cx="4918" cy="1667"/>
          </a:xfrm>
        </p:grpSpPr>
        <p:sp>
          <p:nvSpPr>
            <p:cNvPr id="32791" name="Rectangle 18" descr="Parchment"/>
            <p:cNvSpPr/>
            <p:nvPr/>
          </p:nvSpPr>
          <p:spPr>
            <a:xfrm>
              <a:off x="4569" y="1293"/>
              <a:ext cx="231" cy="151"/>
            </a:xfrm>
            <a:prstGeom prst="rect">
              <a:avLst/>
            </a:prstGeom>
            <a:blipFill rotWithShape="1">
              <a:blip r:embed="rId6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793" name="AutoShape 19" descr="Parchment"/>
            <p:cNvSpPr/>
            <p:nvPr/>
          </p:nvSpPr>
          <p:spPr>
            <a:xfrm>
              <a:off x="108" y="721"/>
              <a:ext cx="4918" cy="1667"/>
            </a:xfrm>
            <a:prstGeom prst="roundRect">
              <a:avLst>
                <a:gd name="adj" fmla="val 16667"/>
              </a:avLst>
            </a:prstGeom>
            <a:blipFill rotWithShape="1">
              <a:blip r:embed="rId6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?</a:t>
              </a:r>
              <a:endParaRPr lang="vi-VN" alt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2774" name="Oval 30">
            <a:hlinkClick r:id="rId7" action="ppaction://hlinksldjump"/>
          </p:cNvPr>
          <p:cNvSpPr/>
          <p:nvPr/>
        </p:nvSpPr>
        <p:spPr>
          <a:xfrm>
            <a:off x="120650" y="44054"/>
            <a:ext cx="889000" cy="6477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785" name="Rectangle 9"/>
          <p:cNvSpPr/>
          <p:nvPr/>
        </p:nvSpPr>
        <p:spPr>
          <a:xfrm>
            <a:off x="4303713" y="3412331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x-none" sz="1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10100" y="4218385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0101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953000" y="41719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50101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010150" y="41719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067300" y="4171950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5010150" y="41719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50101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50101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010150" y="418147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048250" y="4226719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6" name="Arrow: Left 30">
            <a:hlinkClick r:id="rId7" action="ppaction://hlinksldjump"/>
          </p:cNvPr>
          <p:cNvSpPr/>
          <p:nvPr/>
        </p:nvSpPr>
        <p:spPr>
          <a:xfrm>
            <a:off x="7772400" y="4400550"/>
            <a:ext cx="890588" cy="346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AutoShape 22" descr="Water droplets"/>
          <p:cNvSpPr>
            <a:spLocks noChangeArrowheads="1"/>
          </p:cNvSpPr>
          <p:nvPr/>
        </p:nvSpPr>
        <p:spPr bwMode="auto">
          <a:xfrm>
            <a:off x="1905000" y="1581150"/>
            <a:ext cx="681037" cy="578742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endParaRPr kumimoji="0" lang="en-US" sz="27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AutoShape 25" descr="Water droplets"/>
          <p:cNvSpPr/>
          <p:nvPr/>
        </p:nvSpPr>
        <p:spPr>
          <a:xfrm>
            <a:off x="1905000" y="2266950"/>
            <a:ext cx="663575" cy="579437"/>
          </a:xfrm>
          <a:prstGeom prst="roundRect">
            <a:avLst>
              <a:gd name="adj" fmla="val 16667"/>
            </a:avLst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AutoShape 25" descr="Water droplets"/>
          <p:cNvSpPr/>
          <p:nvPr/>
        </p:nvSpPr>
        <p:spPr>
          <a:xfrm>
            <a:off x="1905000" y="2952750"/>
            <a:ext cx="646112" cy="578882"/>
          </a:xfrm>
          <a:prstGeom prst="roundRect">
            <a:avLst>
              <a:gd name="adj" fmla="val 16667"/>
            </a:avLst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C. </a:t>
            </a:r>
            <a:endParaRPr lang="vi-VN" altLang="x-none" sz="2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165735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F1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95600" y="234315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F5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95600" y="302895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ESC</a:t>
            </a:r>
            <a:endParaRPr lang="en-US" sz="2800" b="1" dirty="0"/>
          </a:p>
        </p:txBody>
      </p:sp>
      <p:grpSp>
        <p:nvGrpSpPr>
          <p:cNvPr id="33" name="Group 26"/>
          <p:cNvGrpSpPr/>
          <p:nvPr/>
        </p:nvGrpSpPr>
        <p:grpSpPr>
          <a:xfrm>
            <a:off x="1543050" y="4069556"/>
            <a:ext cx="2057632" cy="612975"/>
            <a:chOff x="142" y="1859"/>
            <a:chExt cx="4802" cy="686"/>
          </a:xfrm>
        </p:grpSpPr>
        <p:sp>
          <p:nvSpPr>
            <p:cNvPr id="34" name="Rectangle 27"/>
            <p:cNvSpPr/>
            <p:nvPr/>
          </p:nvSpPr>
          <p:spPr>
            <a:xfrm>
              <a:off x="4513" y="2065"/>
              <a:ext cx="431" cy="12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AutoShape 28"/>
            <p:cNvSpPr/>
            <p:nvPr/>
          </p:nvSpPr>
          <p:spPr>
            <a:xfrm>
              <a:off x="142" y="1859"/>
              <a:ext cx="4757" cy="6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sz="3000" b="1" dirty="0">
                  <a:solidFill>
                    <a:srgbClr val="FF0000"/>
                  </a:solidFill>
                  <a:sym typeface="Arial" panose="020B0604020202020204" pitchFamily="34" charset="0"/>
                </a:rPr>
                <a:t>Đáp án: B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be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139">
            <a:off x="8251826" y="30956"/>
            <a:ext cx="860425" cy="67270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7"/>
          <p:cNvGrpSpPr/>
          <p:nvPr/>
        </p:nvGrpSpPr>
        <p:grpSpPr>
          <a:xfrm>
            <a:off x="1000962" y="57150"/>
            <a:ext cx="7533439" cy="1191817"/>
            <a:chOff x="108" y="721"/>
            <a:chExt cx="4918" cy="1667"/>
          </a:xfrm>
        </p:grpSpPr>
        <p:sp>
          <p:nvSpPr>
            <p:cNvPr id="32791" name="Rectangle 18" descr="Parchment"/>
            <p:cNvSpPr/>
            <p:nvPr/>
          </p:nvSpPr>
          <p:spPr>
            <a:xfrm>
              <a:off x="4569" y="1293"/>
              <a:ext cx="231" cy="151"/>
            </a:xfrm>
            <a:prstGeom prst="rect">
              <a:avLst/>
            </a:prstGeom>
            <a:blipFill rotWithShape="1">
              <a:blip r:embed="rId6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793" name="AutoShape 19" descr="Parchment"/>
            <p:cNvSpPr/>
            <p:nvPr/>
          </p:nvSpPr>
          <p:spPr>
            <a:xfrm>
              <a:off x="108" y="721"/>
              <a:ext cx="4918" cy="1667"/>
            </a:xfrm>
            <a:prstGeom prst="roundRect">
              <a:avLst>
                <a:gd name="adj" fmla="val 16667"/>
              </a:avLst>
            </a:prstGeom>
            <a:blipFill rotWithShape="1">
              <a:blip r:embed="rId6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?</a:t>
              </a:r>
              <a:endParaRPr lang="vi-VN" alt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2774" name="Oval 30">
            <a:hlinkClick r:id="rId7" action="ppaction://hlinksldjump"/>
          </p:cNvPr>
          <p:cNvSpPr/>
          <p:nvPr/>
        </p:nvSpPr>
        <p:spPr>
          <a:xfrm>
            <a:off x="120650" y="44054"/>
            <a:ext cx="889000" cy="6477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785" name="Rectangle 9"/>
          <p:cNvSpPr/>
          <p:nvPr/>
        </p:nvSpPr>
        <p:spPr>
          <a:xfrm>
            <a:off x="4303713" y="3412331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x-none" sz="1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86300" y="4218385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0863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029200" y="41719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50863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086350" y="41719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143500" y="4171950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5086350" y="417195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50863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5086350" y="4171951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086350" y="418147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124450" y="4196954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6" name="Arrow: Left 30">
            <a:hlinkClick r:id="rId7" action="ppaction://hlinksldjump"/>
          </p:cNvPr>
          <p:cNvSpPr/>
          <p:nvPr/>
        </p:nvSpPr>
        <p:spPr>
          <a:xfrm>
            <a:off x="7772400" y="4400550"/>
            <a:ext cx="890588" cy="346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AutoShape 22" descr="Water droplets"/>
          <p:cNvSpPr>
            <a:spLocks noChangeArrowheads="1"/>
          </p:cNvSpPr>
          <p:nvPr/>
        </p:nvSpPr>
        <p:spPr bwMode="auto">
          <a:xfrm>
            <a:off x="1905000" y="1581150"/>
            <a:ext cx="681037" cy="578742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endParaRPr kumimoji="0" lang="en-US" sz="27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AutoShape 25" descr="Water droplets"/>
          <p:cNvSpPr/>
          <p:nvPr/>
        </p:nvSpPr>
        <p:spPr>
          <a:xfrm>
            <a:off x="1905000" y="2266950"/>
            <a:ext cx="663575" cy="579437"/>
          </a:xfrm>
          <a:prstGeom prst="roundRect">
            <a:avLst>
              <a:gd name="adj" fmla="val 16667"/>
            </a:avLst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AutoShape 25" descr="Water droplets"/>
          <p:cNvSpPr/>
          <p:nvPr/>
        </p:nvSpPr>
        <p:spPr>
          <a:xfrm>
            <a:off x="1905000" y="2952750"/>
            <a:ext cx="646112" cy="578882"/>
          </a:xfrm>
          <a:prstGeom prst="roundRect">
            <a:avLst>
              <a:gd name="adj" fmla="val 16667"/>
            </a:avLst>
          </a:prstGeom>
          <a:blipFill rotWithShape="1">
            <a:blip r:embed="rId8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C. </a:t>
            </a:r>
            <a:endParaRPr lang="vi-VN" altLang="x-none" sz="28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165735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F1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95600" y="234315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F5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95600" y="302895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ESC</a:t>
            </a:r>
            <a:endParaRPr lang="en-US" sz="2800" b="1" dirty="0"/>
          </a:p>
        </p:txBody>
      </p:sp>
      <p:grpSp>
        <p:nvGrpSpPr>
          <p:cNvPr id="33" name="Group 26"/>
          <p:cNvGrpSpPr/>
          <p:nvPr/>
        </p:nvGrpSpPr>
        <p:grpSpPr>
          <a:xfrm>
            <a:off x="1543050" y="4069556"/>
            <a:ext cx="2057632" cy="612975"/>
            <a:chOff x="142" y="1859"/>
            <a:chExt cx="4802" cy="686"/>
          </a:xfrm>
        </p:grpSpPr>
        <p:sp>
          <p:nvSpPr>
            <p:cNvPr id="34" name="Rectangle 27"/>
            <p:cNvSpPr/>
            <p:nvPr/>
          </p:nvSpPr>
          <p:spPr>
            <a:xfrm>
              <a:off x="4513" y="2065"/>
              <a:ext cx="431" cy="12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sz="10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AutoShape 28"/>
            <p:cNvSpPr/>
            <p:nvPr/>
          </p:nvSpPr>
          <p:spPr>
            <a:xfrm>
              <a:off x="142" y="1859"/>
              <a:ext cx="4757" cy="6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sz="3000" b="1" dirty="0">
                  <a:solidFill>
                    <a:srgbClr val="FF0000"/>
                  </a:solidFill>
                  <a:sym typeface="Arial" panose="020B0604020202020204" pitchFamily="34" charset="0"/>
                </a:rPr>
                <a:t>Đáp án</a:t>
              </a:r>
              <a:r>
                <a:rPr sz="3000" b="1">
                  <a:solidFill>
                    <a:srgbClr val="FF0000"/>
                  </a:solidFill>
                  <a:sym typeface="Arial" panose="020B0604020202020204" pitchFamily="34" charset="0"/>
                </a:rPr>
                <a:t>: </a:t>
              </a:r>
              <a:r>
                <a:rPr lang="en-US" sz="3000" b="1" dirty="0" smtClean="0">
                  <a:solidFill>
                    <a:srgbClr val="FF0000"/>
                  </a:solidFill>
                  <a:sym typeface="Arial" panose="020B0604020202020204" pitchFamily="34" charset="0"/>
                </a:rPr>
                <a:t>C</a:t>
              </a:r>
              <a:endParaRPr sz="3000" b="1" dirty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97248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13" y="4631532"/>
            <a:ext cx="2786062" cy="5119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11"/>
          <p:cNvSpPr/>
          <p:nvPr/>
        </p:nvSpPr>
        <p:spPr>
          <a:xfrm>
            <a:off x="214313" y="1504950"/>
            <a:ext cx="22659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MỤC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TIÊU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796" name="Rectangle 16"/>
          <p:cNvSpPr/>
          <p:nvPr/>
        </p:nvSpPr>
        <p:spPr>
          <a:xfrm>
            <a:off x="862013" y="2158603"/>
            <a:ext cx="7670800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Tạo hiệu ứng chuyển động theo đường cong trên trang trình chiếu.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Rèn luyện cách sử dụng hiệu ứng trên trang trình chiếu.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797" name="Rectangle 7"/>
          <p:cNvSpPr/>
          <p:nvPr/>
        </p:nvSpPr>
        <p:spPr>
          <a:xfrm>
            <a:off x="323851" y="539175"/>
            <a:ext cx="85693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2: Mở rộng hiệu ứng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chuyển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động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1)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6"/>
          <p:cNvSpPr>
            <a:spLocks noChangeArrowheads="1"/>
          </p:cNvSpPr>
          <p:nvPr/>
        </p:nvSpPr>
        <p:spPr bwMode="auto">
          <a:xfrm>
            <a:off x="1692276" y="20639"/>
            <a:ext cx="7162800" cy="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12" tIns="41756" rIns="83512" bIns="41756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970</Words>
  <Application>Microsoft Office PowerPoint</Application>
  <PresentationFormat>On-screen Show (16:9)</PresentationFormat>
  <Paragraphs>201</Paragraphs>
  <Slides>34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1_Slipstream</vt:lpstr>
      <vt:lpstr>2_Slipstream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54</cp:revision>
  <dcterms:created xsi:type="dcterms:W3CDTF">2015-08-04T19:44:00Z</dcterms:created>
  <dcterms:modified xsi:type="dcterms:W3CDTF">2023-11-27T05:58:48Z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621A60A887A846B2B94B7F70A5B87D0F</vt:lpwstr>
  </property>
  <property fmtid="{D5CDD505-2E9C-101B-9397-08002B2CF9AE}" pid="3" name="KSOProductBuildVer">
    <vt:lpwstr>1033-11.2.0.10382</vt:lpwstr>
  </property>
</Properties>
</file>