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72" r:id="rId1"/>
    <p:sldMasterId id="2147483785" r:id="rId2"/>
  </p:sldMasterIdLst>
  <p:notesMasterIdLst>
    <p:notesMasterId r:id="rId26"/>
  </p:notesMasterIdLst>
  <p:sldIdLst>
    <p:sldId id="563" r:id="rId3"/>
    <p:sldId id="567" r:id="rId4"/>
    <p:sldId id="558" r:id="rId5"/>
    <p:sldId id="566" r:id="rId6"/>
    <p:sldId id="565" r:id="rId7"/>
    <p:sldId id="568" r:id="rId8"/>
    <p:sldId id="576" r:id="rId9"/>
    <p:sldId id="577" r:id="rId10"/>
    <p:sldId id="578" r:id="rId11"/>
    <p:sldId id="591" r:id="rId12"/>
    <p:sldId id="592" r:id="rId13"/>
    <p:sldId id="593" r:id="rId14"/>
    <p:sldId id="594" r:id="rId15"/>
    <p:sldId id="595" r:id="rId16"/>
    <p:sldId id="598" r:id="rId17"/>
    <p:sldId id="596" r:id="rId18"/>
    <p:sldId id="597" r:id="rId19"/>
    <p:sldId id="599" r:id="rId20"/>
    <p:sldId id="600" r:id="rId21"/>
    <p:sldId id="601" r:id="rId22"/>
    <p:sldId id="602" r:id="rId23"/>
    <p:sldId id="603" r:id="rId24"/>
    <p:sldId id="256" r:id="rId25"/>
  </p:sldIdLst>
  <p:sldSz cx="12192000" cy="6858000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Calibri Light" pitchFamily="34" charset="0"/>
      <p:regular r:id="rId31"/>
      <p:italic r:id="rId32"/>
    </p:embeddedFont>
    <p:embeddedFont>
      <p:font typeface="DFPOP1-W9" charset="0"/>
      <p:regular r:id="rId33"/>
    </p:embeddedFont>
    <p:embeddedFont>
      <p:font typeface="宋体" pitchFamily="2" charset="-122"/>
      <p:regular r:id="rId34"/>
    </p:embeddedFont>
    <p:embeddedFont>
      <p:font typeface="Verdana" pitchFamily="3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66CCFF"/>
    <a:srgbClr val="66FF99"/>
    <a:srgbClr val="CC99FF"/>
    <a:srgbClr val="CCECFF"/>
    <a:srgbClr val="FFFF66"/>
    <a:srgbClr val="312552"/>
    <a:srgbClr val="1D1D1D"/>
    <a:srgbClr val="F44646"/>
    <a:srgbClr val="4E4E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82055" autoAdjust="0"/>
  </p:normalViewPr>
  <p:slideViewPr>
    <p:cSldViewPr>
      <p:cViewPr varScale="1">
        <p:scale>
          <a:sx n="57" d="100"/>
          <a:sy n="57" d="100"/>
        </p:scale>
        <p:origin x="-126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01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36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36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36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36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36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36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36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349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36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36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36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36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36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36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36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066932"/>
      </p:ext>
    </p:extLst>
  </p:cSld>
  <p:clrMapOvr>
    <a:masterClrMapping/>
  </p:clrMapOvr>
  <p:transition advClick="0" advTm="2627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689668"/>
      </p:ext>
    </p:extLst>
  </p:cSld>
  <p:clrMapOvr>
    <a:masterClrMapping/>
  </p:clrMapOvr>
  <p:transition advClick="0" advTm="2627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918789"/>
      </p:ext>
    </p:extLst>
  </p:cSld>
  <p:clrMapOvr>
    <a:masterClrMapping/>
  </p:clrMapOvr>
  <p:transition advClick="0" advTm="2627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409646"/>
      </p:ext>
    </p:extLst>
  </p:cSld>
  <p:clrMapOvr>
    <a:masterClrMapping/>
  </p:clrMapOvr>
  <p:transition advClick="0" advTm="2627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 advTm="2627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 advTm="2627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 advTm="2627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 advTm="2627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 advTm="2627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 advTm="2627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 advTm="2627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287128"/>
      </p:ext>
    </p:extLst>
  </p:cSld>
  <p:clrMapOvr>
    <a:masterClrMapping/>
  </p:clrMapOvr>
  <p:transition advClick="0" advTm="2627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 advTm="2627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 advTm="2627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 advTm="2627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 advTm="2627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 advTm="2627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573479"/>
      </p:ext>
    </p:extLst>
  </p:cSld>
  <p:clrMapOvr>
    <a:masterClrMapping/>
  </p:clrMapOvr>
  <p:transition advClick="0" advTm="2627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48583"/>
      </p:ext>
    </p:extLst>
  </p:cSld>
  <p:clrMapOvr>
    <a:masterClrMapping/>
  </p:clrMapOvr>
  <p:transition advClick="0" advTm="2627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197355"/>
      </p:ext>
    </p:extLst>
  </p:cSld>
  <p:clrMapOvr>
    <a:masterClrMapping/>
  </p:clrMapOvr>
  <p:transition advClick="0" advTm="2627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155923"/>
      </p:ext>
    </p:extLst>
  </p:cSld>
  <p:clrMapOvr>
    <a:masterClrMapping/>
  </p:clrMapOvr>
  <p:transition advClick="0" advTm="2627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6585"/>
      </p:ext>
    </p:extLst>
  </p:cSld>
  <p:clrMapOvr>
    <a:masterClrMapping/>
  </p:clrMapOvr>
  <p:transition advClick="0" advTm="2627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/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/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44779"/>
      </p:ext>
    </p:extLst>
  </p:cSld>
  <p:clrMapOvr>
    <a:masterClrMapping/>
  </p:clrMapOvr>
  <p:transition advClick="0" advTm="2627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879221"/>
      </p:ext>
    </p:extLst>
  </p:cSld>
  <p:clrMapOvr>
    <a:masterClrMapping/>
  </p:clrMapOvr>
  <p:transition advClick="0" advTm="2627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9Slide.vn - 2019">
            <a:extLst>
              <a:ext uri="{FF2B5EF4-FFF2-40B4-BE49-F238E27FC236}">
                <a16:creationId xmlns="" xmlns:a16="http://schemas.microsoft.com/office/drawing/2014/main" id="{A5FF1AF3-48FD-4275-AC12-467B7A3572C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35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ransition advClick="0" advTm="2627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=""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</p:sldLayoutIdLst>
  <p:transition advClick="0" advTm="2627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4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openxmlformats.org/officeDocument/2006/relationships/image" Target="../media/image32.png"/><Relationship Id="rId5" Type="http://schemas.openxmlformats.org/officeDocument/2006/relationships/image" Target="../media/image1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png"/><Relationship Id="rId3" Type="http://schemas.openxmlformats.org/officeDocument/2006/relationships/video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16.jfif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</a:t>
            </a:r>
            <a:r>
              <a:rPr lang="en-US" sz="2800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 ĐẠI LỘC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23912"/>
            <a:ext cx="662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HỨA TẠO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2022  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1" y="2151337"/>
            <a:ext cx="7747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961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97668"/>
            <a:ext cx="6705600" cy="36793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81000" y="2948144"/>
            <a:ext cx="4800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bộ phận của đèn học:</a:t>
            </a:r>
          </a:p>
          <a:p>
            <a:pPr marL="1428750" lvl="2" indent="-514350">
              <a:buAutoNum type="arabicPeriod"/>
            </a:pPr>
            <a:r>
              <a:rPr lang="en-US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Chụp đèn</a:t>
            </a:r>
          </a:p>
          <a:p>
            <a:pPr marL="1428750" lvl="2" indent="-514350">
              <a:buAutoNum type="arabicPeriod"/>
            </a:pPr>
            <a:r>
              <a:rPr lang="en-US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 đèn</a:t>
            </a:r>
          </a:p>
          <a:p>
            <a:pPr marL="1428750" lvl="2" indent="-514350">
              <a:buAutoNum type="arabicPeriod"/>
            </a:pPr>
            <a:r>
              <a:rPr lang="en-US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 nguồn</a:t>
            </a:r>
          </a:p>
          <a:p>
            <a:pPr marL="1428750" lvl="2" indent="-514350">
              <a:buAutoNum type="arabicPeriod"/>
            </a:pPr>
            <a:r>
              <a:rPr lang="en-US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 đèn</a:t>
            </a:r>
          </a:p>
          <a:p>
            <a:pPr marL="1428750" lvl="2" indent="-514350">
              <a:buAutoNum type="arabicPeriod"/>
            </a:pPr>
            <a:r>
              <a:rPr lang="en-US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 đèn</a:t>
            </a:r>
          </a:p>
          <a:p>
            <a:pPr marL="1428750" lvl="2" indent="-514350">
              <a:buAutoNum type="arabicPeriod"/>
            </a:pPr>
            <a:r>
              <a:rPr lang="en-US" sz="3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 tắc</a:t>
            </a:r>
          </a:p>
        </p:txBody>
      </p:sp>
    </p:spTree>
    <p:extLst>
      <p:ext uri="{BB962C8B-B14F-4D97-AF65-F5344CB8AC3E}">
        <p14:creationId xmlns:p14="http://schemas.microsoft.com/office/powerpoint/2010/main" val="398149496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2022 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1" y="2151337"/>
            <a:ext cx="7747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bộ phận chính của đèn học 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961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Sử dụng đèn học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1" y="3077483"/>
            <a:ext cx="3434254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 mô tả về tác dụng sau đây tương ứng với bộ phận nào của đèn học?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822699" y="2940170"/>
            <a:ext cx="3966186" cy="674568"/>
          </a:xfrm>
          <a:prstGeom prst="round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60799" y="3026227"/>
            <a:ext cx="542046" cy="52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a</a:t>
            </a:r>
            <a:endParaRPr lang="en-US" sz="280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5800" y="3026227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Bật và tắt đèn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921733" y="2927683"/>
            <a:ext cx="4025901" cy="67456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959833" y="3013740"/>
            <a:ext cx="542046" cy="52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</a:t>
            </a:r>
            <a:endParaRPr lang="en-US" sz="280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94834" y="3013740"/>
            <a:ext cx="3248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Phát ra ánh sáng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822699" y="3776896"/>
            <a:ext cx="3966186" cy="1160258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860799" y="4083677"/>
            <a:ext cx="542046" cy="52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</a:t>
            </a:r>
            <a:endParaRPr lang="en-US" sz="280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95800" y="3736825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itchFamily="18" charset="0"/>
                <a:cs typeface="Times New Roman" pitchFamily="18" charset="0"/>
              </a:rPr>
              <a:t>Bảo vệ bóng đèn, tập trung ánh sáng và chống mỏi mắt.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921733" y="3773352"/>
            <a:ext cx="3966186" cy="116025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959833" y="4111665"/>
            <a:ext cx="542046" cy="52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</a:t>
            </a:r>
            <a:endParaRPr lang="en-US" sz="280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94834" y="3969514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itchFamily="18" charset="0"/>
                <a:cs typeface="Times New Roman" pitchFamily="18" charset="0"/>
              </a:rPr>
              <a:t>Điều chỉnh hướng chiếu sáng của đèn.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839199" y="5109096"/>
            <a:ext cx="3966186" cy="674568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877299" y="5195153"/>
            <a:ext cx="542046" cy="52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</a:t>
            </a:r>
            <a:endParaRPr lang="en-US" sz="280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12300" y="519515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Giữ cho đèn đứng vững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921732" y="5139181"/>
            <a:ext cx="4025901" cy="6745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064048" y="5215547"/>
            <a:ext cx="542046" cy="52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</a:t>
            </a:r>
            <a:endParaRPr lang="en-US" sz="280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99049" y="5215547"/>
            <a:ext cx="3248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Nối đèn với nguồn điện</a:t>
            </a:r>
          </a:p>
        </p:txBody>
      </p:sp>
    </p:spTree>
    <p:extLst>
      <p:ext uri="{BB962C8B-B14F-4D97-AF65-F5344CB8AC3E}">
        <p14:creationId xmlns:p14="http://schemas.microsoft.com/office/powerpoint/2010/main" val="327592759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12" grpId="0" animBg="1"/>
      <p:bldP spid="13" grpId="0" animBg="1"/>
      <p:bldP spid="11" grpId="0"/>
      <p:bldP spid="18" grpId="0" animBg="1"/>
      <p:bldP spid="19" grpId="0" animBg="1"/>
      <p:bldP spid="20" grpId="0"/>
      <p:bldP spid="21" grpId="0" animBg="1"/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 animBg="1"/>
      <p:bldP spid="29" grpId="0"/>
      <p:bldP spid="30" grpId="0" animBg="1"/>
      <p:bldP spid="3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2022  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1" y="2151337"/>
            <a:ext cx="7747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bộ phận chính của đèn học 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961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Sử dụng đèn học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2907288"/>
            <a:ext cx="3966186" cy="674568"/>
          </a:xfrm>
          <a:prstGeom prst="round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100" y="2993345"/>
            <a:ext cx="542046" cy="52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a</a:t>
            </a:r>
            <a:endParaRPr lang="en-US" sz="280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101" y="299334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Bật và tắt đèn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908782" y="2927683"/>
            <a:ext cx="4025901" cy="67456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46882" y="3013740"/>
            <a:ext cx="542046" cy="52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</a:t>
            </a:r>
            <a:endParaRPr lang="en-US" sz="280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81883" y="3013740"/>
            <a:ext cx="3248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Phát ra ánh sáng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0" y="3894485"/>
            <a:ext cx="3966186" cy="1160258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8100" y="4201266"/>
            <a:ext cx="542046" cy="52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</a:t>
            </a:r>
            <a:endParaRPr lang="en-US" sz="280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3101" y="3854414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itchFamily="18" charset="0"/>
                <a:cs typeface="Times New Roman" pitchFamily="18" charset="0"/>
              </a:rPr>
              <a:t>Bảo vệ bóng đèn, tập trung ánh sáng và chống mỏi mắt.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900078" y="3882055"/>
            <a:ext cx="3966186" cy="116025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938178" y="4220368"/>
            <a:ext cx="542046" cy="52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</a:t>
            </a:r>
            <a:endParaRPr lang="en-US" sz="280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73179" y="4078217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itchFamily="18" charset="0"/>
                <a:cs typeface="Times New Roman" pitchFamily="18" charset="0"/>
              </a:rPr>
              <a:t>Điều chỉnh hướng chiếu sáng của đèn.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0" y="5328373"/>
            <a:ext cx="3966186" cy="674568"/>
          </a:xfrm>
          <a:prstGeom prst="round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8100" y="5414430"/>
            <a:ext cx="542046" cy="52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</a:t>
            </a:r>
            <a:endParaRPr lang="en-US" sz="280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3101" y="541443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Giữ cho đèn đứng vững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900078" y="5261698"/>
            <a:ext cx="4025901" cy="6745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042394" y="5338064"/>
            <a:ext cx="542046" cy="5218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</a:t>
            </a:r>
            <a:endParaRPr lang="en-US" sz="280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77395" y="5338064"/>
            <a:ext cx="3248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Nối đèn với nguồn điện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966186" y="3224177"/>
            <a:ext cx="379107" cy="112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24990" y="2971921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latin typeface="Times New Roman" pitchFamily="18" charset="0"/>
                <a:cs typeface="Times New Roman" pitchFamily="18" charset="0"/>
              </a:rPr>
              <a:t>Công tắc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9950704" y="3235454"/>
            <a:ext cx="379107" cy="112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0309508" y="298319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latin typeface="Times New Roman" pitchFamily="18" charset="0"/>
                <a:cs typeface="Times New Roman" pitchFamily="18" charset="0"/>
              </a:rPr>
              <a:t>Bóng đèn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986489" y="4483607"/>
            <a:ext cx="379107" cy="112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345293" y="4231351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latin typeface="Times New Roman" pitchFamily="18" charset="0"/>
                <a:cs typeface="Times New Roman" pitchFamily="18" charset="0"/>
              </a:rPr>
              <a:t>Chụp đèn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974070" y="5637474"/>
            <a:ext cx="379107" cy="112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332874" y="538521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latin typeface="Times New Roman" pitchFamily="18" charset="0"/>
                <a:cs typeface="Times New Roman" pitchFamily="18" charset="0"/>
              </a:rPr>
              <a:t>Đế đèn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9856917" y="4476001"/>
            <a:ext cx="379107" cy="112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0215721" y="4223745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latin typeface="Times New Roman" pitchFamily="18" charset="0"/>
                <a:cs typeface="Times New Roman" pitchFamily="18" charset="0"/>
              </a:rPr>
              <a:t>Thân đèn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9919173" y="5637474"/>
            <a:ext cx="379107" cy="112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0277977" y="5385218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latin typeface="Times New Roman" pitchFamily="18" charset="0"/>
                <a:cs typeface="Times New Roman" pitchFamily="18" charset="0"/>
              </a:rPr>
              <a:t>Dây nguồn</a:t>
            </a:r>
          </a:p>
        </p:txBody>
      </p:sp>
    </p:spTree>
    <p:extLst>
      <p:ext uri="{BB962C8B-B14F-4D97-AF65-F5344CB8AC3E}">
        <p14:creationId xmlns:p14="http://schemas.microsoft.com/office/powerpoint/2010/main" val="102863889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4" grpId="0"/>
      <p:bldP spid="36" grpId="0"/>
      <p:bldP spid="38" grpId="0"/>
      <p:bldP spid="40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347038"/>
            <a:ext cx="12192000" cy="7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-102865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94183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1" y="1851783"/>
            <a:ext cx="82804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Sử dụng đèn học đúng cách và an toàn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910767"/>
            <a:ext cx="961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Sử dụng đèn học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635000" y="2861438"/>
            <a:ext cx="3733799" cy="3200400"/>
          </a:xfrm>
          <a:prstGeom prst="round2DiagRect">
            <a:avLst/>
          </a:prstGeom>
          <a:solidFill>
            <a:srgbClr val="FFFF66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Em hãy cùng bạn thảo luận và sắp xếp các bước trong Hình 4 theo thứ tự hợp lí khi sử dụng đèn học?</a:t>
            </a:r>
            <a:endParaRPr lang="en-US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4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50815"/>
            <a:ext cx="6858000" cy="42547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872029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347038"/>
            <a:ext cx="12192000" cy="7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-102865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94183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1" y="1851783"/>
            <a:ext cx="82804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Sử dụng đèn học đúng cách và an toàn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910767"/>
            <a:ext cx="961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Sử dụng đèn học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50815"/>
            <a:ext cx="6858000" cy="425478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10359" y="2667000"/>
            <a:ext cx="4766442" cy="371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 tự hợp lý khi sử dụng</a:t>
            </a:r>
          </a:p>
          <a:p>
            <a:pPr algn="ctr">
              <a:lnSpc>
                <a:spcPct val="120000"/>
              </a:lnSpc>
            </a:pP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đèn học:</a:t>
            </a:r>
          </a:p>
          <a:p>
            <a:pPr marL="514350" indent="-514350">
              <a:lnSpc>
                <a:spcPct val="120000"/>
              </a:lnSpc>
              <a:buAutoNum type="alphaLcPeriod"/>
            </a:pP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Đặt đèn ở vị trí phù hợp</a:t>
            </a:r>
          </a:p>
          <a:p>
            <a:pPr>
              <a:lnSpc>
                <a:spcPct val="120000"/>
              </a:lnSpc>
            </a:pP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 Bật đèn</a:t>
            </a:r>
          </a:p>
          <a:p>
            <a:pPr>
              <a:lnSpc>
                <a:spcPct val="120000"/>
              </a:lnSpc>
            </a:pP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Điều chỉnh độ cao, độ sáng và hướng chiếu sáng của đèn.</a:t>
            </a:r>
          </a:p>
          <a:p>
            <a:pPr>
              <a:lnSpc>
                <a:spcPct val="120000"/>
              </a:lnSpc>
            </a:pP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Tắt đèn khi không sử dụng</a:t>
            </a:r>
          </a:p>
        </p:txBody>
      </p:sp>
    </p:spTree>
    <p:extLst>
      <p:ext uri="{BB962C8B-B14F-4D97-AF65-F5344CB8AC3E}">
        <p14:creationId xmlns:p14="http://schemas.microsoft.com/office/powerpoint/2010/main" val="76887189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347038"/>
            <a:ext cx="12192000" cy="7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-102865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94183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1" y="1851783"/>
            <a:ext cx="82804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Sử dụng đèn học đúng cách và an toàn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910767"/>
            <a:ext cx="961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Sử dụng đèn học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1219200" y="2174948"/>
            <a:ext cx="9677400" cy="4378252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 bước sử dụng đèn học: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 1: Đặt đèn ở vị trí thích hợp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 2: Bật đèn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 3: Điều chỉnh độ cao, độ sáng và hướng chiếu sáng của đèn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Bước 4: Tắt đèn khi không sử dụng</a:t>
            </a:r>
          </a:p>
        </p:txBody>
      </p:sp>
    </p:spTree>
    <p:extLst>
      <p:ext uri="{BB962C8B-B14F-4D97-AF65-F5344CB8AC3E}">
        <p14:creationId xmlns:p14="http://schemas.microsoft.com/office/powerpoint/2010/main" val="313688482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567762"/>
            <a:ext cx="12192000" cy="7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-244759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99698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1" y="1631059"/>
            <a:ext cx="82804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Sử dụng đèn học đúng cách và an toàn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658511"/>
            <a:ext cx="961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Sử dụng đèn học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635000" y="2861438"/>
            <a:ext cx="3733799" cy="3200400"/>
          </a:xfrm>
          <a:prstGeom prst="round2DiagRect">
            <a:avLst/>
          </a:prstGeom>
          <a:solidFill>
            <a:srgbClr val="66CC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Em hãy cùng bạn thảo luận và cho biết tại sao các tình huống sử dụng đèn học trong Hình 5 là mất an toàn?</a:t>
            </a:r>
            <a:endParaRPr lang="en-US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3600"/>
            <a:ext cx="7315200" cy="4455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24653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567762"/>
            <a:ext cx="12192000" cy="7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-244759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99698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1" y="1631059"/>
            <a:ext cx="82804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Sử dụng đèn học đúng cách và an toàn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658511"/>
            <a:ext cx="961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Sử dụng đèn học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907" y="2277390"/>
            <a:ext cx="4848225" cy="358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57698" y="5822439"/>
            <a:ext cx="483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a) Đặt đèn trên mặt bàn bị ướt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9904" y="3095190"/>
            <a:ext cx="60884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i="1">
                <a:latin typeface="Times New Roman" pitchFamily="18" charset="0"/>
                <a:cs typeface="Times New Roman" pitchFamily="18" charset="0"/>
              </a:rPr>
              <a:t>Hình a: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Đặt đèn trên mặt bàn bị ướt có thể khiến đèn bị chập cháy, hư hỏng nếu dây nguồn bị hở, gây nguy hiểm cho người dùng.</a:t>
            </a:r>
          </a:p>
          <a:p>
            <a:pPr algn="just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2880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567762"/>
            <a:ext cx="12192000" cy="7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-244759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99698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1" y="1631059"/>
            <a:ext cx="82804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Sử dụng đèn học đúng cách và an toàn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658511"/>
            <a:ext cx="961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Sử dụng đèn học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07928" y="5822439"/>
            <a:ext cx="5108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b) Tắt đèn bằng cách giật dây nguồn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9252" y="3505200"/>
            <a:ext cx="6219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i="1">
                <a:latin typeface="Times New Roman" pitchFamily="18" charset="0"/>
                <a:cs typeface="Times New Roman" pitchFamily="18" charset="0"/>
              </a:rPr>
              <a:t>Hình b: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Tắt đèn bằng cách giật dây nguồn có thể khiến dây bị đứt, hỏng, hở điện gây nguy hiểm cho người dùng.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137018"/>
            <a:ext cx="4821814" cy="369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25834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567762"/>
            <a:ext cx="12192000" cy="7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-244759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99698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1" y="1631059"/>
            <a:ext cx="82804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Sử dụng đèn học đúng cách và an toàn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658511"/>
            <a:ext cx="961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Sử dụng đèn học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07928" y="5822439"/>
            <a:ext cx="5108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c) Sờ tay vào bóng đèn đang sáng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9252" y="3505200"/>
            <a:ext cx="6219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i="1">
                <a:latin typeface="Times New Roman" pitchFamily="18" charset="0"/>
                <a:cs typeface="Times New Roman" pitchFamily="18" charset="0"/>
              </a:rPr>
              <a:t>Hình c: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Sờ tay vào bóng đèn đang sáng có thể gây bỏng vì bóng đèn đang sáng toả rất nhiều nhiệt.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219" y="2210422"/>
            <a:ext cx="4658490" cy="361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087986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7F0B9BE-0FB7-F3E6-52A5-DE3BDD39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3" y="0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48889B1-7ED9-425D-D1B7-4B635F67A6DA}"/>
              </a:ext>
            </a:extLst>
          </p:cNvPr>
          <p:cNvGrpSpPr/>
          <p:nvPr/>
        </p:nvGrpSpPr>
        <p:grpSpPr bwMode="auto">
          <a:xfrm>
            <a:off x="4114800" y="189827"/>
            <a:ext cx="4324363" cy="1592512"/>
            <a:chOff x="183" y="661"/>
            <a:chExt cx="2616" cy="867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1B33345D-8AEC-E157-3334-EC5D2C442CB9}"/>
                </a:ext>
              </a:extLst>
            </p:cNvPr>
            <p:cNvGrpSpPr/>
            <p:nvPr/>
          </p:nvGrpSpPr>
          <p:grpSpPr bwMode="auto">
            <a:xfrm>
              <a:off x="183" y="661"/>
              <a:ext cx="2616" cy="867"/>
              <a:chOff x="2163" y="1313"/>
              <a:chExt cx="1300" cy="1499"/>
            </a:xfrm>
          </p:grpSpPr>
          <p:sp>
            <p:nvSpPr>
              <p:cNvPr id="14" name="Oval 13">
                <a:extLst>
                  <a:ext uri="{FF2B5EF4-FFF2-40B4-BE49-F238E27FC236}">
                    <a16:creationId xmlns="" xmlns:a16="http://schemas.microsoft.com/office/drawing/2014/main" id="{795CBB2F-83AA-FE65-1375-08F8E6C020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772" y="1961"/>
                <a:ext cx="81" cy="56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CDF0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="" xmlns:a16="http://schemas.microsoft.com/office/drawing/2014/main" id="{53F313A7-B376-D5B9-26A2-7C347B6153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774" y="1961"/>
                <a:ext cx="81" cy="566"/>
              </a:xfrm>
              <a:prstGeom prst="ellipse">
                <a:avLst/>
              </a:prstGeom>
              <a:solidFill>
                <a:srgbClr val="00FF00">
                  <a:alpha val="3215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="" xmlns:a16="http://schemas.microsoft.com/office/drawing/2014/main" id="{F766C217-B3C1-6473-A0B6-4EE73AB39D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63" y="1961"/>
                <a:ext cx="1300" cy="566"/>
              </a:xfrm>
              <a:prstGeom prst="ellipse">
                <a:avLst/>
              </a:prstGeom>
              <a:gradFill rotWithShape="1">
                <a:gsLst>
                  <a:gs pos="0">
                    <a:srgbClr val="887903"/>
                  </a:gs>
                  <a:gs pos="50000">
                    <a:srgbClr val="FCDF06"/>
                  </a:gs>
                  <a:gs pos="100000">
                    <a:srgbClr val="887903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="" xmlns:a16="http://schemas.microsoft.com/office/drawing/2014/main" id="{BE7FA30E-6818-7F5C-F030-A178C1855D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63" y="1948"/>
                <a:ext cx="1300" cy="566"/>
              </a:xfrm>
              <a:prstGeom prst="ellipse">
                <a:avLst/>
              </a:prstGeom>
              <a:solidFill>
                <a:srgbClr val="FF00FF">
                  <a:alpha val="0"/>
                </a:srgbClr>
              </a:solidFill>
              <a:ln w="38100" algn="ctr">
                <a:solidFill>
                  <a:schemeClr val="bg1"/>
                </a:solidFill>
                <a:round/>
              </a:ln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="" xmlns:a16="http://schemas.microsoft.com/office/drawing/2014/main" id="{B1B30F6A-38C6-1D63-CF37-1FB71520B2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28" y="1961"/>
                <a:ext cx="1170" cy="566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="" xmlns:a16="http://schemas.microsoft.com/office/drawing/2014/main" id="{A74EBFA7-F508-DCD7-5158-C5FD8FADE8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7C9E3089-7CBF-DAAC-BC25-877079A844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62" y="1678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="" xmlns:a16="http://schemas.microsoft.com/office/drawing/2014/main" id="{40656C4A-9917-9C4D-CBB0-F29BAA4DB0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92" y="1313"/>
                <a:ext cx="1052" cy="1032"/>
              </a:xfrm>
              <a:prstGeom prst="ellipse">
                <a:avLst/>
              </a:prstGeom>
              <a:solidFill>
                <a:schemeClr val="bg1">
                  <a:alpha val="4784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="" xmlns:a16="http://schemas.microsoft.com/office/drawing/2014/main" id="{7739E5A8-1088-0FAF-61AC-A89A8E285D5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4" y="1505"/>
                <a:ext cx="1084" cy="120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/>
              </a:p>
            </p:txBody>
          </p:sp>
        </p:grpSp>
        <p:sp>
          <p:nvSpPr>
            <p:cNvPr id="13" name="Text Box 20">
              <a:extLst>
                <a:ext uri="{FF2B5EF4-FFF2-40B4-BE49-F238E27FC236}">
                  <a16:creationId xmlns="" xmlns:a16="http://schemas.microsoft.com/office/drawing/2014/main" id="{6475EBF1-4D6B-4886-4AAC-DC193E260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" y="997"/>
              <a:ext cx="2512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22" y="4433506"/>
            <a:ext cx="2045878" cy="185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3124200" y="2438400"/>
            <a:ext cx="7543800" cy="3581400"/>
          </a:xfrm>
          <a:prstGeom prst="cloudCallout">
            <a:avLst>
              <a:gd name="adj1" fmla="val -65506"/>
              <a:gd name="adj2" fmla="val 30776"/>
            </a:avLst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 xưa, vào buổi tối, khi chưa có điện, lúc học tập và làm việc mọi người lấy ánh sáng từ đâu?</a:t>
            </a:r>
          </a:p>
        </p:txBody>
      </p:sp>
    </p:spTree>
    <p:extLst>
      <p:ext uri="{BB962C8B-B14F-4D97-AF65-F5344CB8AC3E}">
        <p14:creationId xmlns:p14="http://schemas.microsoft.com/office/powerpoint/2010/main" val="2467303658"/>
      </p:ext>
    </p:extLst>
  </p:cSld>
  <p:clrMapOvr>
    <a:masterClrMapping/>
  </p:clrMapOvr>
  <p:transition advClick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567762"/>
            <a:ext cx="12192000" cy="7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-244759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99698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1" y="1631059"/>
            <a:ext cx="82804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Sử dụng đèn học đúng cách và an toàn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658511"/>
            <a:ext cx="961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Sử dụng đèn học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81800" y="5822439"/>
            <a:ext cx="5234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d) Để ánh sáng chiếu trực tiếp vào mắt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9252" y="3505200"/>
            <a:ext cx="6219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i="1">
                <a:latin typeface="Times New Roman" pitchFamily="18" charset="0"/>
                <a:cs typeface="Times New Roman" pitchFamily="18" charset="0"/>
              </a:rPr>
              <a:t>Hình d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. Để ánh sáng đèn chiếu trực tiếp vào mắt sẽ gây chói, rất có hại cho mắt.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928" y="2247095"/>
            <a:ext cx="4826871" cy="357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36086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347038"/>
            <a:ext cx="12192000" cy="7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-102865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94183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1" y="1851783"/>
            <a:ext cx="82804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Sử dụng đèn học đúng cách và an toàn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910767"/>
            <a:ext cx="961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Sử dụng đèn học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457200" y="2498114"/>
            <a:ext cx="11353800" cy="2930452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 ý:</a:t>
            </a:r>
          </a:p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 ánh sáng của đèn học nhấp nháy hoặc không sáng rõ, em cần nói với người lớn trong gia đình để đảm bảo an toàn.</a:t>
            </a:r>
          </a:p>
        </p:txBody>
      </p:sp>
    </p:spTree>
    <p:extLst>
      <p:ext uri="{BB962C8B-B14F-4D97-AF65-F5344CB8AC3E}">
        <p14:creationId xmlns:p14="http://schemas.microsoft.com/office/powerpoint/2010/main" val="118490016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347038"/>
            <a:ext cx="12192000" cy="7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-102865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94183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1" y="1851783"/>
            <a:ext cx="82804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Sử dụng đèn học đúng cách và an toàn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910767"/>
            <a:ext cx="961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Sử dụng đèn học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3965028" y="2667000"/>
            <a:ext cx="3733799" cy="948562"/>
          </a:xfrm>
          <a:prstGeom prst="round2DiagRect">
            <a:avLst/>
          </a:prstGeom>
          <a:solidFill>
            <a:srgbClr val="66CCFF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1346" y="3955702"/>
            <a:ext cx="953658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Em hãy chia sẻ với bạn:</a:t>
            </a:r>
          </a:p>
          <a:p>
            <a:pPr marL="457200" lvl="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Hình dáng và màu sắc của chiếc đèn học mà em yêu thích.</a:t>
            </a:r>
          </a:p>
          <a:p>
            <a:pPr marL="457200" lvl="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Cách sử dụng đèn học đúng cách và an toàn.</a:t>
            </a:r>
          </a:p>
        </p:txBody>
      </p:sp>
    </p:spTree>
    <p:extLst>
      <p:ext uri="{BB962C8B-B14F-4D97-AF65-F5344CB8AC3E}">
        <p14:creationId xmlns:p14="http://schemas.microsoft.com/office/powerpoint/2010/main" val="33991675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457200"/>
            <a:ext cx="13264789" cy="11807346"/>
          </a:xfrm>
          <a:prstGeom prst="rect">
            <a:avLst/>
          </a:prstGeom>
        </p:spPr>
      </p:pic>
      <p:sp>
        <p:nvSpPr>
          <p:cNvPr id="26" name="9"/>
          <p:cNvSpPr/>
          <p:nvPr/>
        </p:nvSpPr>
        <p:spPr>
          <a:xfrm>
            <a:off x="2288825" y="1421653"/>
            <a:ext cx="8038492" cy="4670352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pic>
        <p:nvPicPr>
          <p:cNvPr id="8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/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6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/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3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sp>
        <p:nvSpPr>
          <p:cNvPr id="111" name="2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sp>
        <p:nvSpPr>
          <p:cNvPr id="112" name="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D67BCDC-C51E-48B2-A341-98258E174A9D}"/>
              </a:ext>
            </a:extLst>
          </p:cNvPr>
          <p:cNvSpPr txBox="1"/>
          <p:nvPr/>
        </p:nvSpPr>
        <p:spPr>
          <a:xfrm>
            <a:off x="2764477" y="3151242"/>
            <a:ext cx="6868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dồi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dào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082B6A13-FF5C-406C-921A-D25B98564154}"/>
              </a:ext>
            </a:extLst>
          </p:cNvPr>
          <p:cNvSpPr txBox="1"/>
          <p:nvPr/>
        </p:nvSpPr>
        <p:spPr>
          <a:xfrm>
            <a:off x="1978920" y="4096624"/>
            <a:ext cx="8658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giỏi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770759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9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5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1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=""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0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=""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0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=""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=""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=""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=""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=""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=""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=""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=""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=""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6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=""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29" y="171536"/>
            <a:ext cx="616790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=""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=""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=""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8" y="1123847"/>
            <a:ext cx="988558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=""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=""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=""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1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6" y="1"/>
            <a:ext cx="9150740" cy="5743226"/>
          </a:xfrm>
          <a:prstGeom prst="rect">
            <a:avLst/>
          </a:prstGeom>
        </p:spPr>
      </p:pic>
      <p:pic>
        <p:nvPicPr>
          <p:cNvPr id="2" name="dendomdom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4382" y="172699"/>
            <a:ext cx="8910218" cy="49327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1981200" y="381000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sáu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25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9 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590800"/>
            <a:ext cx="783894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7109" y="4360515"/>
            <a:ext cx="7391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đèn học</a:t>
            </a:r>
            <a:endParaRPr lang="en-US" altLang="en-US" sz="4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 advClick="0" advTm="262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01476" y="285519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160" y="729022"/>
            <a:ext cx="6172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8822" y="1269948"/>
            <a:ext cx="71573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u="sng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Sử dụng đèn học</a:t>
            </a:r>
            <a:endParaRPr lang="en-US" alt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3081675" y="1854723"/>
            <a:ext cx="8858408" cy="1221352"/>
            <a:chOff x="3048000" y="1728567"/>
            <a:chExt cx="8437650" cy="1423709"/>
          </a:xfrm>
        </p:grpSpPr>
        <p:sp>
          <p:nvSpPr>
            <p:cNvPr id="19" name="Oval 18"/>
            <p:cNvSpPr/>
            <p:nvPr/>
          </p:nvSpPr>
          <p:spPr>
            <a:xfrm>
              <a:off x="3048000" y="2440420"/>
              <a:ext cx="687734" cy="56222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704431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952309" y="1728567"/>
              <a:ext cx="7533341" cy="1423709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xong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400" b="1" dirty="0">
                  <a:latin typeface="+mj-lt"/>
                  <a:cs typeface="Arial" pitchFamily="34" charset="0"/>
                </a:rPr>
                <a:t>:</a:t>
              </a:r>
            </a:p>
            <a:p>
              <a:pPr eaLnBrk="1" hangingPunct="1">
                <a:defRPr/>
              </a:pPr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được tác dụng và mô tả được các bộ phận chính</a:t>
              </a:r>
            </a:p>
            <a:p>
              <a:pPr eaLnBrk="1" hangingPunct="1">
                <a:defRPr/>
              </a:pPr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của đèn học.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2819400" y="149325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228815" y="3213403"/>
            <a:ext cx="8648204" cy="825197"/>
            <a:chOff x="3048000" y="1728567"/>
            <a:chExt cx="8437650" cy="1086843"/>
          </a:xfrm>
        </p:grpSpPr>
        <p:sp>
          <p:nvSpPr>
            <p:cNvPr id="25" name="Oval 24"/>
            <p:cNvSpPr/>
            <p:nvPr/>
          </p:nvSpPr>
          <p:spPr>
            <a:xfrm>
              <a:off x="3048000" y="1965743"/>
              <a:ext cx="687734" cy="64237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26" name="Chevron 25"/>
            <p:cNvSpPr/>
            <p:nvPr/>
          </p:nvSpPr>
          <p:spPr>
            <a:xfrm>
              <a:off x="3704431" y="1997666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AutoShape 47"/>
            <p:cNvSpPr>
              <a:spLocks noChangeArrowheads="1"/>
            </p:cNvSpPr>
            <p:nvPr/>
          </p:nvSpPr>
          <p:spPr bwMode="gray">
            <a:xfrm>
              <a:off x="3952309" y="1728567"/>
              <a:ext cx="7533341" cy="108684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biết được một số loại đèn học thông dụng.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890617" y="4214642"/>
            <a:ext cx="9049466" cy="914400"/>
            <a:chOff x="3048000" y="1728567"/>
            <a:chExt cx="8437650" cy="1204330"/>
          </a:xfrm>
        </p:grpSpPr>
        <p:sp>
          <p:nvSpPr>
            <p:cNvPr id="29" name="Oval 28"/>
            <p:cNvSpPr/>
            <p:nvPr/>
          </p:nvSpPr>
          <p:spPr>
            <a:xfrm>
              <a:off x="3048000" y="1929289"/>
              <a:ext cx="687734" cy="64237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30" name="Chevron 29"/>
            <p:cNvSpPr/>
            <p:nvPr/>
          </p:nvSpPr>
          <p:spPr>
            <a:xfrm>
              <a:off x="3704431" y="1961212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AutoShape 47"/>
            <p:cNvSpPr>
              <a:spLocks noChangeArrowheads="1"/>
            </p:cNvSpPr>
            <p:nvPr/>
          </p:nvSpPr>
          <p:spPr bwMode="gray">
            <a:xfrm>
              <a:off x="3952309" y="1728567"/>
              <a:ext cx="7533341" cy="1204330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 định vị trí đặt đèn; bật, tắt, điều chỉnh được độ sáng</a:t>
              </a:r>
            </a:p>
            <a:p>
              <a:pPr eaLnBrk="1" hangingPunct="1">
                <a:defRPr/>
              </a:pPr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của đèn học.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214106" y="5281442"/>
            <a:ext cx="9725978" cy="914400"/>
            <a:chOff x="3063104" y="1728567"/>
            <a:chExt cx="8422546" cy="1204330"/>
          </a:xfrm>
        </p:grpSpPr>
        <p:sp>
          <p:nvSpPr>
            <p:cNvPr id="33" name="Oval 32"/>
            <p:cNvSpPr/>
            <p:nvPr/>
          </p:nvSpPr>
          <p:spPr>
            <a:xfrm>
              <a:off x="3063104" y="1929289"/>
              <a:ext cx="657528" cy="64237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35" name="Chevron 34"/>
            <p:cNvSpPr/>
            <p:nvPr/>
          </p:nvSpPr>
          <p:spPr>
            <a:xfrm>
              <a:off x="3704431" y="1961212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AutoShape 47"/>
            <p:cNvSpPr>
              <a:spLocks noChangeArrowheads="1"/>
            </p:cNvSpPr>
            <p:nvPr/>
          </p:nvSpPr>
          <p:spPr bwMode="gray">
            <a:xfrm>
              <a:off x="3952309" y="1728567"/>
              <a:ext cx="7533341" cy="1204330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biết và phòng tránh được những tình huống mất an toàn </a:t>
              </a:r>
            </a:p>
            <a:p>
              <a:pPr eaLnBrk="1" hangingPunct="1">
                <a:defRPr/>
              </a:pPr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sử dụng đèn học.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 advClick="0" advTm="262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1" y="14096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2022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961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Sử dụng đèn học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0" y="2151337"/>
            <a:ext cx="530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Tác dụng của đèn học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474502"/>
            <a:ext cx="4724400" cy="40024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lowchart: Alternate Process 2"/>
          <p:cNvSpPr/>
          <p:nvPr/>
        </p:nvSpPr>
        <p:spPr>
          <a:xfrm>
            <a:off x="1438603" y="2971800"/>
            <a:ext cx="5105400" cy="2514600"/>
          </a:xfrm>
          <a:prstGeom prst="flowChartAlternateProcess">
            <a:avLst/>
          </a:prstGeom>
          <a:solidFill>
            <a:srgbClr val="CCECFF"/>
          </a:solidFill>
          <a:ln>
            <a:solidFill>
              <a:schemeClr val="bg2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hãy quan sát Hình 1 và cho biết bạn nhỏ đang dùng đèn học để làm gì? </a:t>
            </a:r>
          </a:p>
        </p:txBody>
      </p:sp>
    </p:spTree>
    <p:extLst>
      <p:ext uri="{BB962C8B-B14F-4D97-AF65-F5344CB8AC3E}">
        <p14:creationId xmlns:p14="http://schemas.microsoft.com/office/powerpoint/2010/main" val="290057759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961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Sử dụng đèn học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0" y="2151337"/>
            <a:ext cx="530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Tác dụng của đèn học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95040"/>
            <a:ext cx="6673850" cy="3603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33" y="5333999"/>
            <a:ext cx="1534256" cy="141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Callout 11"/>
          <p:cNvSpPr/>
          <p:nvPr/>
        </p:nvSpPr>
        <p:spPr>
          <a:xfrm>
            <a:off x="1219200" y="2971800"/>
            <a:ext cx="4038600" cy="2819400"/>
          </a:xfrm>
          <a:prstGeom prst="wedgeEllipseCallout">
            <a:avLst>
              <a:gd name="adj1" fmla="val -42594"/>
              <a:gd name="adj2" fmla="val 42373"/>
            </a:avLst>
          </a:prstGeom>
          <a:solidFill>
            <a:srgbClr val="CCECFF"/>
          </a:solidFill>
          <a:ln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 được chọn một chiếc đèn học có trong Hình 2, em sẽ chọn loại đèn nào? Tại sao?</a:t>
            </a:r>
          </a:p>
        </p:txBody>
      </p:sp>
    </p:spTree>
    <p:extLst>
      <p:ext uri="{BB962C8B-B14F-4D97-AF65-F5344CB8AC3E}">
        <p14:creationId xmlns:p14="http://schemas.microsoft.com/office/powerpoint/2010/main" val="191548674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961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Sử dụng đèn học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0" y="2151337"/>
            <a:ext cx="530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Tác dụng của đèn học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736600" y="2797668"/>
            <a:ext cx="10668000" cy="3069732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Đèn học cung cấp ánh sáng hỗ trợ việc học tập, giúp bảo vệ mắt. Đèn học có nhiều kiểu dáng, màu sắc đa dạng.</a:t>
            </a:r>
          </a:p>
        </p:txBody>
      </p:sp>
    </p:spTree>
    <p:extLst>
      <p:ext uri="{BB962C8B-B14F-4D97-AF65-F5344CB8AC3E}">
        <p14:creationId xmlns:p14="http://schemas.microsoft.com/office/powerpoint/2010/main" val="347390375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501900" y="180923"/>
            <a:ext cx="802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725269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-50801" y="2151337"/>
            <a:ext cx="7747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bộ phận chính của đèn học </a:t>
            </a:r>
            <a:endParaRPr lang="en-US" sz="36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661346" y="1273385"/>
            <a:ext cx="9616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Sử dụng đèn học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380998" y="3333410"/>
            <a:ext cx="4343401" cy="3023668"/>
          </a:xfrm>
          <a:prstGeom prst="round2DiagRect">
            <a:avLst/>
          </a:prstGeom>
          <a:solidFill>
            <a:srgbClr val="FFFF66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hãy quan sát Hình 3 gọi tên các bộ phận tương ứng của đèn học theo các thẻ tên dưới đây:</a:t>
            </a:r>
          </a:p>
          <a:p>
            <a:pPr algn="ctr"/>
            <a:endParaRPr lang="en-US"/>
          </a:p>
        </p:txBody>
      </p:sp>
      <p:sp>
        <p:nvSpPr>
          <p:cNvPr id="14" name="Round Single Corner Rectangle 13"/>
          <p:cNvSpPr/>
          <p:nvPr/>
        </p:nvSpPr>
        <p:spPr>
          <a:xfrm>
            <a:off x="380998" y="2921166"/>
            <a:ext cx="4343401" cy="859932"/>
          </a:xfrm>
          <a:prstGeom prst="round1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đôi</a:t>
            </a:r>
          </a:p>
        </p:txBody>
      </p:sp>
      <p:pic>
        <p:nvPicPr>
          <p:cNvPr id="17" name="Pictur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797668"/>
            <a:ext cx="6172200" cy="3679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164635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827"/>
  <p:tag name="ISPRING_CUSTOM_TIMING_USED" val="1"/>
  <p:tag name="GENSWF_SLIDE_UID" val="{957E6C08-DF9D-475A-AECC-A22DB588417D}:256"/>
  <p:tag name="GENSWF_SLIDE_TITLE" val="Lời chúc"/>
  <p:tag name="ISPRING_SLIDE_INDENT_LEVEL" val="0"/>
  <p:tag name="ISPRING_SLIDE_ID_2" val="{EE481861-D94E-4419-9BEE-1020292BBFFD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11210</TotalTime>
  <Words>1228</Words>
  <Application>Microsoft Office PowerPoint</Application>
  <PresentationFormat>Custom</PresentationFormat>
  <Paragraphs>183</Paragraphs>
  <Slides>23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Calibri</vt:lpstr>
      <vt:lpstr>Wingdings</vt:lpstr>
      <vt:lpstr>Calibri Light</vt:lpstr>
      <vt:lpstr>DFPOP1-W9</vt:lpstr>
      <vt:lpstr>等线</vt:lpstr>
      <vt:lpstr>华康少女文字W5</vt:lpstr>
      <vt:lpstr>宋体</vt:lpstr>
      <vt:lpstr>#9Slide02 Tieu de rat dai 01</vt:lpstr>
      <vt:lpstr>Verdana</vt:lpstr>
      <vt:lpstr>Times New Roman</vt:lpstr>
      <vt:lpstr>#9Slide02 Noi dung rat dai</vt:lpstr>
      <vt:lpstr>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Windows User</cp:lastModifiedBy>
  <cp:revision>1256</cp:revision>
  <dcterms:created xsi:type="dcterms:W3CDTF">2021-09-19T04:33:01Z</dcterms:created>
  <dcterms:modified xsi:type="dcterms:W3CDTF">2024-01-04T11:10:38Z</dcterms:modified>
  <cp:category>9Slide.vn</cp:category>
</cp:coreProperties>
</file>