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7"/>
  </p:notesMasterIdLst>
  <p:sldIdLst>
    <p:sldId id="494" r:id="rId3"/>
    <p:sldId id="495" r:id="rId4"/>
    <p:sldId id="496" r:id="rId5"/>
    <p:sldId id="456" r:id="rId6"/>
    <p:sldId id="497" r:id="rId7"/>
    <p:sldId id="440" r:id="rId8"/>
    <p:sldId id="441" r:id="rId9"/>
    <p:sldId id="463" r:id="rId10"/>
    <p:sldId id="487" r:id="rId11"/>
    <p:sldId id="499" r:id="rId12"/>
    <p:sldId id="500" r:id="rId13"/>
    <p:sldId id="501" r:id="rId14"/>
    <p:sldId id="502" r:id="rId15"/>
    <p:sldId id="503" r:id="rId16"/>
    <p:sldId id="504" r:id="rId17"/>
    <p:sldId id="446" r:id="rId18"/>
    <p:sldId id="482" r:id="rId19"/>
    <p:sldId id="483" r:id="rId20"/>
    <p:sldId id="493" r:id="rId21"/>
    <p:sldId id="453" r:id="rId22"/>
    <p:sldId id="422" r:id="rId23"/>
    <p:sldId id="261" r:id="rId24"/>
    <p:sldId id="505" r:id="rId25"/>
    <p:sldId id="506" r:id="rId26"/>
  </p:sldIdLst>
  <p:sldSz cx="9144000" cy="5143500" type="screen16x9"/>
  <p:notesSz cx="6858000" cy="9144000"/>
  <p:embeddedFontLst>
    <p:embeddedFont>
      <p:font typeface="SimSun" pitchFamily="2" charset="-122"/>
      <p:regular r:id="rId28"/>
    </p:embeddedFont>
    <p:embeddedFont>
      <p:font typeface="Microsoft YaHei" pitchFamily="34" charset="-122"/>
      <p:regular r:id="rId29"/>
      <p:bold r:id="rId30"/>
    </p:embeddedFont>
    <p:embeddedFont>
      <p:font typeface="Lato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Arial Rounded MT Bold" pitchFamily="34" charset="0"/>
      <p:regular r:id="rId39"/>
    </p:embeddedFont>
    <p:embeddedFont>
      <p:font typeface="HP001 4 hàng" charset="0"/>
      <p:regular r:id="rId40"/>
      <p:bold r:id="rId41"/>
    </p:embeddedFont>
    <p:embeddedFont>
      <p:font typeface="Tahoma" pitchFamily="34" charset="0"/>
      <p:regular r:id="rId42"/>
      <p:bold r:id="rId43"/>
    </p:embeddedFont>
    <p:embeddedFont>
      <p:font typeface="Quicksand Medium" charset="0"/>
      <p:regular r:id="rId44"/>
    </p:embeddedFont>
    <p:embeddedFont>
      <p:font typeface="Calibri Light" charset="0"/>
      <p:regular r:id="rId45"/>
      <p:italic r:id="rId46"/>
    </p:embeddedFont>
    <p:embeddedFont>
      <p:font typeface="Arial-Rounded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FF3399"/>
    <a:srgbClr val="FF00FF"/>
    <a:srgbClr val="E14B84"/>
    <a:srgbClr val="002F8E"/>
    <a:srgbClr val="FF66CC"/>
    <a:srgbClr val="47CFFF"/>
    <a:srgbClr val="FF3B3B"/>
    <a:srgbClr val="D4588D"/>
    <a:srgbClr val="15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5501" autoAdjust="0"/>
  </p:normalViewPr>
  <p:slideViewPr>
    <p:cSldViewPr snapToGrid="0">
      <p:cViewPr>
        <p:scale>
          <a:sx n="90" d="100"/>
          <a:sy n="90" d="100"/>
        </p:scale>
        <p:origin x="-570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B1D808A2-9061-42A6-AEA8-49045BAAD548}" type="slidenum">
              <a:rPr lang="zh-CN" altLang="en-US" sz="1200">
                <a:solidFill>
                  <a:srgbClr val="000000"/>
                </a:solidFill>
              </a:rPr>
              <a:pPr/>
              <a:t>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5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474345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474345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4762-A3E5-4E83-9E6B-15BA40D80E1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3436657"/>
      </p:ext>
    </p:extLst>
  </p:cSld>
  <p:clrMapOvr>
    <a:masterClrMapping/>
  </p:clrMapOvr>
  <p:transition spd="med"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EDBB-0699-42AB-99FE-3727CAB51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2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huong%20Hue\AppData\Local\Microsoft\Windows\Temporary%20Internet%20Files\Content.MSO\61CBE0B3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7753350" y="2924175"/>
            <a:ext cx="1390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-36513" y="3762375"/>
            <a:ext cx="1581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2"/>
          <a:stretch>
            <a:fillRect/>
          </a:stretch>
        </p:blipFill>
        <p:spPr bwMode="auto">
          <a:xfrm>
            <a:off x="0" y="4352926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1CBE0B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95607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1"/>
          <p:cNvSpPr/>
          <p:nvPr/>
        </p:nvSpPr>
        <p:spPr>
          <a:xfrm>
            <a:off x="2538416" y="2105025"/>
            <a:ext cx="4065587" cy="8191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025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zh-CN" sz="4800" b="1" kern="1200" dirty="0">
                <a:solidFill>
                  <a:srgbClr val="FF0000"/>
                </a:solidFill>
                <a:ea typeface="SimSun" pitchFamily="2" charset="-122"/>
              </a:rPr>
              <a:t>TIẾNG VIỆT LỚP 1B</a:t>
            </a:r>
            <a:endParaRPr lang="zh-CN" altLang="en-US" sz="4800" b="1" kern="1200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455912" y="3905251"/>
            <a:ext cx="6476651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3200" b="1" kern="1200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Giáo viên: Nguyễn Thị Mỹ Liên</a:t>
            </a:r>
            <a:endParaRPr lang="zh-CN" altLang="en-US" sz="3200" b="1" kern="1200" smtClean="0">
              <a:solidFill>
                <a:srgbClr val="C00000"/>
              </a:solidFill>
              <a:latin typeface="Tahoma" pitchFamily="34" charset="0"/>
              <a:ea typeface="SimSun" pitchFamily="2" charset="-122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838" y="2419350"/>
            <a:ext cx="4184650" cy="3180160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6400" b="1" kern="1200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665520" y="163117"/>
            <a:ext cx="618284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3200" b="1" kern="1200" smtClean="0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TRƯỜNG TIỂU HỌC HỨA TẠO</a:t>
            </a:r>
            <a:endParaRPr lang="zh-CN" altLang="en-US" sz="3200" b="1" kern="1200" smtClean="0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5216" y="914401"/>
            <a:ext cx="6867525" cy="44553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4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7200" b="1" kern="1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CHÀO MỪNG QUÝ THẦY CÔ VỀ DỰ GIỜ THĂM LỚP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6" y="1"/>
            <a:ext cx="1728787" cy="32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974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079" y="878396"/>
            <a:ext cx="88569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vờ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3134" y="3009014"/>
            <a:ext cx="121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488" y="1093840"/>
            <a:ext cx="8825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hốt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thuê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966" y="2381692"/>
            <a:ext cx="188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644" y="2381692"/>
            <a:ext cx="164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995" y="0"/>
            <a:ext cx="3285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Chú</a:t>
            </a:r>
            <a:r>
              <a:rPr lang="en-US" altLang="zh-C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bé</a:t>
            </a:r>
            <a:r>
              <a:rPr lang="en-US" altLang="zh-C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chăn</a:t>
            </a:r>
            <a:r>
              <a:rPr lang="en-US" altLang="zh-C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cừu</a:t>
            </a:r>
            <a:endParaRPr lang="en-US" altLang="zh-CN" sz="2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159488" y="498734"/>
            <a:ext cx="8814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vờ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hốt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lừa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thuê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                        ( 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Ê –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954" y="2622661"/>
            <a:ext cx="47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1089" y="4104131"/>
            <a:ext cx="47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75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878656" y="1002341"/>
            <a:ext cx="3641725" cy="736997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Củng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cố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33375" y="1949054"/>
            <a:ext cx="8172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Vừa</a:t>
            </a:r>
            <a:r>
              <a:rPr lang="en-US" sz="540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rồi</a:t>
            </a:r>
            <a:r>
              <a:rPr lang="en-US" sz="540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các</a:t>
            </a:r>
            <a:r>
              <a:rPr lang="en-US" sz="540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en-US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con </a:t>
            </a:r>
            <a:r>
              <a:rPr lang="en-US" sz="5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đã</a:t>
            </a:r>
            <a:r>
              <a:rPr lang="en-US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học</a:t>
            </a:r>
            <a:r>
              <a:rPr lang="en-US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bài</a:t>
            </a:r>
            <a:r>
              <a:rPr lang="en-US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gì</a:t>
            </a:r>
            <a:r>
              <a:rPr lang="en-US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</a:rPr>
              <a:t>?</a:t>
            </a:r>
            <a:endParaRPr lang="en-US" sz="5400" dirty="0">
              <a:solidFill>
                <a:schemeClr val="tx2">
                  <a:lumMod val="95000"/>
                  <a:lumOff val="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52483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447800" y="857250"/>
            <a:ext cx="5829300" cy="12465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Dặn dò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441575" y="2223434"/>
            <a:ext cx="4033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xét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Xem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1</a:t>
            </a:r>
          </a:p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2</a:t>
            </a:r>
            <a:endParaRPr lang="vi-VN" sz="40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331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lash Lang hoa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89847"/>
            <a:ext cx="962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344591"/>
            <a:ext cx="1296987" cy="9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Flash Lang hoa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6" y="4529137"/>
            <a:ext cx="962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2078"/>
            <a:ext cx="593725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9803"/>
            <a:ext cx="1366838" cy="10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j039821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3035" y="1417241"/>
            <a:ext cx="3426619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49" y="114300"/>
            <a:ext cx="9067800" cy="1315745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02557"/>
            <a:ext cx="2854325" cy="28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382316"/>
            <a:ext cx="2890838" cy="28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9941"/>
            <a:ext cx="4806950" cy="28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26" y="3841276"/>
            <a:ext cx="89108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Chúc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Quý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Thầy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Sức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Khỏe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52289" y="119860"/>
            <a:ext cx="23503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2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thầm</a:t>
            </a:r>
            <a:r>
              <a:rPr lang="en-US" altLang="zh-CN" sz="2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đoạn</a:t>
            </a:r>
            <a:r>
              <a:rPr lang="en-US" altLang="zh-CN" sz="2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1</a:t>
            </a:r>
            <a:endParaRPr lang="en-US" altLang="zh-CN" sz="2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65188" y="11108"/>
            <a:ext cx="2947770" cy="540106"/>
            <a:chOff x="384219" y="0"/>
            <a:chExt cx="2789785" cy="540106"/>
          </a:xfrm>
        </p:grpSpPr>
        <p:sp>
          <p:nvSpPr>
            <p:cNvPr id="17" name="TextBox 16"/>
            <p:cNvSpPr txBox="1"/>
            <p:nvPr/>
          </p:nvSpPr>
          <p:spPr>
            <a:xfrm>
              <a:off x="628015" y="78441"/>
              <a:ext cx="25459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Trả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lời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hỏi</a:t>
              </a:r>
              <a:r>
                <a:rPr lang="en-US" sz="2400" dirty="0" smtClean="0">
                  <a:solidFill>
                    <a:schemeClr val="tx1"/>
                  </a:solidFill>
                </a:rPr>
                <a:t>                                          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84219" y="0"/>
              <a:ext cx="480776" cy="520995"/>
            </a:xfrm>
            <a:prstGeom prst="ellipse">
              <a:avLst/>
            </a:prstGeom>
            <a:solidFill>
              <a:srgbClr val="C86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4" y="3123748"/>
            <a:ext cx="2216347" cy="201975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003370" y="761573"/>
            <a:ext cx="1939640" cy="2113593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Ban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1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1742" y="612745"/>
            <a:ext cx="5742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khoái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266113" y="2495548"/>
            <a:ext cx="15869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2816600"/>
            <a:ext cx="5052934" cy="2326900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1003370" y="742462"/>
            <a:ext cx="1939640" cy="2113593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1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749179" y="2859514"/>
            <a:ext cx="28916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6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18" grpId="2" animBg="1"/>
      <p:bldP spid="11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65188" y="11108"/>
            <a:ext cx="2947770" cy="540106"/>
            <a:chOff x="384219" y="0"/>
            <a:chExt cx="2789785" cy="540106"/>
          </a:xfrm>
        </p:grpSpPr>
        <p:sp>
          <p:nvSpPr>
            <p:cNvPr id="17" name="TextBox 16"/>
            <p:cNvSpPr txBox="1"/>
            <p:nvPr/>
          </p:nvSpPr>
          <p:spPr>
            <a:xfrm>
              <a:off x="628015" y="78441"/>
              <a:ext cx="25459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Trả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lời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hỏi</a:t>
              </a:r>
              <a:r>
                <a:rPr lang="en-US" sz="2400" dirty="0" smtClean="0">
                  <a:solidFill>
                    <a:schemeClr val="tx1"/>
                  </a:solidFill>
                </a:rPr>
                <a:t>                                          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84219" y="0"/>
              <a:ext cx="480776" cy="520995"/>
            </a:xfrm>
            <a:prstGeom prst="ellipse">
              <a:avLst/>
            </a:prstGeom>
            <a:solidFill>
              <a:srgbClr val="C86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" name="Oval Callout 3"/>
          <p:cNvSpPr/>
          <p:nvPr/>
        </p:nvSpPr>
        <p:spPr>
          <a:xfrm>
            <a:off x="1054651" y="687191"/>
            <a:ext cx="2815891" cy="2300581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6" y="3123748"/>
            <a:ext cx="2056308" cy="2019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4236" y="119860"/>
            <a:ext cx="24064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2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thầm</a:t>
            </a:r>
            <a:r>
              <a:rPr lang="en-US" altLang="zh-CN" sz="2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đoạn</a:t>
            </a:r>
            <a:r>
              <a:rPr lang="en-US" altLang="zh-CN" sz="2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2</a:t>
            </a:r>
            <a:endParaRPr lang="en-US" altLang="zh-CN" sz="2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9852" y="806902"/>
            <a:ext cx="4598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thuê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39887" y="2702875"/>
            <a:ext cx="4108537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52205" y="3094614"/>
            <a:ext cx="4196219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52205" y="3431554"/>
            <a:ext cx="591250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59872" y="2429851"/>
            <a:ext cx="508002" cy="5209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300038" y="687191"/>
            <a:ext cx="2221047" cy="2300581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thuê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sz="20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2" grpId="0"/>
      <p:bldP spid="14" grpId="0" animBg="1"/>
      <p:bldP spid="14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54" y="100012"/>
            <a:ext cx="5686817" cy="5043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47" y="2089188"/>
            <a:ext cx="3109593" cy="30543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70541" y="1757819"/>
            <a:ext cx="4158641" cy="10521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70541" y="3036469"/>
            <a:ext cx="4020855" cy="579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152650" y="514350"/>
            <a:ext cx="5029200" cy="657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2133600" y="4743450"/>
            <a:ext cx="4953000" cy="400050"/>
            <a:chOff x="1056" y="2208"/>
            <a:chExt cx="3648" cy="1014"/>
          </a:xfrm>
        </p:grpSpPr>
        <p:pic>
          <p:nvPicPr>
            <p:cNvPr id="4103" name="Picture 24" descr="flowers_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5" descr="002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6" descr="flowers_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7" descr="flowers_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" y="4371975"/>
            <a:ext cx="98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78416" y="4277916"/>
            <a:ext cx="7405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270508" y="1626781"/>
            <a:ext cx="7734203" cy="26859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Giao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lưu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nhân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vật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hình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8" descr="hoa 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" y="100012"/>
            <a:ext cx="98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77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6491" y="138843"/>
            <a:ext cx="7278447" cy="520995"/>
            <a:chOff x="1476491" y="138843"/>
            <a:chExt cx="7278447" cy="520995"/>
          </a:xfrm>
        </p:grpSpPr>
        <p:sp>
          <p:nvSpPr>
            <p:cNvPr id="4" name="TextBox 3"/>
            <p:cNvSpPr txBox="1"/>
            <p:nvPr/>
          </p:nvSpPr>
          <p:spPr>
            <a:xfrm>
              <a:off x="1716879" y="161069"/>
              <a:ext cx="703805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6491" y="138843"/>
              <a:ext cx="480776" cy="520995"/>
            </a:xfrm>
            <a:prstGeom prst="ellipse">
              <a:avLst/>
            </a:prstGeom>
            <a:solidFill>
              <a:srgbClr val="C86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4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2965" y="1427917"/>
            <a:ext cx="7593874" cy="2360311"/>
            <a:chOff x="194040" y="1650177"/>
            <a:chExt cx="8743950" cy="274229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49794" y="2701929"/>
              <a:ext cx="8188196" cy="607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 w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 ǟằng 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úng Ǉa 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Ūg 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wĀ dĒ .</a:t>
              </a:r>
              <a:endParaRPr lang="en-US" sz="2800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788" y="1650177"/>
              <a:ext cx="1277421" cy="536379"/>
            </a:xfrm>
            <a:prstGeom prst="rect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   Viết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55622" y="726412"/>
            <a:ext cx="8219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                                               )</a:t>
            </a: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2220" y="723052"/>
            <a:ext cx="3454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húng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dối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200" dirty="0">
              <a:solidFill>
                <a:srgbClr val="0418A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447800" y="857250"/>
            <a:ext cx="5829300" cy="12465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Dặn dò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441575" y="2223434"/>
            <a:ext cx="4033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xét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Xem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lại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1</a:t>
            </a:r>
          </a:p>
          <a:p>
            <a:pPr eaLnBrk="1" hangingPunct="1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</a:rPr>
              <a:t> 2</a:t>
            </a:r>
            <a:endParaRPr lang="vi-VN" sz="40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331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lash Lang hoa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89847"/>
            <a:ext cx="962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344591"/>
            <a:ext cx="1296987" cy="9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Flash Lang hoa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6" y="4529137"/>
            <a:ext cx="962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2078"/>
            <a:ext cx="593725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9803"/>
            <a:ext cx="1366838" cy="10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j039821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3035" y="1417241"/>
            <a:ext cx="3426619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49" y="114300"/>
            <a:ext cx="9067800" cy="1315745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02557"/>
            <a:ext cx="2854325" cy="28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382316"/>
            <a:ext cx="2890838" cy="28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9941"/>
            <a:ext cx="4806950" cy="28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26" y="3841276"/>
            <a:ext cx="89108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Chúc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Quý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Thầy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Sức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vant" pitchFamily="34" charset="0"/>
              </a:rPr>
              <a:t>Khỏe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8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94983"/>
            <a:ext cx="49547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083447" y="116026"/>
            <a:ext cx="2819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385435" y="3547734"/>
            <a:ext cx="480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72" y="7442"/>
            <a:ext cx="2907230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43" y="3286124"/>
            <a:ext cx="5041051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86"/>
            <a:ext cx="4816549" cy="3271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1769" y="3978621"/>
            <a:ext cx="193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1"/>
            <a:ext cx="9144000" cy="4483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0327" y="83127"/>
            <a:ext cx="8380390" cy="400110"/>
            <a:chOff x="322730" y="108483"/>
            <a:chExt cx="2590248" cy="400110"/>
          </a:xfrm>
        </p:grpSpPr>
        <p:sp>
          <p:nvSpPr>
            <p:cNvPr id="9" name="矩形 8"/>
            <p:cNvSpPr/>
            <p:nvPr/>
          </p:nvSpPr>
          <p:spPr>
            <a:xfrm>
              <a:off x="464043" y="108483"/>
              <a:ext cx="24489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Quan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sát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tranh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con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lang="en-US" altLang="zh-CN" sz="2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trong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tranh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zh-CN" alt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2730" y="122577"/>
              <a:ext cx="141313" cy="371922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6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8D3A96"/>
          </a:solidFill>
          <a:ln w="76200">
            <a:solidFill>
              <a:srgbClr val="C86A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    BÀI HỌC TỪ CUỘC SỐNG</a:t>
            </a:r>
            <a:endParaRPr lang="en-US" sz="4800" b="1" dirty="0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907" y="1762833"/>
            <a:ext cx="6044059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57" y="1699341"/>
            <a:ext cx="1078229" cy="101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9970" y="1915752"/>
            <a:ext cx="474568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BÉ CHĂN CỪU</a:t>
            </a:r>
            <a:endParaRPr lang="en-US" sz="32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371" y="1747468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60" y="2892117"/>
            <a:ext cx="3572540" cy="22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1754" y="28812"/>
            <a:ext cx="3253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Chú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chăn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cừu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159687" y="552032"/>
            <a:ext cx="88567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vờ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hốt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lừa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thuê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                                 ( Theo Ê –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dốp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</a:p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4098" y="2770900"/>
            <a:ext cx="7375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0115" y="211952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186039" y="2746000"/>
            <a:ext cx="48408" cy="437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30302" y="1354559"/>
            <a:ext cx="7230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208650" y="1354559"/>
            <a:ext cx="48408" cy="445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064209" y="1820979"/>
            <a:ext cx="175709" cy="385412"/>
            <a:chOff x="8299525" y="1442232"/>
            <a:chExt cx="175709" cy="53949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H="1">
            <a:off x="7133500" y="1354559"/>
            <a:ext cx="96818" cy="424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95570" y="1831612"/>
            <a:ext cx="48408" cy="3747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35030" y="2770900"/>
            <a:ext cx="48408" cy="428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872277" y="3247953"/>
            <a:ext cx="175709" cy="414078"/>
            <a:chOff x="8299525" y="1442232"/>
            <a:chExt cx="175709" cy="53949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8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6995" y="0"/>
            <a:ext cx="32854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Chú</a:t>
            </a:r>
            <a:r>
              <a:rPr lang="en-US" altLang="zh-C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bé</a:t>
            </a:r>
            <a:r>
              <a:rPr lang="en-US" altLang="zh-C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chăn</a:t>
            </a:r>
            <a:r>
              <a:rPr lang="en-US" altLang="zh-C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cừu</a:t>
            </a:r>
            <a:endParaRPr lang="en-US" altLang="zh-CN" sz="2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159488" y="498734"/>
            <a:ext cx="8814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vờ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hốt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hoảng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lừa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thuê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cừu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                        ( 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Ê –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954" y="2622661"/>
            <a:ext cx="47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1089" y="4104131"/>
            <a:ext cx="47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89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1199</Words>
  <Application>Microsoft Office PowerPoint</Application>
  <PresentationFormat>On-screen Show (16:9)</PresentationFormat>
  <Paragraphs>100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.VnAvant</vt:lpstr>
      <vt:lpstr>SimSun</vt:lpstr>
      <vt:lpstr>Microsoft YaHei</vt:lpstr>
      <vt:lpstr>Lato</vt:lpstr>
      <vt:lpstr>Times New Roman</vt:lpstr>
      <vt:lpstr>Calibri</vt:lpstr>
      <vt:lpstr>Arial Rounded MT Bold</vt:lpstr>
      <vt:lpstr>HP001 4 hàng</vt:lpstr>
      <vt:lpstr>Tahoma</vt:lpstr>
      <vt:lpstr>Quicksand Medium</vt:lpstr>
      <vt:lpstr>Calibri Light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655</cp:revision>
  <dcterms:modified xsi:type="dcterms:W3CDTF">2021-03-22T09:42:25Z</dcterms:modified>
</cp:coreProperties>
</file>