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9" r:id="rId2"/>
  </p:sldMasterIdLst>
  <p:notesMasterIdLst>
    <p:notesMasterId r:id="rId19"/>
  </p:notesMasterIdLst>
  <p:sldIdLst>
    <p:sldId id="11688" r:id="rId3"/>
    <p:sldId id="11681" r:id="rId4"/>
    <p:sldId id="280" r:id="rId5"/>
    <p:sldId id="297" r:id="rId6"/>
    <p:sldId id="298" r:id="rId7"/>
    <p:sldId id="299" r:id="rId8"/>
    <p:sldId id="11649" r:id="rId9"/>
    <p:sldId id="11659" r:id="rId10"/>
    <p:sldId id="11660" r:id="rId11"/>
    <p:sldId id="260" r:id="rId12"/>
    <p:sldId id="11677" r:id="rId13"/>
    <p:sldId id="11656" r:id="rId14"/>
    <p:sldId id="259" r:id="rId15"/>
    <p:sldId id="11683" r:id="rId16"/>
    <p:sldId id="11686" r:id="rId17"/>
    <p:sldId id="116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BE9F0"/>
    <a:srgbClr val="F7D5E2"/>
    <a:srgbClr val="9DFD83"/>
    <a:srgbClr val="5FFC34"/>
    <a:srgbClr val="FDAC6F"/>
    <a:srgbClr val="87FD67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7DA8D-3865-44A7-BDCC-A9923206F37E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FB85-4EDD-460C-9483-D16C5C7C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76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1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45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25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2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89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3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71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9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92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2297239" y="298333"/>
            <a:ext cx="797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28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3817544" y="1014764"/>
            <a:ext cx="797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600" b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8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892333" y="1738850"/>
              <a:ext cx="26684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655084" y="1718399"/>
              <a:ext cx="24790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39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2AFC60-DFFF-46C3-BC62-8A4EABDEB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36355"/>
              </p:ext>
            </p:extLst>
          </p:nvPr>
        </p:nvGraphicFramePr>
        <p:xfrm>
          <a:off x="524438" y="658905"/>
          <a:ext cx="11302660" cy="54729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60532">
                  <a:extLst>
                    <a:ext uri="{9D8B030D-6E8A-4147-A177-3AD203B41FA5}">
                      <a16:colId xmlns:a16="http://schemas.microsoft.com/office/drawing/2014/main" val="1478451117"/>
                    </a:ext>
                  </a:extLst>
                </a:gridCol>
                <a:gridCol w="2260532">
                  <a:extLst>
                    <a:ext uri="{9D8B030D-6E8A-4147-A177-3AD203B41FA5}">
                      <a16:colId xmlns:a16="http://schemas.microsoft.com/office/drawing/2014/main" val="1934819595"/>
                    </a:ext>
                  </a:extLst>
                </a:gridCol>
                <a:gridCol w="2260532">
                  <a:extLst>
                    <a:ext uri="{9D8B030D-6E8A-4147-A177-3AD203B41FA5}">
                      <a16:colId xmlns:a16="http://schemas.microsoft.com/office/drawing/2014/main" val="1700224336"/>
                    </a:ext>
                  </a:extLst>
                </a:gridCol>
                <a:gridCol w="2260532">
                  <a:extLst>
                    <a:ext uri="{9D8B030D-6E8A-4147-A177-3AD203B41FA5}">
                      <a16:colId xmlns:a16="http://schemas.microsoft.com/office/drawing/2014/main" val="3853912616"/>
                    </a:ext>
                  </a:extLst>
                </a:gridCol>
                <a:gridCol w="2260532">
                  <a:extLst>
                    <a:ext uri="{9D8B030D-6E8A-4147-A177-3AD203B41FA5}">
                      <a16:colId xmlns:a16="http://schemas.microsoft.com/office/drawing/2014/main" val="2476738094"/>
                    </a:ext>
                  </a:extLst>
                </a:gridCol>
              </a:tblGrid>
              <a:tr h="14784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898508868"/>
                  </a:ext>
                </a:extLst>
              </a:tr>
              <a:tr h="3994460">
                <a:tc>
                  <a:txBody>
                    <a:bodyPr/>
                    <a:lstStyle/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91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0BC99B5-6C46-4372-AB4F-A1E33D5E8733}"/>
              </a:ext>
            </a:extLst>
          </p:cNvPr>
          <p:cNvSpPr txBox="1"/>
          <p:nvPr/>
        </p:nvSpPr>
        <p:spPr>
          <a:xfrm>
            <a:off x="541449" y="2315562"/>
            <a:ext cx="20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B4249-979B-44C7-A952-A6703BD626FE}"/>
              </a:ext>
            </a:extLst>
          </p:cNvPr>
          <p:cNvSpPr txBox="1"/>
          <p:nvPr/>
        </p:nvSpPr>
        <p:spPr>
          <a:xfrm>
            <a:off x="524438" y="3154923"/>
            <a:ext cx="249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nực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595699-F88F-4E43-A262-EE7D851640DE}"/>
              </a:ext>
            </a:extLst>
          </p:cNvPr>
          <p:cNvSpPr txBox="1"/>
          <p:nvPr/>
        </p:nvSpPr>
        <p:spPr>
          <a:xfrm>
            <a:off x="591344" y="4569543"/>
            <a:ext cx="215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81D5B2-CCA9-46BB-811B-0FC43277EED2}"/>
              </a:ext>
            </a:extLst>
          </p:cNvPr>
          <p:cNvSpPr txBox="1"/>
          <p:nvPr/>
        </p:nvSpPr>
        <p:spPr>
          <a:xfrm>
            <a:off x="2911675" y="2333268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2F15DF-E48A-4C81-818B-5853D24CCE31}"/>
              </a:ext>
            </a:extLst>
          </p:cNvPr>
          <p:cNvSpPr txBox="1"/>
          <p:nvPr/>
        </p:nvSpPr>
        <p:spPr>
          <a:xfrm>
            <a:off x="2830901" y="3195783"/>
            <a:ext cx="2225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161B8-8DB4-420E-B264-E52C036BDFB2}"/>
              </a:ext>
            </a:extLst>
          </p:cNvPr>
          <p:cNvSpPr txBox="1"/>
          <p:nvPr/>
        </p:nvSpPr>
        <p:spPr>
          <a:xfrm>
            <a:off x="2726498" y="4613738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8FDB34-E865-43B8-8701-B308C08C4F3D}"/>
              </a:ext>
            </a:extLst>
          </p:cNvPr>
          <p:cNvSpPr txBox="1"/>
          <p:nvPr/>
        </p:nvSpPr>
        <p:spPr>
          <a:xfrm>
            <a:off x="5187116" y="2366537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C1B57C-953D-4685-B3B1-82B66DC654D2}"/>
              </a:ext>
            </a:extLst>
          </p:cNvPr>
          <p:cNvSpPr txBox="1"/>
          <p:nvPr/>
        </p:nvSpPr>
        <p:spPr>
          <a:xfrm>
            <a:off x="5276989" y="4610327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13E538-F5EC-4EF5-95F0-B4CF4E34D01E}"/>
              </a:ext>
            </a:extLst>
          </p:cNvPr>
          <p:cNvSpPr txBox="1"/>
          <p:nvPr/>
        </p:nvSpPr>
        <p:spPr>
          <a:xfrm>
            <a:off x="5019554" y="3190144"/>
            <a:ext cx="2225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68357-2088-40C7-A015-D0262DD75AA0}"/>
              </a:ext>
            </a:extLst>
          </p:cNvPr>
          <p:cNvSpPr txBox="1"/>
          <p:nvPr/>
        </p:nvSpPr>
        <p:spPr>
          <a:xfrm>
            <a:off x="7328745" y="2342541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954E6-ECD5-45A4-8681-79A1637C05BC}"/>
              </a:ext>
            </a:extLst>
          </p:cNvPr>
          <p:cNvSpPr txBox="1"/>
          <p:nvPr/>
        </p:nvSpPr>
        <p:spPr>
          <a:xfrm>
            <a:off x="6904680" y="3191313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C67560-88E7-4720-BB21-F509BEBDEA85}"/>
              </a:ext>
            </a:extLst>
          </p:cNvPr>
          <p:cNvSpPr txBox="1"/>
          <p:nvPr/>
        </p:nvSpPr>
        <p:spPr>
          <a:xfrm>
            <a:off x="7163817" y="4569543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D1118F-97AC-43AB-AAAB-A63FA92CC080}"/>
              </a:ext>
            </a:extLst>
          </p:cNvPr>
          <p:cNvSpPr txBox="1"/>
          <p:nvPr/>
        </p:nvSpPr>
        <p:spPr>
          <a:xfrm>
            <a:off x="6862607" y="3796187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853541-B8B6-4155-BEA3-56A5DD3EEC42}"/>
              </a:ext>
            </a:extLst>
          </p:cNvPr>
          <p:cNvSpPr txBox="1"/>
          <p:nvPr/>
        </p:nvSpPr>
        <p:spPr>
          <a:xfrm>
            <a:off x="9470374" y="2412984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36FEE4-D1CA-4CC7-B93F-6042AE24054D}"/>
              </a:ext>
            </a:extLst>
          </p:cNvPr>
          <p:cNvSpPr txBox="1"/>
          <p:nvPr/>
        </p:nvSpPr>
        <p:spPr>
          <a:xfrm>
            <a:off x="9470374" y="3216885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02BD9-A604-4130-B603-B9937EF89462}"/>
              </a:ext>
            </a:extLst>
          </p:cNvPr>
          <p:cNvSpPr txBox="1"/>
          <p:nvPr/>
        </p:nvSpPr>
        <p:spPr>
          <a:xfrm>
            <a:off x="9484451" y="3861657"/>
            <a:ext cx="222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5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-1712592"/>
            <a:ext cx="9991164" cy="99911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C29396-D82F-46B1-95EF-86CBEFAF1926}"/>
              </a:ext>
            </a:extLst>
          </p:cNvPr>
          <p:cNvSpPr txBox="1"/>
          <p:nvPr/>
        </p:nvSpPr>
        <p:spPr>
          <a:xfrm>
            <a:off x="3460377" y="2775159"/>
            <a:ext cx="56836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LUYỆN CÂU</a:t>
            </a:r>
          </a:p>
        </p:txBody>
      </p:sp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39" y="1051560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7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75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D621703-963D-4B62-9BC5-B9B62A93D40E}"/>
              </a:ext>
            </a:extLst>
          </p:cNvPr>
          <p:cNvSpPr txBox="1"/>
          <p:nvPr/>
        </p:nvSpPr>
        <p:spPr>
          <a:xfrm>
            <a:off x="2245660" y="235620"/>
            <a:ext cx="9184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hai chấm trong câu sau đây được dùng để làm gì?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C2DF-71E1-4C51-87A7-0BC9622DEC7F}"/>
              </a:ext>
            </a:extLst>
          </p:cNvPr>
          <p:cNvSpPr txBox="1"/>
          <p:nvPr/>
        </p:nvSpPr>
        <p:spPr>
          <a:xfrm>
            <a:off x="1350868" y="1581150"/>
            <a:ext cx="10334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chuyến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ra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en-US" sz="4000" b="1" i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i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trực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b="1" i="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b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liệt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</a:t>
            </a:r>
            <a:endParaRPr lang="en-US" sz="4000" b="1" i="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c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000" b="1" i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lang="en-US" sz="4000" b="1" i="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12FE06F-063A-4E98-B910-8F1400E19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8" y="235620"/>
            <a:ext cx="2367339" cy="164665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BE486E-8957-4DFD-A446-E6A7CE26B934}"/>
              </a:ext>
            </a:extLst>
          </p:cNvPr>
          <p:cNvCxnSpPr>
            <a:cxnSpLocks/>
          </p:cNvCxnSpPr>
          <p:nvPr/>
        </p:nvCxnSpPr>
        <p:spPr>
          <a:xfrm flipV="1">
            <a:off x="4328715" y="832346"/>
            <a:ext cx="2653553" cy="3025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206DDC-1148-4C99-BE85-4B98BB7F750C}"/>
              </a:ext>
            </a:extLst>
          </p:cNvPr>
          <p:cNvCxnSpPr>
            <a:cxnSpLocks/>
          </p:cNvCxnSpPr>
          <p:nvPr/>
        </p:nvCxnSpPr>
        <p:spPr>
          <a:xfrm>
            <a:off x="4612999" y="1459328"/>
            <a:ext cx="423516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069D362-C9BF-460D-82F6-1AC02E0572D5}"/>
              </a:ext>
            </a:extLst>
          </p:cNvPr>
          <p:cNvSpPr/>
          <p:nvPr/>
        </p:nvSpPr>
        <p:spPr>
          <a:xfrm>
            <a:off x="2218766" y="4101353"/>
            <a:ext cx="578222" cy="575422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51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D621703-963D-4B62-9BC5-B9B62A93D40E}"/>
              </a:ext>
            </a:extLst>
          </p:cNvPr>
          <p:cNvSpPr txBox="1"/>
          <p:nvPr/>
        </p:nvSpPr>
        <p:spPr>
          <a:xfrm>
            <a:off x="2234030" y="113764"/>
            <a:ext cx="9503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1037088" y="1633110"/>
            <a:ext cx="10755824" cy="3477875"/>
          </a:xfrm>
          <a:custGeom>
            <a:avLst/>
            <a:gdLst>
              <a:gd name="connsiteX0" fmla="*/ 0 w 10755824"/>
              <a:gd name="connsiteY0" fmla="*/ 0 h 5016758"/>
              <a:gd name="connsiteX1" fmla="*/ 10755824 w 10755824"/>
              <a:gd name="connsiteY1" fmla="*/ 0 h 5016758"/>
              <a:gd name="connsiteX2" fmla="*/ 10755824 w 10755824"/>
              <a:gd name="connsiteY2" fmla="*/ 5016758 h 5016758"/>
              <a:gd name="connsiteX3" fmla="*/ 0 w 10755824"/>
              <a:gd name="connsiteY3" fmla="*/ 5016758 h 5016758"/>
              <a:gd name="connsiteX4" fmla="*/ 0 w 10755824"/>
              <a:gd name="connsiteY4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016758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2410976"/>
                  <a:pt x="10719030" y="4461012"/>
                  <a:pt x="10755824" y="5016758"/>
                </a:cubicBezTo>
                <a:cubicBezTo>
                  <a:pt x="8246224" y="4999111"/>
                  <a:pt x="2014224" y="5052062"/>
                  <a:pt x="0" y="5016758"/>
                </a:cubicBezTo>
                <a:cubicBezTo>
                  <a:pt x="65784" y="3323614"/>
                  <a:pt x="-169487" y="882152"/>
                  <a:pt x="0" y="0"/>
                </a:cubicBezTo>
                <a:close/>
              </a:path>
              <a:path w="10755824" h="5016758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1616584"/>
                  <a:pt x="10899891" y="2698473"/>
                  <a:pt x="10755824" y="5016758"/>
                </a:cubicBezTo>
                <a:cubicBezTo>
                  <a:pt x="8124177" y="5071300"/>
                  <a:pt x="5024059" y="4916979"/>
                  <a:pt x="0" y="5016758"/>
                </a:cubicBezTo>
                <a:cubicBezTo>
                  <a:pt x="90861" y="4379999"/>
                  <a:pt x="-96644" y="773042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Mùa hè có rất nhiều loài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hồng, hoa phượng, hoa mười giờ,… Hoa nào cũng đẹp, cũng rực rỡ sắc màu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Có nhiều hoạt động thú vị mà bạn có thể làm khi hè 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cắm trại, đi tắm biển, tham gia các câu lạc bộ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BAC43D-0F00-4DB0-BD43-86726A478AB8}"/>
              </a:ext>
            </a:extLst>
          </p:cNvPr>
          <p:cNvCxnSpPr>
            <a:cxnSpLocks/>
          </p:cNvCxnSpPr>
          <p:nvPr/>
        </p:nvCxnSpPr>
        <p:spPr>
          <a:xfrm>
            <a:off x="5365569" y="709120"/>
            <a:ext cx="2057207" cy="4999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F9FF5A-542E-43AD-93A5-9ABD4A548D98}"/>
              </a:ext>
            </a:extLst>
          </p:cNvPr>
          <p:cNvCxnSpPr>
            <a:cxnSpLocks/>
          </p:cNvCxnSpPr>
          <p:nvPr/>
        </p:nvCxnSpPr>
        <p:spPr>
          <a:xfrm>
            <a:off x="8903634" y="759112"/>
            <a:ext cx="2660837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284C5B-C471-4F58-B45F-FEE5DFA2B43B}"/>
              </a:ext>
            </a:extLst>
          </p:cNvPr>
          <p:cNvSpPr/>
          <p:nvPr/>
        </p:nvSpPr>
        <p:spPr>
          <a:xfrm>
            <a:off x="2923755" y="5549531"/>
            <a:ext cx="5979879" cy="8284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4DB5CD-E17D-4C7E-BC06-1073DAB0894D}"/>
              </a:ext>
            </a:extLst>
          </p:cNvPr>
          <p:cNvSpPr/>
          <p:nvPr/>
        </p:nvSpPr>
        <p:spPr>
          <a:xfrm>
            <a:off x="2497412" y="5482290"/>
            <a:ext cx="8912445" cy="141329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liệt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5C28A4-942A-4D07-A221-9F0F07504BDD}"/>
              </a:ext>
            </a:extLst>
          </p:cNvPr>
          <p:cNvSpPr/>
          <p:nvPr/>
        </p:nvSpPr>
        <p:spPr>
          <a:xfrm>
            <a:off x="3348801" y="5482289"/>
            <a:ext cx="6309804" cy="141329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747617-34B7-41F0-B314-3BF6A182987D}"/>
              </a:ext>
            </a:extLst>
          </p:cNvPr>
          <p:cNvSpPr/>
          <p:nvPr/>
        </p:nvSpPr>
        <p:spPr>
          <a:xfrm>
            <a:off x="3572135" y="5444709"/>
            <a:ext cx="6827752" cy="141329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ấu</a:t>
            </a:r>
            <a:r>
              <a:rPr lang="en-US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thúc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512FE06F-063A-4E98-B910-8F1400E19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4" y="0"/>
            <a:ext cx="1994562" cy="1646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46433" y="1842247"/>
            <a:ext cx="280707" cy="29650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30129" y="2918011"/>
            <a:ext cx="359832" cy="32850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02155" y="4020671"/>
            <a:ext cx="321728" cy="32072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1CE162-DCEA-4CF2-BE4F-8A862339F150}"/>
              </a:ext>
            </a:extLst>
          </p:cNvPr>
          <p:cNvSpPr txBox="1"/>
          <p:nvPr/>
        </p:nvSpPr>
        <p:spPr>
          <a:xfrm>
            <a:off x="8420541" y="1665176"/>
            <a:ext cx="4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1CE162-DCEA-4CF2-BE4F-8A862339F150}"/>
              </a:ext>
            </a:extLst>
          </p:cNvPr>
          <p:cNvSpPr txBox="1"/>
          <p:nvPr/>
        </p:nvSpPr>
        <p:spPr>
          <a:xfrm>
            <a:off x="3348801" y="2745059"/>
            <a:ext cx="4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1CE162-DCEA-4CF2-BE4F-8A862339F150}"/>
              </a:ext>
            </a:extLst>
          </p:cNvPr>
          <p:cNvSpPr txBox="1"/>
          <p:nvPr/>
        </p:nvSpPr>
        <p:spPr>
          <a:xfrm>
            <a:off x="2497412" y="3888647"/>
            <a:ext cx="4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3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2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BCAD2563-CE43-40E0-8FE5-899E862C1EA0}"/>
              </a:ext>
            </a:extLst>
          </p:cNvPr>
          <p:cNvSpPr/>
          <p:nvPr/>
        </p:nvSpPr>
        <p:spPr>
          <a:xfrm>
            <a:off x="389965" y="1950335"/>
            <a:ext cx="3225725" cy="2510605"/>
          </a:xfrm>
          <a:prstGeom prst="cloud">
            <a:avLst/>
          </a:prstGeom>
          <a:noFill/>
          <a:ln w="57150">
            <a:solidFill>
              <a:srgbClr val="5FF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348DE20A-9207-4408-B5C5-665240096375}"/>
              </a:ext>
            </a:extLst>
          </p:cNvPr>
          <p:cNvSpPr/>
          <p:nvPr/>
        </p:nvSpPr>
        <p:spPr>
          <a:xfrm>
            <a:off x="3741532" y="1734857"/>
            <a:ext cx="514068" cy="2877484"/>
          </a:xfrm>
          <a:prstGeom prst="leftBrace">
            <a:avLst>
              <a:gd name="adj1" fmla="val 21586"/>
              <a:gd name="adj2" fmla="val 49549"/>
            </a:avLst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019CB-6838-4181-BA81-D527BA146C62}"/>
              </a:ext>
            </a:extLst>
          </p:cNvPr>
          <p:cNvSpPr/>
          <p:nvPr/>
        </p:nvSpPr>
        <p:spPr>
          <a:xfrm>
            <a:off x="4311110" y="810933"/>
            <a:ext cx="2556471" cy="1480785"/>
          </a:xfrm>
          <a:prstGeom prst="rect">
            <a:avLst/>
          </a:prstGeom>
          <a:solidFill>
            <a:srgbClr val="FFFF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lang="en-US" sz="4000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1849A-1CFE-4407-85B0-C3C8CB9EE9AC}"/>
              </a:ext>
            </a:extLst>
          </p:cNvPr>
          <p:cNvSpPr/>
          <p:nvPr/>
        </p:nvSpPr>
        <p:spPr>
          <a:xfrm>
            <a:off x="4305523" y="3864987"/>
            <a:ext cx="2362203" cy="1031078"/>
          </a:xfrm>
          <a:prstGeom prst="rect">
            <a:avLst/>
          </a:prstGeom>
          <a:solidFill>
            <a:srgbClr val="FFFF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5582C4-CCC1-4EBE-B2D0-3A126051D27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667726" y="3600328"/>
            <a:ext cx="1475743" cy="780198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D48A4-25E0-4017-92F5-6E6D6BBE1B48}"/>
              </a:ext>
            </a:extLst>
          </p:cNvPr>
          <p:cNvSpPr/>
          <p:nvPr/>
        </p:nvSpPr>
        <p:spPr>
          <a:xfrm>
            <a:off x="8143469" y="2983771"/>
            <a:ext cx="3333754" cy="1040839"/>
          </a:xfrm>
          <a:prstGeom prst="rect">
            <a:avLst/>
          </a:prstGeom>
          <a:solidFill>
            <a:srgbClr val="F7D5E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B42E04-0EFA-4850-B761-B14C5711D75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667726" y="4492345"/>
            <a:ext cx="1475743" cy="48553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D66DE-C5E0-404F-A213-62E9C19B0E20}"/>
              </a:ext>
            </a:extLst>
          </p:cNvPr>
          <p:cNvSpPr/>
          <p:nvPr/>
        </p:nvSpPr>
        <p:spPr>
          <a:xfrm>
            <a:off x="8143469" y="4457456"/>
            <a:ext cx="3333754" cy="1040840"/>
          </a:xfrm>
          <a:prstGeom prst="rect">
            <a:avLst/>
          </a:prstGeom>
          <a:solidFill>
            <a:srgbClr val="FBE9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917504" y="1551325"/>
            <a:ext cx="1126119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1B662A7-4D31-44BA-9B18-21BD5A781137}"/>
              </a:ext>
            </a:extLst>
          </p:cNvPr>
          <p:cNvSpPr/>
          <p:nvPr/>
        </p:nvSpPr>
        <p:spPr>
          <a:xfrm>
            <a:off x="8143469" y="810933"/>
            <a:ext cx="3333754" cy="1314450"/>
          </a:xfrm>
          <a:prstGeom prst="rect">
            <a:avLst/>
          </a:prstGeom>
          <a:solidFill>
            <a:srgbClr val="9DFD8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271072" y="0"/>
            <a:ext cx="3970296" cy="1323439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80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1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2" grpId="0" animBg="1"/>
      <p:bldP spid="24" grpId="0" animBg="1"/>
      <p:bldP spid="26" grpId="0" animBg="1"/>
      <p:bldP spid="30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0458d79f32e0">
            <a:hlinkClick r:id="" action="ppaction://media"/>
            <a:extLst>
              <a:ext uri="{FF2B5EF4-FFF2-40B4-BE49-F238E27FC236}">
                <a16:creationId xmlns:a16="http://schemas.microsoft.com/office/drawing/2014/main" id="{048A313F-1A59-4342-B1FA-A6F88A1D1B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0"/>
            <a:ext cx="609600" cy="609600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195186" y="-653604"/>
            <a:ext cx="3867150" cy="7327252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39" y="-321883"/>
            <a:ext cx="8614961" cy="7848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E04AF-4AD2-42BE-9262-61B48E9412D1}"/>
              </a:ext>
            </a:extLst>
          </p:cNvPr>
          <p:cNvSpPr txBox="1"/>
          <p:nvPr/>
        </p:nvSpPr>
        <p:spPr>
          <a:xfrm>
            <a:off x="5010180" y="2458693"/>
            <a:ext cx="5748678" cy="198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White Xmas PERSONAL USE" pitchFamily="50" charset="0"/>
                <a:cs typeface="Times New Roman" panose="02020603050405020304" pitchFamily="18" charset="0"/>
              </a:rPr>
              <a:t>TẠM BIỆT VÀ HẸN GẶP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White Xmas PERSONAL USE" pitchFamily="50" charset="0"/>
                <a:cs typeface="Times New Roman" panose="02020603050405020304" pitchFamily="18" charset="0"/>
              </a:rPr>
              <a:t>LẠI!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White Xmas PERSONAL USE" pitchFamily="50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9" grpId="1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195186" y="-653604"/>
            <a:ext cx="3867150" cy="7327252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36" y="184352"/>
            <a:ext cx="7036490" cy="6489296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39" y="1051560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5958256" y="3013345"/>
            <a:ext cx="4055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3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881194" y="2670022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803629" y="2742015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9409585" y="2491841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2993728" y="430306"/>
            <a:ext cx="806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5400" b="1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QUÀ EM THÍCH!</a:t>
            </a:r>
            <a:endParaRPr kumimoji="0" lang="en-US" sz="5400" b="1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991601" cy="243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Cơm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Kem</a:t>
            </a: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Rau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6850" y="284379"/>
            <a:ext cx="8443118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00B050"/>
                </a:solidFill>
                <a:latin typeface="+mj-lt"/>
              </a:rPr>
              <a:t>Cái gì như chong chóng</a:t>
            </a:r>
            <a:endParaRPr lang="en-US" sz="54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5400" dirty="0">
                <a:solidFill>
                  <a:srgbClr val="00B050"/>
                </a:solidFill>
                <a:latin typeface="+mj-lt"/>
              </a:rPr>
              <a:t>t</a:t>
            </a:r>
            <a:r>
              <a:rPr lang="vi-VN" sz="5400" dirty="0" smtClean="0">
                <a:solidFill>
                  <a:srgbClr val="00B050"/>
                </a:solidFill>
                <a:latin typeface="+mj-lt"/>
              </a:rPr>
              <a:t>ặng </a:t>
            </a:r>
            <a:r>
              <a:rPr lang="vi-VN" sz="5400" dirty="0">
                <a:solidFill>
                  <a:srgbClr val="00B050"/>
                </a:solidFill>
                <a:latin typeface="+mj-lt"/>
              </a:rPr>
              <a:t>gió mát cho </a:t>
            </a:r>
            <a:r>
              <a:rPr lang="vi-VN" sz="5400" dirty="0" smtClean="0">
                <a:solidFill>
                  <a:srgbClr val="00B050"/>
                </a:solidFill>
                <a:latin typeface="+mj-lt"/>
              </a:rPr>
              <a:t>đời</a:t>
            </a:r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Chổi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222376"/>
            <a:ext cx="2173816" cy="1568824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Quạt</a:t>
            </a:r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điện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04975" y="4343400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Áo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đỏ thắm trên càn</a:t>
            </a:r>
            <a:r>
              <a:rPr lang="en-US" sz="5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vi-VN" sz="5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mùa hè tới, một mùa chia tay</a:t>
            </a:r>
            <a:endParaRPr lang="en-US" sz="5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1041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mai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phượng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lan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2297239" y="298333"/>
            <a:ext cx="797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28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D62B7-E797-4E3E-AB09-2AD5818FA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59" y="2692400"/>
            <a:ext cx="5287268" cy="12986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3817544" y="1014764"/>
            <a:ext cx="797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600" b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2499500" y="1855033"/>
            <a:ext cx="797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</a:t>
            </a:r>
            <a:r>
              <a:rPr kumimoji="0" lang="en-US" sz="3600" b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</a:t>
            </a:r>
            <a:r>
              <a:rPr kumimoji="0" lang="en-US" sz="3600" b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sz="3600" b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600" b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600" b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3600" b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(</a:t>
            </a:r>
            <a:r>
              <a:rPr kumimoji="0" lang="en-US" sz="3600" b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3)</a:t>
            </a:r>
            <a:endParaRPr kumimoji="0" lang="en-US" sz="36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41983" y="0"/>
            <a:ext cx="3240741" cy="14253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BA3EE-7779-4D6C-AC65-92426F97AC5F}"/>
              </a:ext>
            </a:extLst>
          </p:cNvPr>
          <p:cNvSpPr txBox="1"/>
          <p:nvPr/>
        </p:nvSpPr>
        <p:spPr>
          <a:xfrm>
            <a:off x="605118" y="1535329"/>
            <a:ext cx="11667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Câu 1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Tìm các từ ngữ nói về mùa hè theo gợi ý dưới đây:</a:t>
            </a:r>
            <a:endParaRPr lang="vi-VN" sz="36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8500FF8-E3AE-4385-A73A-074683DAD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1412"/>
              </p:ext>
            </p:extLst>
          </p:nvPr>
        </p:nvGraphicFramePr>
        <p:xfrm>
          <a:off x="605118" y="2427806"/>
          <a:ext cx="10887310" cy="24524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7462">
                  <a:extLst>
                    <a:ext uri="{9D8B030D-6E8A-4147-A177-3AD203B41FA5}">
                      <a16:colId xmlns:a16="http://schemas.microsoft.com/office/drawing/2014/main" val="1478451117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934819595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70022433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385391261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2476738094"/>
                    </a:ext>
                  </a:extLst>
                </a:gridCol>
              </a:tblGrid>
              <a:tr h="7036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898508868"/>
                  </a:ext>
                </a:extLst>
              </a:tr>
              <a:tr h="1413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b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nực</a:t>
                      </a:r>
                      <a:endParaRPr lang="en-US" sz="36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kem</a:t>
                      </a:r>
                      <a:endParaRPr lang="en-US" sz="36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36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6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phông</a:t>
                      </a:r>
                      <a:endParaRPr lang="en-US" sz="36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6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91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900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45DBF7-6E28-4795-ACCB-871870BCFF18}"/>
              </a:ext>
            </a:extLst>
          </p:cNvPr>
          <p:cNvSpPr txBox="1"/>
          <p:nvPr/>
        </p:nvSpPr>
        <p:spPr>
          <a:xfrm>
            <a:off x="2632078" y="832388"/>
            <a:ext cx="692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10DF5-CF88-40A6-99DC-63492A38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230785"/>
            <a:ext cx="2649743" cy="28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52ED65-1FDB-4604-9AEF-67AB0AA0F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2" y="2081461"/>
            <a:ext cx="3472406" cy="3657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2A2F73-45E6-4C94-AAF2-1D7013033E76}"/>
              </a:ext>
            </a:extLst>
          </p:cNvPr>
          <p:cNvGrpSpPr/>
          <p:nvPr/>
        </p:nvGrpSpPr>
        <p:grpSpPr>
          <a:xfrm>
            <a:off x="3009900" y="4385425"/>
            <a:ext cx="7048499" cy="2472575"/>
            <a:chOff x="8133073" y="822960"/>
            <a:chExt cx="3190991" cy="2560320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00D67DD-DD49-42B7-8CEE-A37D09A48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AE882-297A-4B9C-9A29-C93857791253}"/>
                </a:ext>
              </a:extLst>
            </p:cNvPr>
            <p:cNvSpPr txBox="1"/>
            <p:nvPr/>
          </p:nvSpPr>
          <p:spPr>
            <a:xfrm>
              <a:off x="8765686" y="1434747"/>
              <a:ext cx="2209221" cy="137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cột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4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455</Words>
  <Application>Microsoft Office PowerPoint</Application>
  <PresentationFormat>Widescreen</PresentationFormat>
  <Paragraphs>90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Arial-Rounded</vt:lpstr>
      <vt:lpstr>Baloo</vt:lpstr>
      <vt:lpstr>Calibri</vt:lpstr>
      <vt:lpstr>Calibri Light</vt:lpstr>
      <vt:lpstr>等线</vt:lpstr>
      <vt:lpstr>Times New Roman</vt:lpstr>
      <vt:lpstr>White Xmas PERSONAL USE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48</cp:revision>
  <dcterms:created xsi:type="dcterms:W3CDTF">2022-06-19T14:38:22Z</dcterms:created>
  <dcterms:modified xsi:type="dcterms:W3CDTF">2023-10-06T21:22:32Z</dcterms:modified>
</cp:coreProperties>
</file>