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5"/>
  </p:notesMasterIdLst>
  <p:sldIdLst>
    <p:sldId id="310" r:id="rId3"/>
    <p:sldId id="334" r:id="rId4"/>
    <p:sldId id="324" r:id="rId5"/>
    <p:sldId id="280" r:id="rId6"/>
    <p:sldId id="314" r:id="rId7"/>
    <p:sldId id="329" r:id="rId8"/>
    <p:sldId id="352" r:id="rId9"/>
    <p:sldId id="353" r:id="rId10"/>
    <p:sldId id="354" r:id="rId11"/>
    <p:sldId id="335" r:id="rId12"/>
    <p:sldId id="333" r:id="rId13"/>
    <p:sldId id="355" r:id="rId14"/>
    <p:sldId id="356" r:id="rId15"/>
    <p:sldId id="357" r:id="rId16"/>
    <p:sldId id="358" r:id="rId17"/>
    <p:sldId id="359" r:id="rId18"/>
    <p:sldId id="360" r:id="rId19"/>
    <p:sldId id="361" r:id="rId20"/>
    <p:sldId id="362" r:id="rId21"/>
    <p:sldId id="363" r:id="rId22"/>
    <p:sldId id="364" r:id="rId23"/>
    <p:sldId id="261" r:id="rId24"/>
  </p:sldIdLst>
  <p:sldSz cx="9144000" cy="5143500" type="screen16x9"/>
  <p:notesSz cx="6858000" cy="9144000"/>
  <p:embeddedFontLs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
      <p:font typeface="Quicksand Medium" panose="020B0604020202020204" charset="0"/>
      <p:regular r:id="rId32"/>
    </p:embeddedFont>
    <p:embeddedFont>
      <p:font typeface="Arial-Rounded" panose="020B0604020202020204" charset="0"/>
      <p:regular r:id="rId33"/>
      <p:bold r:id="rId34"/>
    </p:embeddedFont>
    <p:embeddedFont>
      <p:font typeface="Arial Rounded MT Bold" panose="020F0704030504030204" pitchFamily="34" charset="0"/>
      <p:regular r:id="rId35"/>
    </p:embeddedFont>
    <p:embeddedFont>
      <p:font typeface="Lato"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009242"/>
    <a:srgbClr val="FEE7EF"/>
    <a:srgbClr val="8BBD31"/>
    <a:srgbClr val="3FAF5A"/>
    <a:srgbClr val="FEFBF6"/>
    <a:srgbClr val="57EF7F"/>
    <a:srgbClr val="2CD434"/>
    <a:srgbClr val="72CEEE"/>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501" autoAdjust="0"/>
  </p:normalViewPr>
  <p:slideViewPr>
    <p:cSldViewPr snapToGrid="0">
      <p:cViewPr varScale="1">
        <p:scale>
          <a:sx n="89" d="100"/>
          <a:sy n="89" d="100"/>
        </p:scale>
        <p:origin x="660"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34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12.pn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8.png"/><Relationship Id="rId5" Type="http://schemas.microsoft.com/office/2007/relationships/hdphoto" Target="../media/hdphoto11.wdp"/><Relationship Id="rId4" Type="http://schemas.openxmlformats.org/officeDocument/2006/relationships/image" Target="../media/image17.png"/><Relationship Id="rId9"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smtClean="0">
                <a:solidFill>
                  <a:srgbClr val="0070C0"/>
                </a:solidFill>
                <a:latin typeface="Times New Roman" pitchFamily="18" charset="0"/>
                <a:cs typeface="Times New Roman" pitchFamily="18" charset="0"/>
              </a:rPr>
              <a:t>KẾT NỐI TRI THỨC VỚI CUỘC SỐNG</a:t>
            </a:r>
            <a:endParaRPr lang="en-US" sz="2800">
              <a:solidFill>
                <a:srgbClr val="0070C0"/>
              </a:solidFill>
              <a:latin typeface="Times New Roman" pitchFamily="18" charset="0"/>
              <a:cs typeface="Times New Roman" pitchFamily="18" charset="0"/>
            </a:endParaRP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smtClean="0">
                <a:solidFill>
                  <a:srgbClr val="FF0000"/>
                </a:solidFill>
                <a:latin typeface="Times New Roman" pitchFamily="18" charset="0"/>
                <a:cs typeface="Times New Roman" pitchFamily="18" charset="0"/>
              </a:rPr>
              <a:t>Tiếng Việt 1</a:t>
            </a:r>
            <a:endParaRPr lang="en-US" sz="3200">
              <a:solidFill>
                <a:srgbClr val="FF0000"/>
              </a:solidFill>
              <a:latin typeface="Times New Roman" pitchFamily="18" charset="0"/>
              <a:cs typeface="Times New Roman" pitchFamily="18" charset="0"/>
            </a:endParaRPr>
          </a:p>
        </p:txBody>
      </p:sp>
      <p:sp>
        <p:nvSpPr>
          <p:cNvPr id="5" name="TextBox 4"/>
          <p:cNvSpPr txBox="1"/>
          <p:nvPr/>
        </p:nvSpPr>
        <p:spPr>
          <a:xfrm>
            <a:off x="1981199" y="2368550"/>
            <a:ext cx="5341527" cy="707886"/>
          </a:xfrm>
          <a:prstGeom prst="rect">
            <a:avLst/>
          </a:prstGeom>
          <a:solidFill>
            <a:srgbClr val="FFFF99"/>
          </a:solidFill>
          <a:ln w="28575">
            <a:solidFill>
              <a:srgbClr val="00B050"/>
            </a:solidFill>
          </a:ln>
        </p:spPr>
        <p:txBody>
          <a:bodyPr wrap="none" rtlCol="0">
            <a:spAutoFit/>
          </a:bodyPr>
          <a:lstStyle/>
          <a:p>
            <a:r>
              <a:rPr lang="en-US" sz="4000" smtClean="0">
                <a:solidFill>
                  <a:srgbClr val="FF0000"/>
                </a:solidFill>
                <a:latin typeface="Times New Roman" pitchFamily="18" charset="0"/>
                <a:cs typeface="Times New Roman" pitchFamily="18" charset="0"/>
              </a:rPr>
              <a:t>GV: Đồng Thị Ái Quỳnh</a:t>
            </a:r>
            <a:endParaRPr lang="en-US" sz="4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34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Trả lời câu hỏi</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3</a:t>
            </a:r>
            <a:endParaRPr lang="en-US" sz="4800">
              <a:solidFill>
                <a:srgbClr val="FF0000"/>
              </a:solidFill>
            </a:endParaRP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2</a:t>
            </a:r>
            <a:endParaRPr lang="en-US" sz="24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6767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93690" y="3230217"/>
            <a:ext cx="4837846" cy="191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8015" y="78441"/>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8" name="Oval 7"/>
          <p:cNvSpPr/>
          <p:nvPr/>
        </p:nvSpPr>
        <p:spPr>
          <a:xfrm>
            <a:off x="107712" y="4361"/>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rPr>
              <a:t>3</a:t>
            </a:r>
            <a:endParaRPr lang="en-US" sz="2400">
              <a:solidFill>
                <a:srgbClr val="FF0000"/>
              </a:solidFill>
            </a:endParaRPr>
          </a:p>
        </p:txBody>
      </p:sp>
      <p:sp>
        <p:nvSpPr>
          <p:cNvPr id="9" name="TextBox 8"/>
          <p:cNvSpPr txBox="1"/>
          <p:nvPr/>
        </p:nvSpPr>
        <p:spPr>
          <a:xfrm>
            <a:off x="238745" y="552631"/>
            <a:ext cx="7457701" cy="461665"/>
          </a:xfrm>
          <a:prstGeom prst="rect">
            <a:avLst/>
          </a:prstGeom>
          <a:noFill/>
        </p:spPr>
        <p:txBody>
          <a:bodyPr wrap="square" rtlCol="0">
            <a:spAutoFit/>
          </a:bodyPr>
          <a:lstStyle/>
          <a:p>
            <a:r>
              <a:rPr lang="en-US" sz="2400" smtClean="0">
                <a:solidFill>
                  <a:schemeClr val="tx1"/>
                </a:solidFill>
              </a:rPr>
              <a:t>a. Đôi bạn trong câu chuyện là ai? </a:t>
            </a:r>
            <a:endParaRPr lang="en-US" sz="2400">
              <a:solidFill>
                <a:schemeClr val="tx1"/>
              </a:solidFill>
            </a:endParaRPr>
          </a:p>
        </p:txBody>
      </p:sp>
      <p:sp>
        <p:nvSpPr>
          <p:cNvPr id="10" name="TextBox 9"/>
          <p:cNvSpPr txBox="1"/>
          <p:nvPr/>
        </p:nvSpPr>
        <p:spPr>
          <a:xfrm>
            <a:off x="272125" y="1497525"/>
            <a:ext cx="4895137" cy="461665"/>
          </a:xfrm>
          <a:prstGeom prst="rect">
            <a:avLst/>
          </a:prstGeom>
          <a:noFill/>
        </p:spPr>
        <p:txBody>
          <a:bodyPr wrap="square" rtlCol="0">
            <a:spAutoFit/>
          </a:bodyPr>
          <a:lstStyle/>
          <a:p>
            <a:r>
              <a:rPr lang="en-US" sz="2400" smtClean="0">
                <a:solidFill>
                  <a:schemeClr val="tx1"/>
                </a:solidFill>
              </a:rPr>
              <a:t>b. Vì sao hoẵng bị ngã ? </a:t>
            </a:r>
            <a:endParaRPr lang="en-US" sz="2400">
              <a:solidFill>
                <a:schemeClr val="tx1"/>
              </a:solidFill>
            </a:endParaRPr>
          </a:p>
        </p:txBody>
      </p:sp>
      <p:sp>
        <p:nvSpPr>
          <p:cNvPr id="11" name="TextBox 10"/>
          <p:cNvSpPr txBox="1"/>
          <p:nvPr/>
        </p:nvSpPr>
        <p:spPr>
          <a:xfrm>
            <a:off x="264442" y="2420855"/>
            <a:ext cx="4964377" cy="461665"/>
          </a:xfrm>
          <a:prstGeom prst="rect">
            <a:avLst/>
          </a:prstGeom>
          <a:noFill/>
        </p:spPr>
        <p:txBody>
          <a:bodyPr wrap="square" rtlCol="0">
            <a:spAutoFit/>
          </a:bodyPr>
          <a:lstStyle/>
          <a:p>
            <a:r>
              <a:rPr lang="en-US" sz="2400" smtClean="0">
                <a:solidFill>
                  <a:schemeClr val="tx1"/>
                </a:solidFill>
              </a:rPr>
              <a:t>c. Khi hoẵng ngã, nai đã làm gì ? </a:t>
            </a:r>
            <a:endParaRPr lang="en-US" sz="2400">
              <a:solidFill>
                <a:schemeClr val="tx1"/>
              </a:solidFill>
            </a:endParaRPr>
          </a:p>
        </p:txBody>
      </p:sp>
      <p:sp>
        <p:nvSpPr>
          <p:cNvPr id="12" name="TextBox 11"/>
          <p:cNvSpPr txBox="1"/>
          <p:nvPr/>
        </p:nvSpPr>
        <p:spPr>
          <a:xfrm>
            <a:off x="238745" y="1035860"/>
            <a:ext cx="5870518" cy="461665"/>
          </a:xfrm>
          <a:prstGeom prst="rect">
            <a:avLst/>
          </a:prstGeom>
          <a:noFill/>
        </p:spPr>
        <p:txBody>
          <a:bodyPr wrap="none" rtlCol="0">
            <a:spAutoFit/>
          </a:bodyPr>
          <a:lstStyle/>
          <a:p>
            <a:r>
              <a:rPr lang="en-US" sz="2400">
                <a:solidFill>
                  <a:srgbClr val="0418AC"/>
                </a:solidFill>
              </a:rPr>
              <a:t>Đôi bạn trong câu chuyện </a:t>
            </a:r>
            <a:r>
              <a:rPr lang="en-US" sz="2400" smtClean="0">
                <a:solidFill>
                  <a:srgbClr val="0418AC"/>
                </a:solidFill>
              </a:rPr>
              <a:t>là nai và hoẵng</a:t>
            </a:r>
            <a:endParaRPr lang="en-US" sz="2400">
              <a:solidFill>
                <a:srgbClr val="0418AC"/>
              </a:solidFill>
            </a:endParaRPr>
          </a:p>
        </p:txBody>
      </p:sp>
      <p:sp>
        <p:nvSpPr>
          <p:cNvPr id="13" name="TextBox 12"/>
          <p:cNvSpPr txBox="1"/>
          <p:nvPr/>
        </p:nvSpPr>
        <p:spPr>
          <a:xfrm>
            <a:off x="341153" y="1959191"/>
            <a:ext cx="7994773" cy="461665"/>
          </a:xfrm>
          <a:prstGeom prst="rect">
            <a:avLst/>
          </a:prstGeom>
          <a:noFill/>
        </p:spPr>
        <p:txBody>
          <a:bodyPr wrap="square" rtlCol="0">
            <a:spAutoFit/>
          </a:bodyPr>
          <a:lstStyle/>
          <a:p>
            <a:r>
              <a:rPr lang="en-US" sz="2400" smtClean="0">
                <a:solidFill>
                  <a:srgbClr val="0418AC"/>
                </a:solidFill>
              </a:rPr>
              <a:t>Hoẵng bị ngã vì vấp phải một hòn đá</a:t>
            </a:r>
            <a:endParaRPr lang="en-US" sz="2400">
              <a:solidFill>
                <a:srgbClr val="0418AC"/>
              </a:solidFill>
            </a:endParaRPr>
          </a:p>
        </p:txBody>
      </p:sp>
      <p:sp>
        <p:nvSpPr>
          <p:cNvPr id="14" name="TextBox 13"/>
          <p:cNvSpPr txBox="1"/>
          <p:nvPr/>
        </p:nvSpPr>
        <p:spPr>
          <a:xfrm>
            <a:off x="272125" y="2890109"/>
            <a:ext cx="8489103" cy="461665"/>
          </a:xfrm>
          <a:prstGeom prst="rect">
            <a:avLst/>
          </a:prstGeom>
          <a:noFill/>
        </p:spPr>
        <p:txBody>
          <a:bodyPr wrap="square" rtlCol="0">
            <a:spAutoFit/>
          </a:bodyPr>
          <a:lstStyle/>
          <a:p>
            <a:r>
              <a:rPr lang="en-US" sz="2400" smtClean="0">
                <a:solidFill>
                  <a:srgbClr val="0418AC"/>
                </a:solidFill>
              </a:rPr>
              <a:t>Khi hoẵng ngã, nai vội dừng lại, đỡ hoẵng đứng dậy.</a:t>
            </a:r>
            <a:endParaRPr lang="en-US" sz="2400">
              <a:solidFill>
                <a:srgbClr val="0418AC"/>
              </a:solidFill>
            </a:endParaRPr>
          </a:p>
        </p:txBody>
      </p:sp>
    </p:spTree>
    <p:extLst>
      <p:ext uri="{BB962C8B-B14F-4D97-AF65-F5344CB8AC3E}">
        <p14:creationId xmlns:p14="http://schemas.microsoft.com/office/powerpoint/2010/main" val="36468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Viết </a:t>
            </a:r>
            <a:endParaRPr lang="en-US" sz="4800">
              <a:solidFill>
                <a:schemeClr val="bg1"/>
              </a:solidFill>
            </a:endParaRP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4</a:t>
            </a:r>
            <a:endParaRPr lang="en-US" sz="4800">
              <a:solidFill>
                <a:srgbClr val="FF0000"/>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6773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4749" y="3434137"/>
            <a:ext cx="7038059" cy="461665"/>
          </a:xfrm>
          <a:prstGeom prst="rect">
            <a:avLst/>
          </a:prstGeom>
          <a:solidFill>
            <a:schemeClr val="bg1"/>
          </a:solidFill>
        </p:spPr>
        <p:txBody>
          <a:bodyPr wrap="square" rtlCol="0">
            <a:spAutoFit/>
          </a:bodyPr>
          <a:lstStyle/>
          <a:p>
            <a:r>
              <a:rPr lang="en-US" sz="2400" smtClean="0">
                <a:solidFill>
                  <a:schemeClr val="tx1"/>
                </a:solidFill>
              </a:rPr>
              <a:t>   Viết vào vở câu trả lời cho câu hỏi c ở mục 3</a:t>
            </a:r>
            <a:endParaRPr lang="en-US" sz="2400">
              <a:solidFill>
                <a:schemeClr val="tx1"/>
              </a:solidFill>
            </a:endParaRPr>
          </a:p>
        </p:txBody>
      </p:sp>
      <p:sp>
        <p:nvSpPr>
          <p:cNvPr id="6" name="Oval 5"/>
          <p:cNvSpPr/>
          <p:nvPr/>
        </p:nvSpPr>
        <p:spPr>
          <a:xfrm>
            <a:off x="344446" y="3360057"/>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4</a:t>
            </a:r>
            <a:endParaRPr lang="en-US" sz="3600">
              <a:solidFill>
                <a:srgbClr val="FF0000"/>
              </a:solidFill>
            </a:endParaRPr>
          </a:p>
        </p:txBody>
      </p:sp>
      <p:sp>
        <p:nvSpPr>
          <p:cNvPr id="7" name="TextBox 6"/>
          <p:cNvSpPr txBox="1"/>
          <p:nvPr/>
        </p:nvSpPr>
        <p:spPr>
          <a:xfrm>
            <a:off x="647127" y="4000029"/>
            <a:ext cx="3539752" cy="461665"/>
          </a:xfrm>
          <a:prstGeom prst="rect">
            <a:avLst/>
          </a:prstGeom>
          <a:noFill/>
        </p:spPr>
        <p:txBody>
          <a:bodyPr wrap="none" rtlCol="0">
            <a:spAutoFit/>
          </a:bodyPr>
          <a:lstStyle/>
          <a:p>
            <a:r>
              <a:rPr lang="en-US" sz="2400" smtClean="0">
                <a:solidFill>
                  <a:schemeClr val="tx1"/>
                </a:solidFill>
              </a:rPr>
              <a:t>Khi hoẵng ngã, nai …….</a:t>
            </a:r>
            <a:endParaRPr lang="en-US" sz="2400">
              <a:solidFill>
                <a:schemeClr val="tx1"/>
              </a:solidFill>
            </a:endParaRPr>
          </a:p>
        </p:txBody>
      </p:sp>
      <p:sp>
        <p:nvSpPr>
          <p:cNvPr id="8" name="TextBox 7"/>
          <p:cNvSpPr txBox="1"/>
          <p:nvPr/>
        </p:nvSpPr>
        <p:spPr>
          <a:xfrm>
            <a:off x="3324814" y="4000027"/>
            <a:ext cx="4738798" cy="461665"/>
          </a:xfrm>
          <a:prstGeom prst="rect">
            <a:avLst/>
          </a:prstGeom>
          <a:solidFill>
            <a:schemeClr val="bg1"/>
          </a:solidFill>
        </p:spPr>
        <p:txBody>
          <a:bodyPr wrap="none" rtlCol="0">
            <a:spAutoFit/>
          </a:bodyPr>
          <a:lstStyle/>
          <a:p>
            <a:r>
              <a:rPr lang="en-US" sz="2400">
                <a:solidFill>
                  <a:srgbClr val="0418AC"/>
                </a:solidFill>
              </a:rPr>
              <a:t>vội dừng lại, đỡ hoẵng đứng dậy.</a:t>
            </a:r>
          </a:p>
        </p:txBody>
      </p:sp>
      <p:sp>
        <p:nvSpPr>
          <p:cNvPr id="9" name="TextBox 8"/>
          <p:cNvSpPr txBox="1"/>
          <p:nvPr/>
        </p:nvSpPr>
        <p:spPr>
          <a:xfrm>
            <a:off x="2763968" y="59739"/>
            <a:ext cx="3499676" cy="523220"/>
          </a:xfrm>
          <a:prstGeom prst="rect">
            <a:avLst/>
          </a:prstGeom>
          <a:solidFill>
            <a:srgbClr val="FEE7EF"/>
          </a:solidFill>
        </p:spPr>
        <p:txBody>
          <a:bodyPr wrap="none" rtlCol="0">
            <a:spAutoFit/>
          </a:bodyPr>
          <a:lstStyle/>
          <a:p>
            <a:r>
              <a:rPr lang="en-US" sz="2800"/>
              <a:t>Giải thưởng tình bạn</a:t>
            </a:r>
          </a:p>
        </p:txBody>
      </p:sp>
      <p:sp>
        <p:nvSpPr>
          <p:cNvPr id="10" name="TextBox 9"/>
          <p:cNvSpPr txBox="1"/>
          <p:nvPr/>
        </p:nvSpPr>
        <p:spPr>
          <a:xfrm>
            <a:off x="1066441" y="779094"/>
            <a:ext cx="6814457" cy="2554545"/>
          </a:xfrm>
          <a:prstGeom prst="rect">
            <a:avLst/>
          </a:prstGeom>
          <a:solidFill>
            <a:srgbClr val="FEE7EF"/>
          </a:solidFill>
        </p:spPr>
        <p:txBody>
          <a:bodyPr wrap="square" rtlCol="0">
            <a:spAutoFit/>
          </a:bodyPr>
          <a:lstStyle/>
          <a:p>
            <a:r>
              <a:rPr lang="en-US" sz="2000"/>
              <a:t>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000"/>
              <a:t>      Nai và hoẵng về đích cuối cùng.Nhưng cả hai đều được tặng giải thưởng về tình bạn .</a:t>
            </a:r>
          </a:p>
          <a:p>
            <a:pPr algn="r"/>
            <a:r>
              <a:rPr lang="en-US" sz="1800"/>
              <a:t>( Lâm Anh )</a:t>
            </a:r>
          </a:p>
        </p:txBody>
      </p:sp>
    </p:spTree>
    <p:extLst>
      <p:ext uri="{BB962C8B-B14F-4D97-AF65-F5344CB8AC3E}">
        <p14:creationId xmlns:p14="http://schemas.microsoft.com/office/powerpoint/2010/main" val="24146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Chọn từ ngữ</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5</a:t>
            </a:r>
            <a:endParaRPr lang="en-US" sz="4800">
              <a:solidFill>
                <a:srgbClr val="FF0000"/>
              </a:solidFill>
            </a:endParaRP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3</a:t>
            </a:r>
            <a:endParaRPr lang="en-US" sz="24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2385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02525" y="753626"/>
            <a:ext cx="7055286" cy="633047"/>
          </a:xfrm>
          <a:prstGeom prst="roundRect">
            <a:avLst/>
          </a:prstGeom>
          <a:solidFill>
            <a:srgbClr val="FEE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18AC"/>
              </a:solidFill>
            </a:endParaRPr>
          </a:p>
        </p:txBody>
      </p:sp>
      <p:sp>
        <p:nvSpPr>
          <p:cNvPr id="3" name="TextBox 2"/>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Chọn từ ngữ để hoàn thiện câu và viết câu vào vở</a:t>
            </a:r>
            <a:endParaRPr lang="en-US" sz="2400">
              <a:solidFill>
                <a:schemeClr val="tx1"/>
              </a:solidFill>
            </a:endParaRP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5</a:t>
            </a:r>
            <a:endParaRPr lang="en-US" sz="3600">
              <a:solidFill>
                <a:srgbClr val="FF0000"/>
              </a:solidFill>
            </a:endParaRPr>
          </a:p>
        </p:txBody>
      </p:sp>
      <p:sp>
        <p:nvSpPr>
          <p:cNvPr id="5" name="Rounded Rectangle 4"/>
          <p:cNvSpPr/>
          <p:nvPr/>
        </p:nvSpPr>
        <p:spPr>
          <a:xfrm>
            <a:off x="1034981" y="753626"/>
            <a:ext cx="2532184"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đ</a:t>
            </a:r>
            <a:r>
              <a:rPr lang="en-US" sz="2800" smtClean="0">
                <a:solidFill>
                  <a:srgbClr val="0418AC"/>
                </a:solidFill>
              </a:rPr>
              <a:t>i lại</a:t>
            </a:r>
            <a:endParaRPr lang="en-US" sz="2800">
              <a:solidFill>
                <a:srgbClr val="0418AC"/>
              </a:solidFill>
            </a:endParaRPr>
          </a:p>
        </p:txBody>
      </p:sp>
      <p:sp>
        <p:nvSpPr>
          <p:cNvPr id="6" name="Rounded Rectangle 5"/>
          <p:cNvSpPr/>
          <p:nvPr/>
        </p:nvSpPr>
        <p:spPr>
          <a:xfrm>
            <a:off x="3697794"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xoạc</a:t>
            </a:r>
            <a:endParaRPr lang="en-US" sz="2800">
              <a:solidFill>
                <a:srgbClr val="0418AC"/>
              </a:solidFill>
            </a:endParaRPr>
          </a:p>
        </p:txBody>
      </p:sp>
      <p:sp>
        <p:nvSpPr>
          <p:cNvPr id="7" name="Rounded Rectangle 6"/>
          <p:cNvSpPr/>
          <p:nvPr/>
        </p:nvSpPr>
        <p:spPr>
          <a:xfrm>
            <a:off x="5777803"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đ</a:t>
            </a:r>
            <a:r>
              <a:rPr lang="en-US" sz="2800" smtClean="0">
                <a:solidFill>
                  <a:srgbClr val="0418AC"/>
                </a:solidFill>
              </a:rPr>
              <a:t>ứng dậy</a:t>
            </a:r>
            <a:endParaRPr lang="en-US" sz="2800">
              <a:solidFill>
                <a:srgbClr val="0418AC"/>
              </a:solidFill>
            </a:endParaRPr>
          </a:p>
        </p:txBody>
      </p:sp>
      <p:sp>
        <p:nvSpPr>
          <p:cNvPr id="8" name="Rounded Rectangle 7"/>
          <p:cNvSpPr/>
          <p:nvPr/>
        </p:nvSpPr>
        <p:spPr>
          <a:xfrm>
            <a:off x="732187" y="1889090"/>
            <a:ext cx="7131059" cy="924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Khi học múa, em phải tập ………... chân</a:t>
            </a:r>
            <a:endParaRPr lang="en-US" sz="2800">
              <a:solidFill>
                <a:schemeClr val="tx1"/>
              </a:solidFill>
            </a:endParaRPr>
          </a:p>
        </p:txBody>
      </p:sp>
    </p:spTree>
    <p:extLst>
      <p:ext uri="{BB962C8B-B14F-4D97-AF65-F5344CB8AC3E}">
        <p14:creationId xmlns:p14="http://schemas.microsoft.com/office/powerpoint/2010/main" val="1996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77778E-6 3.63973E-6 L 0.05712 3.63973E-6 C 0.08281 3.63973E-6 0.11475 0.066 0.11475 0.12029 L 0.11475 0.24398 " pathEditMode="relative" rAng="0" ptsTypes="FfFF">
                                      <p:cBhvr>
                                        <p:cTn id="6" dur="2000" fill="hold"/>
                                        <p:tgtEl>
                                          <p:spTgt spid="6"/>
                                        </p:tgtEl>
                                        <p:attrNameLst>
                                          <p:attrName>ppt_x</p:attrName>
                                          <p:attrName>ppt_y</p:attrName>
                                        </p:attrNameLst>
                                      </p:cBhvr>
                                      <p:rCtr x="5729" y="121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Kể chuyện</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6</a:t>
            </a:r>
            <a:endParaRPr lang="en-US" sz="48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4380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127" y="82176"/>
            <a:ext cx="7743247" cy="430887"/>
          </a:xfrm>
          <a:prstGeom prst="rect">
            <a:avLst/>
          </a:prstGeom>
          <a:solidFill>
            <a:schemeClr val="bg1"/>
          </a:solidFill>
        </p:spPr>
        <p:txBody>
          <a:bodyPr wrap="square" rtlCol="0">
            <a:spAutoFit/>
          </a:bodyPr>
          <a:lstStyle/>
          <a:p>
            <a:r>
              <a:rPr lang="en-US" sz="2200" smtClean="0">
                <a:solidFill>
                  <a:schemeClr val="tx1"/>
                </a:solidFill>
              </a:rPr>
              <a:t>   Quan sát tranh và kể lại câu chuyện Đôi tai xấu xí</a:t>
            </a:r>
            <a:endParaRPr lang="en-US" sz="2200">
              <a:solidFill>
                <a:schemeClr val="tx1"/>
              </a:solidFill>
            </a:endParaRP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6</a:t>
            </a:r>
            <a:endParaRPr lang="en-US" sz="3600">
              <a:solidFill>
                <a:srgbClr val="FF0000"/>
              </a:solidFill>
            </a:endParaRPr>
          </a:p>
        </p:txBody>
      </p:sp>
      <p:sp>
        <p:nvSpPr>
          <p:cNvPr id="5" name="TextBox 4"/>
          <p:cNvSpPr txBox="1"/>
          <p:nvPr/>
        </p:nvSpPr>
        <p:spPr>
          <a:xfrm>
            <a:off x="0" y="2752631"/>
            <a:ext cx="2558714" cy="338554"/>
          </a:xfrm>
          <a:prstGeom prst="rect">
            <a:avLst/>
          </a:prstGeom>
          <a:noFill/>
        </p:spPr>
        <p:txBody>
          <a:bodyPr wrap="none" rtlCol="0">
            <a:spAutoFit/>
          </a:bodyPr>
          <a:lstStyle/>
          <a:p>
            <a:r>
              <a:rPr lang="en-US" sz="1600" smtClean="0"/>
              <a:t>Nai và hoẵng tham dự(…)</a:t>
            </a:r>
            <a:endParaRPr lang="en-US" sz="1600"/>
          </a:p>
        </p:txBody>
      </p:sp>
      <p:sp>
        <p:nvSpPr>
          <p:cNvPr id="10" name="TextBox 9"/>
          <p:cNvSpPr txBox="1"/>
          <p:nvPr/>
        </p:nvSpPr>
        <p:spPr>
          <a:xfrm>
            <a:off x="2558714" y="2721968"/>
            <a:ext cx="1800493" cy="369332"/>
          </a:xfrm>
          <a:prstGeom prst="rect">
            <a:avLst/>
          </a:prstGeom>
          <a:noFill/>
        </p:spPr>
        <p:txBody>
          <a:bodyPr wrap="none" rtlCol="0">
            <a:spAutoFit/>
          </a:bodyPr>
          <a:lstStyle/>
          <a:p>
            <a:r>
              <a:rPr lang="en-US" sz="1800" smtClean="0"/>
              <a:t>Cả hai luôn (…)</a:t>
            </a:r>
            <a:endParaRPr lang="en-US" sz="1800"/>
          </a:p>
        </p:txBody>
      </p:sp>
      <p:sp>
        <p:nvSpPr>
          <p:cNvPr id="11" name="TextBox 10"/>
          <p:cNvSpPr txBox="1"/>
          <p:nvPr/>
        </p:nvSpPr>
        <p:spPr>
          <a:xfrm>
            <a:off x="4638582" y="2743908"/>
            <a:ext cx="1800493" cy="369332"/>
          </a:xfrm>
          <a:prstGeom prst="rect">
            <a:avLst/>
          </a:prstGeom>
          <a:noFill/>
        </p:spPr>
        <p:txBody>
          <a:bodyPr wrap="none" rtlCol="0">
            <a:spAutoFit/>
          </a:bodyPr>
          <a:lstStyle/>
          <a:p>
            <a:r>
              <a:rPr lang="en-US" sz="1800" smtClean="0"/>
              <a:t>Bỗng nhiên (…)</a:t>
            </a:r>
            <a:endParaRPr lang="en-US" sz="1800"/>
          </a:p>
        </p:txBody>
      </p:sp>
      <p:sp>
        <p:nvSpPr>
          <p:cNvPr id="12" name="TextBox 11"/>
          <p:cNvSpPr txBox="1"/>
          <p:nvPr/>
        </p:nvSpPr>
        <p:spPr>
          <a:xfrm>
            <a:off x="6681129" y="2761303"/>
            <a:ext cx="2512226" cy="338554"/>
          </a:xfrm>
          <a:prstGeom prst="rect">
            <a:avLst/>
          </a:prstGeom>
          <a:noFill/>
        </p:spPr>
        <p:txBody>
          <a:bodyPr wrap="none" rtlCol="0">
            <a:spAutoFit/>
          </a:bodyPr>
          <a:lstStyle/>
          <a:p>
            <a:r>
              <a:rPr lang="en-US" sz="1600"/>
              <a:t>Nai và </a:t>
            </a:r>
            <a:r>
              <a:rPr lang="en-US" sz="1600" smtClean="0"/>
              <a:t>hoẵng về đích (…)</a:t>
            </a:r>
            <a:endParaRPr lang="en-US" sz="160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783352"/>
            <a:ext cx="2222727" cy="192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64520" y="756985"/>
            <a:ext cx="2264126" cy="192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68402" y="756985"/>
            <a:ext cx="2231999" cy="197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60092" y="775763"/>
            <a:ext cx="2217704" cy="197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463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Viết </a:t>
            </a:r>
            <a:endParaRPr lang="en-US" sz="4800">
              <a:solidFill>
                <a:schemeClr val="bg1"/>
              </a:solidFill>
            </a:endParaRP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7</a:t>
            </a:r>
            <a:endParaRPr lang="en-US" sz="4800">
              <a:solidFill>
                <a:srgbClr val="FF0000"/>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4</a:t>
            </a:r>
            <a:endParaRPr lang="en-US" sz="2400">
              <a:solidFill>
                <a:srgbClr val="FF0000"/>
              </a:solidFill>
            </a:endParaRPr>
          </a:p>
        </p:txBody>
      </p:sp>
    </p:spTree>
    <p:extLst>
      <p:ext uri="{BB962C8B-B14F-4D97-AF65-F5344CB8AC3E}">
        <p14:creationId xmlns:p14="http://schemas.microsoft.com/office/powerpoint/2010/main" val="1884537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6241" l="650" r="1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31674" y="1609487"/>
            <a:ext cx="4700324" cy="225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7127" y="82176"/>
            <a:ext cx="2235221" cy="461665"/>
          </a:xfrm>
          <a:prstGeom prst="rect">
            <a:avLst/>
          </a:prstGeom>
          <a:solidFill>
            <a:schemeClr val="bg1"/>
          </a:solidFill>
        </p:spPr>
        <p:txBody>
          <a:bodyPr wrap="square" rtlCol="0">
            <a:spAutoFit/>
          </a:bodyPr>
          <a:lstStyle/>
          <a:p>
            <a:r>
              <a:rPr lang="en-US" sz="2400" smtClean="0">
                <a:solidFill>
                  <a:schemeClr val="tx1"/>
                </a:solidFill>
              </a:rPr>
              <a:t>   Nghe viết </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7</a:t>
            </a:r>
            <a:endParaRPr lang="en-US" sz="3600">
              <a:solidFill>
                <a:srgbClr val="FF0000"/>
              </a:solidFill>
            </a:endParaRPr>
          </a:p>
        </p:txBody>
      </p:sp>
      <p:sp>
        <p:nvSpPr>
          <p:cNvPr id="6" name="Rectangle 5"/>
          <p:cNvSpPr/>
          <p:nvPr/>
        </p:nvSpPr>
        <p:spPr>
          <a:xfrm>
            <a:off x="567728" y="822188"/>
            <a:ext cx="7877025" cy="954107"/>
          </a:xfrm>
          <a:prstGeom prst="rect">
            <a:avLst/>
          </a:prstGeom>
        </p:spPr>
        <p:txBody>
          <a:bodyPr wrap="square">
            <a:spAutoFit/>
          </a:bodyPr>
          <a:lstStyle/>
          <a:p>
            <a:r>
              <a:rPr lang="en-US" sz="2800" smtClean="0"/>
              <a:t>   </a:t>
            </a:r>
            <a:r>
              <a:rPr lang="en-US" sz="2800" smtClean="0"/>
              <a:t>Nai và hoẵng về đích cuối cùng. Nhưng cả hai đều được tặng giải thưởng.</a:t>
            </a:r>
            <a:endParaRPr lang="en-US" sz="2800"/>
          </a:p>
        </p:txBody>
      </p:sp>
    </p:spTree>
    <p:extLst>
      <p:ext uri="{BB962C8B-B14F-4D97-AF65-F5344CB8AC3E}">
        <p14:creationId xmlns:p14="http://schemas.microsoft.com/office/powerpoint/2010/main" val="21317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412520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Khởi động</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1</a:t>
            </a:r>
            <a:endParaRPr lang="en-US" sz="4800">
              <a:solidFill>
                <a:srgbClr val="FF0000"/>
              </a:solidFill>
            </a:endParaRPr>
          </a:p>
        </p:txBody>
      </p:sp>
      <p:grpSp>
        <p:nvGrpSpPr>
          <p:cNvPr id="2" name="Group 1"/>
          <p:cNvGrpSpPr/>
          <p:nvPr/>
        </p:nvGrpSpPr>
        <p:grpSpPr>
          <a:xfrm>
            <a:off x="0" y="478464"/>
            <a:ext cx="9144000" cy="4732450"/>
            <a:chOff x="0" y="478464"/>
            <a:chExt cx="9144000" cy="4732450"/>
          </a:xfrm>
        </p:grpSpPr>
        <p:pic>
          <p:nvPicPr>
            <p:cNvPr id="102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9907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Chọn vần phù hợp thay cho ô vuông</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8</a:t>
            </a:r>
            <a:endParaRPr lang="en-US" sz="3600">
              <a:solidFill>
                <a:srgbClr val="FF0000"/>
              </a:solidFill>
            </a:endParaRPr>
          </a:p>
        </p:txBody>
      </p:sp>
      <p:sp>
        <p:nvSpPr>
          <p:cNvPr id="6" name="Rectangle 5"/>
          <p:cNvSpPr/>
          <p:nvPr/>
        </p:nvSpPr>
        <p:spPr>
          <a:xfrm>
            <a:off x="429505" y="694796"/>
            <a:ext cx="3119688" cy="523220"/>
          </a:xfrm>
          <a:prstGeom prst="rect">
            <a:avLst/>
          </a:prstGeom>
        </p:spPr>
        <p:txBody>
          <a:bodyPr wrap="square">
            <a:spAutoFit/>
          </a:bodyPr>
          <a:lstStyle/>
          <a:p>
            <a:r>
              <a:rPr lang="en-US" sz="2800" smtClean="0"/>
              <a:t>a. </a:t>
            </a:r>
            <a:r>
              <a:rPr lang="en-US" sz="2800" smtClean="0">
                <a:solidFill>
                  <a:srgbClr val="FF0000"/>
                </a:solidFill>
              </a:rPr>
              <a:t>ươc</a:t>
            </a:r>
            <a:r>
              <a:rPr lang="en-US" sz="2800" smtClean="0"/>
              <a:t> hay </a:t>
            </a:r>
            <a:r>
              <a:rPr lang="en-US" sz="2800" smtClean="0">
                <a:solidFill>
                  <a:srgbClr val="FF0000"/>
                </a:solidFill>
              </a:rPr>
              <a:t>ươt</a:t>
            </a:r>
            <a:r>
              <a:rPr lang="en-US" sz="2800" smtClean="0"/>
              <a:t> ?</a:t>
            </a:r>
            <a:endParaRPr lang="en-US" sz="2800"/>
          </a:p>
        </p:txBody>
      </p:sp>
      <p:sp>
        <p:nvSpPr>
          <p:cNvPr id="7" name="Rectangle 6"/>
          <p:cNvSpPr/>
          <p:nvPr/>
        </p:nvSpPr>
        <p:spPr>
          <a:xfrm>
            <a:off x="300296" y="1412301"/>
            <a:ext cx="2065217" cy="523220"/>
          </a:xfrm>
          <a:prstGeom prst="rect">
            <a:avLst/>
          </a:prstGeom>
        </p:spPr>
        <p:txBody>
          <a:bodyPr wrap="square">
            <a:spAutoFit/>
          </a:bodyPr>
          <a:lstStyle/>
          <a:p>
            <a:r>
              <a:rPr lang="en-US" sz="2800" smtClean="0"/>
              <a:t>b         đi</a:t>
            </a:r>
            <a:endParaRPr lang="en-US" sz="2800"/>
          </a:p>
        </p:txBody>
      </p:sp>
      <p:sp>
        <p:nvSpPr>
          <p:cNvPr id="8" name="Rectangle 7"/>
          <p:cNvSpPr/>
          <p:nvPr/>
        </p:nvSpPr>
        <p:spPr>
          <a:xfrm>
            <a:off x="3107993" y="1412301"/>
            <a:ext cx="2318772" cy="523220"/>
          </a:xfrm>
          <a:prstGeom prst="rect">
            <a:avLst/>
          </a:prstGeom>
        </p:spPr>
        <p:txBody>
          <a:bodyPr wrap="square">
            <a:spAutoFit/>
          </a:bodyPr>
          <a:lstStyle/>
          <a:p>
            <a:r>
              <a:rPr lang="en-US" sz="2800" smtClean="0"/>
              <a:t>n         suối</a:t>
            </a:r>
            <a:endParaRPr lang="en-US" sz="2800"/>
          </a:p>
        </p:txBody>
      </p:sp>
      <p:sp>
        <p:nvSpPr>
          <p:cNvPr id="9" name="Rectangle 8"/>
          <p:cNvSpPr/>
          <p:nvPr/>
        </p:nvSpPr>
        <p:spPr>
          <a:xfrm>
            <a:off x="6071602" y="1394311"/>
            <a:ext cx="2318772" cy="523220"/>
          </a:xfrm>
          <a:prstGeom prst="rect">
            <a:avLst/>
          </a:prstGeom>
        </p:spPr>
        <p:txBody>
          <a:bodyPr wrap="square">
            <a:spAutoFit/>
          </a:bodyPr>
          <a:lstStyle/>
          <a:p>
            <a:r>
              <a:rPr lang="en-US" sz="2800" smtClean="0"/>
              <a:t>r        đuổi</a:t>
            </a:r>
            <a:endParaRPr lang="en-US" sz="2800"/>
          </a:p>
        </p:txBody>
      </p:sp>
      <p:sp>
        <p:nvSpPr>
          <p:cNvPr id="10" name="Rectangle 9"/>
          <p:cNvSpPr/>
          <p:nvPr/>
        </p:nvSpPr>
        <p:spPr>
          <a:xfrm>
            <a:off x="429505" y="2275117"/>
            <a:ext cx="3119688" cy="523220"/>
          </a:xfrm>
          <a:prstGeom prst="rect">
            <a:avLst/>
          </a:prstGeom>
        </p:spPr>
        <p:txBody>
          <a:bodyPr wrap="square">
            <a:spAutoFit/>
          </a:bodyPr>
          <a:lstStyle/>
          <a:p>
            <a:r>
              <a:rPr lang="en-US" sz="2800" smtClean="0"/>
              <a:t>b. </a:t>
            </a:r>
            <a:r>
              <a:rPr lang="en-US" sz="2800" smtClean="0">
                <a:solidFill>
                  <a:srgbClr val="FF0000"/>
                </a:solidFill>
              </a:rPr>
              <a:t>inh</a:t>
            </a:r>
            <a:r>
              <a:rPr lang="en-US" sz="2800" smtClean="0"/>
              <a:t> hay </a:t>
            </a:r>
            <a:r>
              <a:rPr lang="en-US" sz="2800" smtClean="0">
                <a:solidFill>
                  <a:srgbClr val="FF0000"/>
                </a:solidFill>
              </a:rPr>
              <a:t>in</a:t>
            </a:r>
            <a:r>
              <a:rPr lang="en-US" sz="2800" smtClean="0"/>
              <a:t> ?</a:t>
            </a:r>
            <a:endParaRPr lang="en-US" sz="2800"/>
          </a:p>
        </p:txBody>
      </p:sp>
      <p:sp>
        <p:nvSpPr>
          <p:cNvPr id="11" name="Rectangle 10"/>
          <p:cNvSpPr/>
          <p:nvPr/>
        </p:nvSpPr>
        <p:spPr>
          <a:xfrm>
            <a:off x="647127" y="2981962"/>
            <a:ext cx="2065217" cy="523220"/>
          </a:xfrm>
          <a:prstGeom prst="rect">
            <a:avLst/>
          </a:prstGeom>
        </p:spPr>
        <p:txBody>
          <a:bodyPr wrap="square">
            <a:spAutoFit/>
          </a:bodyPr>
          <a:lstStyle/>
          <a:p>
            <a:r>
              <a:rPr lang="en-US" sz="2800"/>
              <a:t>t</a:t>
            </a:r>
            <a:r>
              <a:rPr lang="en-US" sz="2800" smtClean="0"/>
              <a:t>     tức</a:t>
            </a:r>
            <a:endParaRPr lang="en-US" sz="2800"/>
          </a:p>
        </p:txBody>
      </p:sp>
      <p:sp>
        <p:nvSpPr>
          <p:cNvPr id="12" name="Rectangle 11"/>
          <p:cNvSpPr/>
          <p:nvPr/>
        </p:nvSpPr>
        <p:spPr>
          <a:xfrm>
            <a:off x="3107993" y="2992622"/>
            <a:ext cx="2318772" cy="523220"/>
          </a:xfrm>
          <a:prstGeom prst="rect">
            <a:avLst/>
          </a:prstGeom>
        </p:spPr>
        <p:txBody>
          <a:bodyPr wrap="square">
            <a:spAutoFit/>
          </a:bodyPr>
          <a:lstStyle/>
          <a:p>
            <a:r>
              <a:rPr lang="en-US" sz="2800"/>
              <a:t>đ</a:t>
            </a:r>
            <a:r>
              <a:rPr lang="en-US" sz="2800" smtClean="0"/>
              <a:t>ội h </a:t>
            </a:r>
            <a:endParaRPr lang="en-US" sz="2800"/>
          </a:p>
        </p:txBody>
      </p:sp>
      <p:sp>
        <p:nvSpPr>
          <p:cNvPr id="13" name="Rectangle 12"/>
          <p:cNvSpPr/>
          <p:nvPr/>
        </p:nvSpPr>
        <p:spPr>
          <a:xfrm>
            <a:off x="6071602" y="2974632"/>
            <a:ext cx="2318772" cy="523220"/>
          </a:xfrm>
          <a:prstGeom prst="rect">
            <a:avLst/>
          </a:prstGeom>
        </p:spPr>
        <p:txBody>
          <a:bodyPr wrap="square">
            <a:spAutoFit/>
          </a:bodyPr>
          <a:lstStyle/>
          <a:p>
            <a:r>
              <a:rPr lang="en-US" sz="2800" smtClean="0"/>
              <a:t>v      dự</a:t>
            </a:r>
            <a:endParaRPr lang="en-US" sz="2800"/>
          </a:p>
        </p:txBody>
      </p:sp>
      <p:sp>
        <p:nvSpPr>
          <p:cNvPr id="14" name="Rectangle 13"/>
          <p:cNvSpPr/>
          <p:nvPr/>
        </p:nvSpPr>
        <p:spPr>
          <a:xfrm>
            <a:off x="558714" y="1412301"/>
            <a:ext cx="971912" cy="523220"/>
          </a:xfrm>
          <a:prstGeom prst="rect">
            <a:avLst/>
          </a:prstGeom>
          <a:noFill/>
        </p:spPr>
        <p:txBody>
          <a:bodyPr wrap="square">
            <a:spAutoFit/>
          </a:bodyPr>
          <a:lstStyle/>
          <a:p>
            <a:r>
              <a:rPr lang="en-US" sz="2800" smtClean="0">
                <a:solidFill>
                  <a:srgbClr val="FF0000"/>
                </a:solidFill>
              </a:rPr>
              <a:t>ươc</a:t>
            </a:r>
            <a:r>
              <a:rPr lang="en-US" sz="2800" smtClean="0"/>
              <a:t> </a:t>
            </a:r>
            <a:endParaRPr lang="en-US" sz="2800"/>
          </a:p>
        </p:txBody>
      </p:sp>
      <p:sp>
        <p:nvSpPr>
          <p:cNvPr id="15" name="Rectangle 14"/>
          <p:cNvSpPr/>
          <p:nvPr/>
        </p:nvSpPr>
        <p:spPr>
          <a:xfrm>
            <a:off x="3381427" y="1412301"/>
            <a:ext cx="971912" cy="523220"/>
          </a:xfrm>
          <a:prstGeom prst="rect">
            <a:avLst/>
          </a:prstGeom>
          <a:noFill/>
        </p:spPr>
        <p:txBody>
          <a:bodyPr wrap="square">
            <a:spAutoFit/>
          </a:bodyPr>
          <a:lstStyle/>
          <a:p>
            <a:r>
              <a:rPr lang="en-US" sz="2800" smtClean="0">
                <a:solidFill>
                  <a:srgbClr val="FF0000"/>
                </a:solidFill>
              </a:rPr>
              <a:t>ươc</a:t>
            </a:r>
            <a:r>
              <a:rPr lang="en-US" sz="2800" smtClean="0"/>
              <a:t> </a:t>
            </a:r>
            <a:endParaRPr lang="en-US" sz="2800"/>
          </a:p>
        </p:txBody>
      </p:sp>
      <p:sp>
        <p:nvSpPr>
          <p:cNvPr id="16" name="Rectangle 15"/>
          <p:cNvSpPr/>
          <p:nvPr/>
        </p:nvSpPr>
        <p:spPr>
          <a:xfrm>
            <a:off x="6259076" y="1394311"/>
            <a:ext cx="971912" cy="523220"/>
          </a:xfrm>
          <a:prstGeom prst="rect">
            <a:avLst/>
          </a:prstGeom>
          <a:noFill/>
        </p:spPr>
        <p:txBody>
          <a:bodyPr wrap="square">
            <a:spAutoFit/>
          </a:bodyPr>
          <a:lstStyle/>
          <a:p>
            <a:r>
              <a:rPr lang="en-US" sz="2800" smtClean="0">
                <a:solidFill>
                  <a:srgbClr val="FF0000"/>
                </a:solidFill>
              </a:rPr>
              <a:t>ươt</a:t>
            </a:r>
            <a:r>
              <a:rPr lang="en-US" sz="2800" smtClean="0"/>
              <a:t> </a:t>
            </a:r>
            <a:endParaRPr lang="en-US" sz="2800"/>
          </a:p>
        </p:txBody>
      </p:sp>
      <p:sp>
        <p:nvSpPr>
          <p:cNvPr id="17" name="Rectangle 16"/>
          <p:cNvSpPr/>
          <p:nvPr/>
        </p:nvSpPr>
        <p:spPr>
          <a:xfrm>
            <a:off x="776336" y="2971301"/>
            <a:ext cx="822825" cy="523220"/>
          </a:xfrm>
          <a:prstGeom prst="rect">
            <a:avLst/>
          </a:prstGeom>
          <a:noFill/>
        </p:spPr>
        <p:txBody>
          <a:bodyPr wrap="square">
            <a:spAutoFit/>
          </a:bodyPr>
          <a:lstStyle/>
          <a:p>
            <a:r>
              <a:rPr lang="en-US" sz="2800" smtClean="0">
                <a:solidFill>
                  <a:srgbClr val="FF0000"/>
                </a:solidFill>
              </a:rPr>
              <a:t>in</a:t>
            </a:r>
            <a:r>
              <a:rPr lang="en-US" sz="2800" smtClean="0"/>
              <a:t> </a:t>
            </a:r>
            <a:endParaRPr lang="en-US" sz="2800"/>
          </a:p>
        </p:txBody>
      </p:sp>
      <p:sp>
        <p:nvSpPr>
          <p:cNvPr id="18" name="Rectangle 17"/>
          <p:cNvSpPr/>
          <p:nvPr/>
        </p:nvSpPr>
        <p:spPr>
          <a:xfrm>
            <a:off x="3941926" y="2981962"/>
            <a:ext cx="822825" cy="523220"/>
          </a:xfrm>
          <a:prstGeom prst="rect">
            <a:avLst/>
          </a:prstGeom>
          <a:noFill/>
        </p:spPr>
        <p:txBody>
          <a:bodyPr wrap="square">
            <a:spAutoFit/>
          </a:bodyPr>
          <a:lstStyle/>
          <a:p>
            <a:r>
              <a:rPr lang="en-US" sz="2800" smtClean="0">
                <a:solidFill>
                  <a:srgbClr val="FF0000"/>
                </a:solidFill>
              </a:rPr>
              <a:t>inh</a:t>
            </a:r>
            <a:r>
              <a:rPr lang="en-US" sz="2800" smtClean="0"/>
              <a:t> </a:t>
            </a:r>
            <a:endParaRPr lang="en-US" sz="2800"/>
          </a:p>
        </p:txBody>
      </p:sp>
      <p:sp>
        <p:nvSpPr>
          <p:cNvPr id="19" name="Rectangle 18"/>
          <p:cNvSpPr/>
          <p:nvPr/>
        </p:nvSpPr>
        <p:spPr>
          <a:xfrm>
            <a:off x="6259076" y="2974632"/>
            <a:ext cx="822825" cy="523220"/>
          </a:xfrm>
          <a:prstGeom prst="rect">
            <a:avLst/>
          </a:prstGeom>
          <a:noFill/>
        </p:spPr>
        <p:txBody>
          <a:bodyPr wrap="square">
            <a:spAutoFit/>
          </a:bodyPr>
          <a:lstStyle/>
          <a:p>
            <a:r>
              <a:rPr lang="en-US" sz="2800" smtClean="0">
                <a:solidFill>
                  <a:srgbClr val="FF0000"/>
                </a:solidFill>
              </a:rPr>
              <a:t>inh</a:t>
            </a:r>
            <a:r>
              <a:rPr lang="en-US" sz="2800" smtClean="0"/>
              <a:t> </a:t>
            </a:r>
            <a:endParaRPr lang="en-US" sz="2800"/>
          </a:p>
        </p:txBody>
      </p:sp>
      <p:cxnSp>
        <p:nvCxnSpPr>
          <p:cNvPr id="3" name="Straight Connector 2"/>
          <p:cNvCxnSpPr/>
          <p:nvPr/>
        </p:nvCxnSpPr>
        <p:spPr>
          <a:xfrm flipH="1">
            <a:off x="980066" y="1482458"/>
            <a:ext cx="69574" cy="881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797809" y="1482458"/>
            <a:ext cx="69574" cy="106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2743" y="2974631"/>
            <a:ext cx="134179" cy="1061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6670488" y="183873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Quan sát tranh và dùn từ ngữ để nói theo tranh </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9</a:t>
            </a:r>
            <a:endParaRPr lang="en-US" sz="3600">
              <a:solidFill>
                <a:srgbClr val="FF0000"/>
              </a:solidFill>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533" b="97487" l="1189" r="100000">
                        <a14:foregroundMark x1="51249" y1="45226" x2="51249" y2="45226"/>
                        <a14:foregroundMark x1="75149" y1="62814" x2="75149" y2="62814"/>
                        <a14:foregroundMark x1="81451" y1="62312" x2="81451" y2="62312"/>
                        <a14:foregroundMark x1="76932" y1="54439" x2="76932" y2="54439"/>
                        <a14:foregroundMark x1="78002" y1="56449" x2="78002" y2="56449"/>
                        <a14:foregroundMark x1="79310" y1="57956" x2="79310" y2="57956"/>
                        <a14:foregroundMark x1="86326" y1="69179" x2="86326" y2="69179"/>
                        <a14:foregroundMark x1="84899" y1="71189" x2="84899" y2="71189"/>
                        <a14:foregroundMark x1="68966" y1="67169" x2="68966" y2="67169"/>
                        <a14:foregroundMark x1="63377" y1="57956" x2="63377" y2="57956"/>
                        <a14:foregroundMark x1="70273" y1="62814" x2="70273" y2="62814"/>
                        <a14:foregroundMark x1="51249" y1="50586" x2="51249" y2="50586"/>
                        <a14:foregroundMark x1="49108" y1="57454" x2="49108" y2="57454"/>
                        <a14:foregroundMark x1="43163" y1="58459" x2="43163" y2="58459"/>
                        <a14:foregroundMark x1="37693" y1="55946" x2="37693" y2="55946"/>
                        <a14:foregroundMark x1="51843" y1="75042" x2="51843" y2="75042"/>
                        <a14:foregroundMark x1="73484" y1="80905" x2="73484" y2="80905"/>
                        <a14:foregroundMark x1="67182" y1="70184" x2="67182" y2="70184"/>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6584" y="556366"/>
            <a:ext cx="2860347" cy="203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65" b="95507" l="621" r="99379">
                        <a14:foregroundMark x1="54410" y1="49085" x2="54410" y2="49085"/>
                        <a14:foregroundMark x1="49317" y1="51913" x2="49317" y2="51913"/>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1978" y="2717201"/>
            <a:ext cx="2897874" cy="216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419" b="96581" l="0" r="98620">
                        <a14:foregroundMark x1="5772" y1="91966" x2="5772" y2="91966"/>
                        <a14:foregroundMark x1="80678" y1="56068" x2="80678" y2="56068"/>
                        <a14:foregroundMark x1="72522" y1="54530" x2="72522" y2="54530"/>
                        <a14:foregroundMark x1="72146" y1="51795" x2="72146" y2="51795"/>
                        <a14:foregroundMark x1="65747" y1="54188" x2="65747" y2="54188"/>
                        <a14:foregroundMark x1="79297" y1="55043" x2="79297" y2="55043"/>
                        <a14:foregroundMark x1="64366" y1="51453" x2="64366" y2="51453"/>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57353" y="451207"/>
            <a:ext cx="2933021" cy="215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61" b="97074" l="0" r="99369"/>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02568" y="2669233"/>
            <a:ext cx="3130874" cy="229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rot="20772494">
            <a:off x="3599461" y="1210228"/>
            <a:ext cx="1386969" cy="50840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59161" y="1958009"/>
            <a:ext cx="1386969" cy="4888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1329741">
            <a:off x="3618797" y="2734415"/>
            <a:ext cx="1386969" cy="5057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486811">
            <a:off x="3640069" y="3420215"/>
            <a:ext cx="1386969" cy="5057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0743361">
            <a:off x="3586012" y="1188596"/>
            <a:ext cx="1435008" cy="461665"/>
          </a:xfrm>
          <a:prstGeom prst="rect">
            <a:avLst/>
          </a:prstGeom>
          <a:noFill/>
        </p:spPr>
        <p:txBody>
          <a:bodyPr wrap="none" rtlCol="0">
            <a:spAutoFit/>
          </a:bodyPr>
          <a:lstStyle/>
          <a:p>
            <a:r>
              <a:rPr lang="en-US" sz="2400" smtClean="0"/>
              <a:t>cùng học</a:t>
            </a:r>
            <a:endParaRPr lang="en-US" sz="2400"/>
          </a:p>
        </p:txBody>
      </p:sp>
      <p:sp>
        <p:nvSpPr>
          <p:cNvPr id="16" name="TextBox 15"/>
          <p:cNvSpPr txBox="1"/>
          <p:nvPr/>
        </p:nvSpPr>
        <p:spPr>
          <a:xfrm>
            <a:off x="3692992" y="1957885"/>
            <a:ext cx="1281120" cy="461665"/>
          </a:xfrm>
          <a:prstGeom prst="rect">
            <a:avLst/>
          </a:prstGeom>
          <a:noFill/>
        </p:spPr>
        <p:txBody>
          <a:bodyPr wrap="none" rtlCol="0">
            <a:spAutoFit/>
          </a:bodyPr>
          <a:lstStyle/>
          <a:p>
            <a:r>
              <a:rPr lang="en-US" sz="2400" smtClean="0"/>
              <a:t>cùng ăn</a:t>
            </a:r>
            <a:endParaRPr lang="en-US" sz="2400"/>
          </a:p>
        </p:txBody>
      </p:sp>
      <p:sp>
        <p:nvSpPr>
          <p:cNvPr id="17" name="TextBox 16"/>
          <p:cNvSpPr txBox="1"/>
          <p:nvPr/>
        </p:nvSpPr>
        <p:spPr>
          <a:xfrm rot="21135206">
            <a:off x="3545085" y="2756453"/>
            <a:ext cx="1534394" cy="461665"/>
          </a:xfrm>
          <a:prstGeom prst="rect">
            <a:avLst/>
          </a:prstGeom>
          <a:noFill/>
        </p:spPr>
        <p:txBody>
          <a:bodyPr wrap="none" rtlCol="0">
            <a:spAutoFit/>
          </a:bodyPr>
          <a:lstStyle/>
          <a:p>
            <a:r>
              <a:rPr lang="en-US" sz="2400" smtClean="0"/>
              <a:t>cùng chơi</a:t>
            </a:r>
            <a:endParaRPr lang="en-US" sz="2400"/>
          </a:p>
        </p:txBody>
      </p:sp>
      <p:sp>
        <p:nvSpPr>
          <p:cNvPr id="18" name="TextBox 17"/>
          <p:cNvSpPr txBox="1"/>
          <p:nvPr/>
        </p:nvSpPr>
        <p:spPr>
          <a:xfrm rot="462483">
            <a:off x="3718728" y="3458331"/>
            <a:ext cx="1263487" cy="461665"/>
          </a:xfrm>
          <a:prstGeom prst="rect">
            <a:avLst/>
          </a:prstGeom>
          <a:noFill/>
        </p:spPr>
        <p:txBody>
          <a:bodyPr wrap="none" rtlCol="0">
            <a:spAutoFit/>
          </a:bodyPr>
          <a:lstStyle/>
          <a:p>
            <a:r>
              <a:rPr lang="en-US" sz="2400" smtClean="0"/>
              <a:t>cùng vẽ</a:t>
            </a:r>
            <a:endParaRPr lang="en-US" sz="2400"/>
          </a:p>
        </p:txBody>
      </p:sp>
      <p:sp>
        <p:nvSpPr>
          <p:cNvPr id="19" name="TextBox 18"/>
          <p:cNvSpPr txBox="1"/>
          <p:nvPr/>
        </p:nvSpPr>
        <p:spPr>
          <a:xfrm>
            <a:off x="56920" y="2434703"/>
            <a:ext cx="3799463" cy="400110"/>
          </a:xfrm>
          <a:prstGeom prst="rect">
            <a:avLst/>
          </a:prstGeom>
          <a:solidFill>
            <a:schemeClr val="bg1"/>
          </a:solidFill>
        </p:spPr>
        <p:txBody>
          <a:bodyPr wrap="square" rtlCol="0">
            <a:spAutoFit/>
          </a:bodyPr>
          <a:lstStyle/>
          <a:p>
            <a:r>
              <a:rPr lang="en-US" sz="2000" smtClean="0">
                <a:solidFill>
                  <a:schemeClr val="tx1"/>
                </a:solidFill>
              </a:rPr>
              <a:t>Các bạn nhỏ cùng học với nhau</a:t>
            </a:r>
            <a:endParaRPr lang="en-US" sz="2000">
              <a:solidFill>
                <a:schemeClr val="tx1"/>
              </a:solidFill>
            </a:endParaRPr>
          </a:p>
        </p:txBody>
      </p:sp>
      <p:sp>
        <p:nvSpPr>
          <p:cNvPr id="20" name="TextBox 19"/>
          <p:cNvSpPr txBox="1"/>
          <p:nvPr/>
        </p:nvSpPr>
        <p:spPr>
          <a:xfrm>
            <a:off x="4946130" y="2403997"/>
            <a:ext cx="3998245" cy="400110"/>
          </a:xfrm>
          <a:prstGeom prst="rect">
            <a:avLst/>
          </a:prstGeom>
          <a:solidFill>
            <a:schemeClr val="bg1"/>
          </a:solidFill>
        </p:spPr>
        <p:txBody>
          <a:bodyPr wrap="square" rtlCol="0">
            <a:spAutoFit/>
          </a:bodyPr>
          <a:lstStyle/>
          <a:p>
            <a:r>
              <a:rPr lang="en-US" sz="2000" smtClean="0">
                <a:solidFill>
                  <a:schemeClr val="tx1"/>
                </a:solidFill>
              </a:rPr>
              <a:t>Các bạn nhỏ cùng ăn với nhau</a:t>
            </a:r>
            <a:endParaRPr lang="en-US" sz="2000">
              <a:solidFill>
                <a:schemeClr val="tx1"/>
              </a:solidFill>
            </a:endParaRPr>
          </a:p>
        </p:txBody>
      </p:sp>
      <p:sp>
        <p:nvSpPr>
          <p:cNvPr id="21" name="TextBox 20"/>
          <p:cNvSpPr txBox="1"/>
          <p:nvPr/>
        </p:nvSpPr>
        <p:spPr>
          <a:xfrm>
            <a:off x="56920" y="4571659"/>
            <a:ext cx="3998245" cy="400110"/>
          </a:xfrm>
          <a:prstGeom prst="rect">
            <a:avLst/>
          </a:prstGeom>
          <a:solidFill>
            <a:schemeClr val="bg1"/>
          </a:solidFill>
        </p:spPr>
        <p:txBody>
          <a:bodyPr wrap="square" rtlCol="0">
            <a:spAutoFit/>
          </a:bodyPr>
          <a:lstStyle/>
          <a:p>
            <a:r>
              <a:rPr lang="en-US" sz="2000" smtClean="0">
                <a:solidFill>
                  <a:schemeClr val="tx1"/>
                </a:solidFill>
              </a:rPr>
              <a:t>Các bạn nhỏ cùng chơi với nhau</a:t>
            </a:r>
            <a:endParaRPr lang="en-US" sz="2000">
              <a:solidFill>
                <a:schemeClr val="tx1"/>
              </a:solidFill>
            </a:endParaRPr>
          </a:p>
        </p:txBody>
      </p:sp>
      <p:sp>
        <p:nvSpPr>
          <p:cNvPr id="22" name="TextBox 21"/>
          <p:cNvSpPr txBox="1"/>
          <p:nvPr/>
        </p:nvSpPr>
        <p:spPr>
          <a:xfrm>
            <a:off x="4974112" y="4571659"/>
            <a:ext cx="3998245" cy="400110"/>
          </a:xfrm>
          <a:prstGeom prst="rect">
            <a:avLst/>
          </a:prstGeom>
          <a:solidFill>
            <a:schemeClr val="bg1"/>
          </a:solidFill>
        </p:spPr>
        <p:txBody>
          <a:bodyPr wrap="square" rtlCol="0">
            <a:spAutoFit/>
          </a:bodyPr>
          <a:lstStyle/>
          <a:p>
            <a:r>
              <a:rPr lang="en-US" sz="2000" smtClean="0">
                <a:solidFill>
                  <a:schemeClr val="tx1"/>
                </a:solidFill>
              </a:rPr>
              <a:t>Các bạn nhỏ cùng nhau tập vẽ</a:t>
            </a:r>
            <a:endParaRPr lang="en-US" sz="2000">
              <a:solidFill>
                <a:schemeClr val="tx1"/>
              </a:solidFill>
            </a:endParaRPr>
          </a:p>
        </p:txBody>
      </p:sp>
    </p:spTree>
    <p:extLst>
      <p:ext uri="{BB962C8B-B14F-4D97-AF65-F5344CB8AC3E}">
        <p14:creationId xmlns:p14="http://schemas.microsoft.com/office/powerpoint/2010/main" val="269249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0777" y="56338"/>
            <a:ext cx="6359433" cy="400110"/>
          </a:xfrm>
          <a:prstGeom prst="rect">
            <a:avLst/>
          </a:prstGeom>
          <a:solidFill>
            <a:schemeClr val="bg1"/>
          </a:solidFill>
        </p:spPr>
        <p:txBody>
          <a:bodyPr wrap="none" rtlCol="0">
            <a:spAutoFit/>
          </a:bodyPr>
          <a:lstStyle/>
          <a:p>
            <a:r>
              <a:rPr lang="en-US" sz="2000" smtClean="0"/>
              <a:t>Quan sát tranh và nói về những gì em thấy trong tranh</a:t>
            </a:r>
            <a:endParaRPr lang="en-US" sz="2000"/>
          </a:p>
        </p:txBody>
      </p:sp>
      <p:sp>
        <p:nvSpPr>
          <p:cNvPr id="16" name="Oval 15"/>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1</a:t>
            </a:r>
            <a:endParaRPr lang="en-US" sz="2400">
              <a:solidFill>
                <a:srgbClr val="0418AC"/>
              </a:solidFill>
            </a:endParaRPr>
          </a:p>
        </p:txBody>
      </p:sp>
      <p:sp>
        <p:nvSpPr>
          <p:cNvPr id="19" name="TextBox 18"/>
          <p:cNvSpPr txBox="1"/>
          <p:nvPr/>
        </p:nvSpPr>
        <p:spPr>
          <a:xfrm>
            <a:off x="6858591" y="120885"/>
            <a:ext cx="1851789" cy="369332"/>
          </a:xfrm>
          <a:prstGeom prst="rect">
            <a:avLst/>
          </a:prstGeom>
          <a:solidFill>
            <a:schemeClr val="bg1"/>
          </a:solidFill>
        </p:spPr>
        <p:txBody>
          <a:bodyPr wrap="none" rtlCol="0">
            <a:spAutoFit/>
          </a:bodyPr>
          <a:lstStyle/>
          <a:p>
            <a:r>
              <a:rPr lang="en-US" sz="1800" smtClean="0">
                <a:solidFill>
                  <a:srgbClr val="FF0000"/>
                </a:solidFill>
              </a:rPr>
              <a:t>Thảo luận nhóm</a:t>
            </a:r>
            <a:endParaRPr lang="en-US" sz="1800">
              <a:solidFill>
                <a:srgbClr val="FF0000"/>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95066" y="456448"/>
            <a:ext cx="6162614" cy="450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80777" y="4574336"/>
            <a:ext cx="6968574" cy="369332"/>
          </a:xfrm>
          <a:prstGeom prst="rect">
            <a:avLst/>
          </a:prstGeom>
          <a:solidFill>
            <a:schemeClr val="bg1"/>
          </a:solidFill>
        </p:spPr>
        <p:txBody>
          <a:bodyPr wrap="none" rtlCol="0">
            <a:spAutoFit/>
          </a:bodyPr>
          <a:lstStyle/>
          <a:p>
            <a:r>
              <a:rPr lang="en-US" sz="1800" smtClean="0">
                <a:solidFill>
                  <a:schemeClr val="tx1"/>
                </a:solidFill>
              </a:rPr>
              <a:t>Tranh có những nhân vật nào ? Những nhân vật này đang làm gì?</a:t>
            </a:r>
            <a:endParaRPr lang="en-US" sz="1800">
              <a:solidFill>
                <a:schemeClr val="tx1"/>
              </a:solidFill>
            </a:endParaRPr>
          </a:p>
        </p:txBody>
      </p:sp>
      <p:sp>
        <p:nvSpPr>
          <p:cNvPr id="12" name="TextBox 11"/>
          <p:cNvSpPr txBox="1"/>
          <p:nvPr/>
        </p:nvSpPr>
        <p:spPr>
          <a:xfrm>
            <a:off x="3812989" y="2859175"/>
            <a:ext cx="585417" cy="523220"/>
          </a:xfrm>
          <a:prstGeom prst="rect">
            <a:avLst/>
          </a:prstGeom>
          <a:solidFill>
            <a:schemeClr val="bg1"/>
          </a:solidFill>
        </p:spPr>
        <p:txBody>
          <a:bodyPr wrap="none" rtlCol="0">
            <a:spAutoFit/>
          </a:bodyPr>
          <a:lstStyle/>
          <a:p>
            <a:r>
              <a:rPr lang="en-US" sz="2800" smtClean="0">
                <a:solidFill>
                  <a:schemeClr val="tx1"/>
                </a:solidFill>
              </a:rPr>
              <a:t>gà</a:t>
            </a:r>
            <a:endParaRPr lang="en-US" sz="2800">
              <a:solidFill>
                <a:schemeClr val="tx1"/>
              </a:solidFill>
            </a:endParaRPr>
          </a:p>
        </p:txBody>
      </p:sp>
      <p:sp>
        <p:nvSpPr>
          <p:cNvPr id="14" name="TextBox 13"/>
          <p:cNvSpPr txBox="1"/>
          <p:nvPr/>
        </p:nvSpPr>
        <p:spPr>
          <a:xfrm>
            <a:off x="2777143" y="2571683"/>
            <a:ext cx="543739" cy="523220"/>
          </a:xfrm>
          <a:prstGeom prst="rect">
            <a:avLst/>
          </a:prstGeom>
          <a:solidFill>
            <a:schemeClr val="bg1"/>
          </a:solidFill>
        </p:spPr>
        <p:txBody>
          <a:bodyPr wrap="none" rtlCol="0">
            <a:spAutoFit/>
          </a:bodyPr>
          <a:lstStyle/>
          <a:p>
            <a:r>
              <a:rPr lang="en-US" sz="2800" smtClean="0">
                <a:solidFill>
                  <a:schemeClr val="tx1"/>
                </a:solidFill>
              </a:rPr>
              <a:t>vịt</a:t>
            </a:r>
            <a:endParaRPr lang="en-US" sz="2800">
              <a:solidFill>
                <a:schemeClr val="tx1"/>
              </a:solidFill>
            </a:endParaRPr>
          </a:p>
        </p:txBody>
      </p:sp>
      <p:sp>
        <p:nvSpPr>
          <p:cNvPr id="15" name="TextBox 14"/>
          <p:cNvSpPr txBox="1"/>
          <p:nvPr/>
        </p:nvSpPr>
        <p:spPr>
          <a:xfrm>
            <a:off x="5042700" y="2943258"/>
            <a:ext cx="986167" cy="523220"/>
          </a:xfrm>
          <a:prstGeom prst="rect">
            <a:avLst/>
          </a:prstGeom>
          <a:solidFill>
            <a:schemeClr val="bg1"/>
          </a:solidFill>
        </p:spPr>
        <p:txBody>
          <a:bodyPr wrap="none" rtlCol="0">
            <a:spAutoFit/>
          </a:bodyPr>
          <a:lstStyle/>
          <a:p>
            <a:r>
              <a:rPr lang="en-US" sz="2800" smtClean="0">
                <a:solidFill>
                  <a:schemeClr val="tx1"/>
                </a:solidFill>
              </a:rPr>
              <a:t>ngan</a:t>
            </a:r>
            <a:endParaRPr lang="en-US" sz="2800">
              <a:solidFill>
                <a:schemeClr val="tx1"/>
              </a:solidFill>
            </a:endParaRPr>
          </a:p>
        </p:txBody>
      </p:sp>
      <p:sp>
        <p:nvSpPr>
          <p:cNvPr id="21" name="TextBox 20"/>
          <p:cNvSpPr txBox="1"/>
          <p:nvPr/>
        </p:nvSpPr>
        <p:spPr>
          <a:xfrm>
            <a:off x="480777" y="4572152"/>
            <a:ext cx="6987810" cy="369332"/>
          </a:xfrm>
          <a:prstGeom prst="rect">
            <a:avLst/>
          </a:prstGeom>
          <a:solidFill>
            <a:schemeClr val="bg1"/>
          </a:solidFill>
        </p:spPr>
        <p:txBody>
          <a:bodyPr wrap="none" rtlCol="0">
            <a:spAutoFit/>
          </a:bodyPr>
          <a:lstStyle/>
          <a:p>
            <a:r>
              <a:rPr lang="en-US" sz="1800" smtClean="0">
                <a:solidFill>
                  <a:srgbClr val="0418AC"/>
                </a:solidFill>
              </a:rPr>
              <a:t>Vịt và ngan đang giúp gà bơi vào bờ.                                               </a:t>
            </a:r>
            <a:endParaRPr lang="en-US" sz="1800">
              <a:solidFill>
                <a:srgbClr val="0418AC"/>
              </a:solidFill>
            </a:endParaRPr>
          </a:p>
        </p:txBody>
      </p:sp>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2" name="Rounded Rectangle 1"/>
          <p:cNvSpPr/>
          <p:nvPr/>
        </p:nvSpPr>
        <p:spPr>
          <a:xfrm>
            <a:off x="-2" y="0"/>
            <a:ext cx="9144001" cy="1448656"/>
          </a:xfrm>
          <a:prstGeom prst="roundRect">
            <a:avLst/>
          </a:prstGeom>
          <a:solidFill>
            <a:srgbClr val="3FAF5A"/>
          </a:solidFill>
          <a:ln w="76200">
            <a:solidFill>
              <a:srgbClr val="8BBD3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t>TÔI VÀ CÁC BẠN</a:t>
            </a:r>
            <a:endParaRPr lang="en-US" sz="4800" b="1"/>
          </a:p>
        </p:txBody>
      </p:sp>
      <p:sp>
        <p:nvSpPr>
          <p:cNvPr id="5" name="Oval 4"/>
          <p:cNvSpPr/>
          <p:nvPr/>
        </p:nvSpPr>
        <p:spPr>
          <a:xfrm>
            <a:off x="-225781" y="-180975"/>
            <a:ext cx="1575559" cy="12905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2CD434"/>
                </a:solidFill>
              </a:rPr>
              <a:t>1</a:t>
            </a:r>
            <a:endParaRPr lang="en-US" sz="6000" b="1">
              <a:solidFill>
                <a:srgbClr val="2CD434"/>
              </a:solidFill>
            </a:endParaRPr>
          </a:p>
        </p:txBody>
      </p:sp>
      <p:grpSp>
        <p:nvGrpSpPr>
          <p:cNvPr id="7" name="Group 6"/>
          <p:cNvGrpSpPr/>
          <p:nvPr/>
        </p:nvGrpSpPr>
        <p:grpSpPr>
          <a:xfrm>
            <a:off x="1142999" y="1705251"/>
            <a:ext cx="7790793" cy="1150177"/>
            <a:chOff x="1143000" y="2412173"/>
            <a:chExt cx="6553201" cy="1150177"/>
          </a:xfrm>
        </p:grpSpPr>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05001" y="2579060"/>
              <a:ext cx="5121462" cy="584763"/>
            </a:xfrm>
            <a:prstGeom prst="rect">
              <a:avLst/>
            </a:prstGeom>
            <a:noFill/>
          </p:spPr>
          <p:txBody>
            <a:bodyPr wrap="square" lIns="91428" tIns="45714" rIns="91428" bIns="45714" rtlCol="0">
              <a:spAutoFit/>
            </a:bodyPr>
            <a:lstStyle/>
            <a:p>
              <a:pPr algn="ctr"/>
              <a:r>
                <a:rPr lang="en-US" sz="3200" b="1" smtClean="0">
                  <a:solidFill>
                    <a:srgbClr val="00863D"/>
                  </a:solidFill>
                  <a:latin typeface="Arial-Rounded" pitchFamily="34" charset="0"/>
                  <a:ea typeface="Arial-Rounded" pitchFamily="34" charset="0"/>
                  <a:cs typeface="Arial-Rounded" pitchFamily="34" charset="0"/>
                </a:rPr>
                <a:t>GIẢI THƯỞNG TÌNH BẠN</a:t>
              </a:r>
              <a:endParaRPr lang="en-US" sz="3200" b="1">
                <a:solidFill>
                  <a:srgbClr val="00863D"/>
                </a:solidFill>
                <a:latin typeface="Arial-Rounded" pitchFamily="34" charset="0"/>
                <a:ea typeface="Arial-Rounded" pitchFamily="34" charset="0"/>
                <a:cs typeface="Arial-Rounded" pitchFamily="34" charset="0"/>
              </a:endParaRPr>
            </a:p>
          </p:txBody>
        </p:sp>
      </p:grpSp>
      <p:sp>
        <p:nvSpPr>
          <p:cNvPr id="11" name="TextBox 10"/>
          <p:cNvSpPr txBox="1"/>
          <p:nvPr/>
        </p:nvSpPr>
        <p:spPr>
          <a:xfrm>
            <a:off x="1252579" y="1747468"/>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Đọc</a:t>
            </a:r>
            <a:endParaRPr lang="en-US" sz="6600">
              <a:solidFill>
                <a:schemeClr val="bg1"/>
              </a:solidFill>
            </a:endParaRP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2</a:t>
            </a:r>
            <a:endParaRPr lang="en-US" sz="4800">
              <a:solidFill>
                <a:srgbClr val="FF0000"/>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1861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70593" y="479337"/>
            <a:ext cx="4644671" cy="201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12259" y="26078"/>
            <a:ext cx="3961341" cy="584775"/>
          </a:xfrm>
          <a:prstGeom prst="rect">
            <a:avLst/>
          </a:prstGeom>
          <a:noFill/>
        </p:spPr>
        <p:txBody>
          <a:bodyPr wrap="none" rtlCol="0">
            <a:spAutoFit/>
          </a:bodyPr>
          <a:lstStyle/>
          <a:p>
            <a:r>
              <a:rPr lang="en-US" sz="3200" smtClean="0"/>
              <a:t>Giải thưởng tình bạn</a:t>
            </a:r>
            <a:endParaRPr lang="en-US" sz="3200"/>
          </a:p>
        </p:txBody>
      </p:sp>
      <p:sp>
        <p:nvSpPr>
          <p:cNvPr id="6" name="TextBox 5"/>
          <p:cNvSpPr txBox="1"/>
          <p:nvPr/>
        </p:nvSpPr>
        <p:spPr>
          <a:xfrm>
            <a:off x="548621" y="2294384"/>
            <a:ext cx="8234133" cy="2800767"/>
          </a:xfrm>
          <a:prstGeom prst="rect">
            <a:avLst/>
          </a:prstGeom>
          <a:noFill/>
        </p:spPr>
        <p:txBody>
          <a:bodyPr wrap="square" rtlCol="0">
            <a:spAutoFit/>
          </a:bodyPr>
          <a:lstStyle/>
          <a:p>
            <a:r>
              <a:rPr lang="en-US" sz="2200"/>
              <a:t> </a:t>
            </a:r>
            <a:r>
              <a:rPr lang="en-US" sz="2200" smtClean="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smtClean="0"/>
              <a:t>      Nai và hoẵng về đích cuối cùng.Nhưng cả hai đều được tặng giải thưởng về tình bạn .</a:t>
            </a:r>
          </a:p>
          <a:p>
            <a:pPr algn="r"/>
            <a:r>
              <a:rPr lang="en-US" sz="2000" smtClean="0"/>
              <a:t>( Lâm Anh )</a:t>
            </a:r>
            <a:endParaRPr lang="en-US" sz="2000"/>
          </a:p>
        </p:txBody>
      </p:sp>
      <p:sp>
        <p:nvSpPr>
          <p:cNvPr id="4" name="TextBox 3"/>
          <p:cNvSpPr txBox="1"/>
          <p:nvPr/>
        </p:nvSpPr>
        <p:spPr>
          <a:xfrm>
            <a:off x="399382" y="4655076"/>
            <a:ext cx="3855543" cy="400110"/>
          </a:xfrm>
          <a:prstGeom prst="rect">
            <a:avLst/>
          </a:prstGeom>
          <a:solidFill>
            <a:schemeClr val="bg1"/>
          </a:solidFill>
        </p:spPr>
        <p:txBody>
          <a:bodyPr wrap="none" rtlCol="0">
            <a:spAutoFit/>
          </a:bodyPr>
          <a:lstStyle/>
          <a:p>
            <a:r>
              <a:rPr lang="en-US" sz="2000" smtClean="0">
                <a:solidFill>
                  <a:schemeClr val="tx1"/>
                </a:solidFill>
              </a:rPr>
              <a:t>Nhìn vào bức tranh em thấy gì ?</a:t>
            </a:r>
            <a:endParaRPr lang="en-US" sz="2000">
              <a:solidFill>
                <a:schemeClr val="tx1"/>
              </a:solidFill>
            </a:endParaRPr>
          </a:p>
        </p:txBody>
      </p:sp>
    </p:spTree>
    <p:extLst>
      <p:ext uri="{BB962C8B-B14F-4D97-AF65-F5344CB8AC3E}">
        <p14:creationId xmlns:p14="http://schemas.microsoft.com/office/powerpoint/2010/main" val="39409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961341" cy="584775"/>
          </a:xfrm>
          <a:prstGeom prst="rect">
            <a:avLst/>
          </a:prstGeom>
          <a:noFill/>
        </p:spPr>
        <p:txBody>
          <a:bodyPr wrap="none" rtlCol="0">
            <a:spAutoFit/>
          </a:bodyPr>
          <a:lstStyle/>
          <a:p>
            <a:r>
              <a:rPr lang="en-US" sz="3200" smtClean="0"/>
              <a:t>Giải thưởng tình bạn</a:t>
            </a:r>
            <a:endParaRPr lang="en-US" sz="3200"/>
          </a:p>
        </p:txBody>
      </p:sp>
      <p:sp>
        <p:nvSpPr>
          <p:cNvPr id="6" name="TextBox 5"/>
          <p:cNvSpPr txBox="1"/>
          <p:nvPr/>
        </p:nvSpPr>
        <p:spPr>
          <a:xfrm>
            <a:off x="275862" y="613593"/>
            <a:ext cx="8234133" cy="2800767"/>
          </a:xfrm>
          <a:prstGeom prst="rect">
            <a:avLst/>
          </a:prstGeom>
          <a:noFill/>
        </p:spPr>
        <p:txBody>
          <a:bodyPr wrap="square" rtlCol="0">
            <a:spAutoFit/>
          </a:bodyPr>
          <a:lstStyle/>
          <a:p>
            <a:r>
              <a:rPr lang="en-US" sz="2200"/>
              <a:t> </a:t>
            </a:r>
            <a:r>
              <a:rPr lang="en-US" sz="2200" smtClean="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smtClean="0"/>
              <a:t>      Nai và hoẵng về đích cuối cùng.Nhưng cả hai đều được tặng giải thưởng về tình bạn .</a:t>
            </a:r>
          </a:p>
          <a:p>
            <a:pPr algn="r"/>
            <a:r>
              <a:rPr lang="en-US" sz="2000" smtClean="0"/>
              <a:t>( Lâm Anh )</a:t>
            </a:r>
            <a:endParaRPr lang="en-US" sz="2000"/>
          </a:p>
        </p:txBody>
      </p:sp>
      <p:sp>
        <p:nvSpPr>
          <p:cNvPr id="35" name="TextBox 34"/>
          <p:cNvSpPr txBox="1"/>
          <p:nvPr/>
        </p:nvSpPr>
        <p:spPr>
          <a:xfrm>
            <a:off x="141286" y="3045028"/>
            <a:ext cx="6545382" cy="369332"/>
          </a:xfrm>
          <a:prstGeom prst="rect">
            <a:avLst/>
          </a:prstGeom>
          <a:noFill/>
        </p:spPr>
        <p:txBody>
          <a:bodyPr wrap="none" rtlCol="0">
            <a:spAutoFit/>
          </a:bodyPr>
          <a:lstStyle/>
          <a:p>
            <a:r>
              <a:rPr lang="en-US" sz="1800" smtClean="0">
                <a:solidFill>
                  <a:schemeClr val="tx1"/>
                </a:solidFill>
              </a:rPr>
              <a:t>Tìm từ ngữ có tiếng chứa vần trong văn bản: </a:t>
            </a:r>
            <a:r>
              <a:rPr lang="en-US" sz="1800" smtClean="0">
                <a:solidFill>
                  <a:srgbClr val="FF0000"/>
                </a:solidFill>
              </a:rPr>
              <a:t>oăng , oac, oach</a:t>
            </a:r>
            <a:endParaRPr lang="en-US" sz="1800">
              <a:solidFill>
                <a:schemeClr val="tx1"/>
              </a:solidFill>
            </a:endParaRPr>
          </a:p>
        </p:txBody>
      </p:sp>
      <p:cxnSp>
        <p:nvCxnSpPr>
          <p:cNvPr id="5" name="Straight Connector 4"/>
          <p:cNvCxnSpPr/>
          <p:nvPr/>
        </p:nvCxnSpPr>
        <p:spPr>
          <a:xfrm>
            <a:off x="1930400" y="1309511"/>
            <a:ext cx="6773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36644" y="1332089"/>
            <a:ext cx="57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26600" y="2013976"/>
            <a:ext cx="57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3822" y="3454399"/>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40089"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47005" y="3657600"/>
            <a:ext cx="986167" cy="523220"/>
          </a:xfrm>
          <a:prstGeom prst="rect">
            <a:avLst/>
          </a:prstGeom>
          <a:solidFill>
            <a:srgbClr val="FEE7EF"/>
          </a:solidFill>
          <a:ln w="12700">
            <a:solidFill>
              <a:srgbClr val="009242"/>
            </a:solidFill>
          </a:ln>
        </p:spPr>
        <p:txBody>
          <a:bodyPr wrap="none" rtlCol="0">
            <a:spAutoFit/>
          </a:bodyPr>
          <a:lstStyle/>
          <a:p>
            <a:pPr algn="ctr"/>
            <a:r>
              <a:rPr lang="en-US" sz="2800" smtClean="0"/>
              <a:t>oăng</a:t>
            </a:r>
            <a:endParaRPr lang="en-US" sz="2800"/>
          </a:p>
        </p:txBody>
      </p:sp>
      <p:cxnSp>
        <p:nvCxnSpPr>
          <p:cNvPr id="25" name="Straight Connector 24"/>
          <p:cNvCxnSpPr/>
          <p:nvPr/>
        </p:nvCxnSpPr>
        <p:spPr>
          <a:xfrm>
            <a:off x="1840089"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227864" y="4384021"/>
            <a:ext cx="1186543" cy="523220"/>
          </a:xfrm>
          <a:prstGeom prst="rect">
            <a:avLst/>
          </a:prstGeom>
          <a:solidFill>
            <a:srgbClr val="FEE7EF"/>
          </a:solidFill>
          <a:ln w="12700">
            <a:solidFill>
              <a:srgbClr val="009242"/>
            </a:solidFill>
          </a:ln>
        </p:spPr>
        <p:txBody>
          <a:bodyPr wrap="none" rtlCol="0">
            <a:spAutoFit/>
          </a:bodyPr>
          <a:lstStyle/>
          <a:p>
            <a:pPr algn="ctr"/>
            <a:r>
              <a:rPr lang="en-US" sz="2800"/>
              <a:t>h</a:t>
            </a:r>
            <a:r>
              <a:rPr lang="en-US" sz="2800" smtClean="0"/>
              <a:t>oẵng</a:t>
            </a:r>
            <a:endParaRPr lang="en-US" sz="2800"/>
          </a:p>
        </p:txBody>
      </p:sp>
      <p:cxnSp>
        <p:nvCxnSpPr>
          <p:cNvPr id="27" name="Straight Connector 26"/>
          <p:cNvCxnSpPr/>
          <p:nvPr/>
        </p:nvCxnSpPr>
        <p:spPr>
          <a:xfrm>
            <a:off x="4255911"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73434" y="3657600"/>
            <a:ext cx="764953" cy="523220"/>
          </a:xfrm>
          <a:prstGeom prst="rect">
            <a:avLst/>
          </a:prstGeom>
          <a:solidFill>
            <a:srgbClr val="FEE7EF"/>
          </a:solidFill>
          <a:ln w="12700">
            <a:solidFill>
              <a:srgbClr val="009242"/>
            </a:solidFill>
          </a:ln>
        </p:spPr>
        <p:txBody>
          <a:bodyPr wrap="none" rtlCol="0">
            <a:spAutoFit/>
          </a:bodyPr>
          <a:lstStyle/>
          <a:p>
            <a:pPr algn="ctr"/>
            <a:r>
              <a:rPr lang="en-US" sz="2800" smtClean="0"/>
              <a:t>oac</a:t>
            </a:r>
            <a:endParaRPr lang="en-US" sz="2800"/>
          </a:p>
        </p:txBody>
      </p:sp>
      <p:cxnSp>
        <p:nvCxnSpPr>
          <p:cNvPr id="29" name="Straight Connector 28"/>
          <p:cNvCxnSpPr/>
          <p:nvPr/>
        </p:nvCxnSpPr>
        <p:spPr>
          <a:xfrm>
            <a:off x="4255911"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64713" y="4384021"/>
            <a:ext cx="944489" cy="523220"/>
          </a:xfrm>
          <a:prstGeom prst="rect">
            <a:avLst/>
          </a:prstGeom>
          <a:solidFill>
            <a:srgbClr val="FEE7EF"/>
          </a:solidFill>
          <a:ln w="12700">
            <a:solidFill>
              <a:srgbClr val="009242"/>
            </a:solidFill>
          </a:ln>
        </p:spPr>
        <p:txBody>
          <a:bodyPr wrap="none" rtlCol="0">
            <a:spAutoFit/>
          </a:bodyPr>
          <a:lstStyle/>
          <a:p>
            <a:pPr algn="ctr"/>
            <a:r>
              <a:rPr lang="en-US" sz="2800" smtClean="0"/>
              <a:t>xoạc</a:t>
            </a:r>
            <a:endParaRPr lang="en-US" sz="2800"/>
          </a:p>
        </p:txBody>
      </p:sp>
      <p:cxnSp>
        <p:nvCxnSpPr>
          <p:cNvPr id="31" name="Straight Connector 30"/>
          <p:cNvCxnSpPr/>
          <p:nvPr/>
        </p:nvCxnSpPr>
        <p:spPr>
          <a:xfrm>
            <a:off x="6403298"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20633" y="3657600"/>
            <a:ext cx="965329" cy="523220"/>
          </a:xfrm>
          <a:prstGeom prst="rect">
            <a:avLst/>
          </a:prstGeom>
          <a:solidFill>
            <a:srgbClr val="FEE7EF"/>
          </a:solidFill>
          <a:ln w="12700">
            <a:solidFill>
              <a:srgbClr val="009242"/>
            </a:solidFill>
          </a:ln>
        </p:spPr>
        <p:txBody>
          <a:bodyPr wrap="none" rtlCol="0">
            <a:spAutoFit/>
          </a:bodyPr>
          <a:lstStyle/>
          <a:p>
            <a:pPr algn="ctr"/>
            <a:r>
              <a:rPr lang="en-US" sz="2800" smtClean="0"/>
              <a:t>oach</a:t>
            </a:r>
            <a:endParaRPr lang="en-US" sz="2800"/>
          </a:p>
        </p:txBody>
      </p:sp>
      <p:cxnSp>
        <p:nvCxnSpPr>
          <p:cNvPr id="33" name="Straight Connector 32"/>
          <p:cNvCxnSpPr/>
          <p:nvPr/>
        </p:nvCxnSpPr>
        <p:spPr>
          <a:xfrm>
            <a:off x="6403298"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901680" y="4384021"/>
            <a:ext cx="965329" cy="523220"/>
          </a:xfrm>
          <a:prstGeom prst="rect">
            <a:avLst/>
          </a:prstGeom>
          <a:solidFill>
            <a:srgbClr val="FEE7EF"/>
          </a:solidFill>
          <a:ln w="12700">
            <a:solidFill>
              <a:srgbClr val="009242"/>
            </a:solidFill>
          </a:ln>
        </p:spPr>
        <p:txBody>
          <a:bodyPr wrap="none" rtlCol="0">
            <a:spAutoFit/>
          </a:bodyPr>
          <a:lstStyle/>
          <a:p>
            <a:pPr algn="ctr"/>
            <a:r>
              <a:rPr lang="en-US" sz="2800" smtClean="0"/>
              <a:t>oạch</a:t>
            </a:r>
            <a:endParaRPr lang="en-US" sz="2800"/>
          </a:p>
        </p:txBody>
      </p:sp>
    </p:spTree>
    <p:extLst>
      <p:ext uri="{BB962C8B-B14F-4D97-AF65-F5344CB8AC3E}">
        <p14:creationId xmlns:p14="http://schemas.microsoft.com/office/powerpoint/2010/main" val="5146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animBg="1"/>
      <p:bldP spid="26" grpId="0" animBg="1"/>
      <p:bldP spid="28" grpId="0" animBg="1"/>
      <p:bldP spid="30" grpId="0" animBg="1"/>
      <p:bldP spid="32"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99382" y="3692487"/>
            <a:ext cx="8383371" cy="769441"/>
          </a:xfrm>
          <a:prstGeom prst="rect">
            <a:avLst/>
          </a:prstGeom>
          <a:solidFill>
            <a:schemeClr val="bg1"/>
          </a:solidFill>
        </p:spPr>
        <p:txBody>
          <a:bodyPr wrap="square" rtlCol="0">
            <a:spAutoFit/>
          </a:bodyPr>
          <a:lstStyle/>
          <a:p>
            <a:r>
              <a:rPr lang="en-US" sz="2200">
                <a:solidFill>
                  <a:srgbClr val="0418AC"/>
                </a:solidFill>
              </a:rPr>
              <a:t>Trước vạch xuất phát, nai và hoẵng xoạc chân lấy đà. Sau khi trọng tài ra hiệu, hai bạn lao như tên bắn.</a:t>
            </a:r>
          </a:p>
        </p:txBody>
      </p:sp>
      <p:sp>
        <p:nvSpPr>
          <p:cNvPr id="4" name="TextBox 3"/>
          <p:cNvSpPr txBox="1"/>
          <p:nvPr/>
        </p:nvSpPr>
        <p:spPr>
          <a:xfrm>
            <a:off x="537386" y="4461928"/>
            <a:ext cx="2441694" cy="369332"/>
          </a:xfrm>
          <a:prstGeom prst="rect">
            <a:avLst/>
          </a:prstGeom>
          <a:solidFill>
            <a:schemeClr val="bg1"/>
          </a:solidFill>
        </p:spPr>
        <p:txBody>
          <a:bodyPr wrap="none" rtlCol="0">
            <a:spAutoFit/>
          </a:bodyPr>
          <a:lstStyle/>
          <a:p>
            <a:r>
              <a:rPr lang="en-US" sz="1800" smtClean="0">
                <a:solidFill>
                  <a:schemeClr val="tx1"/>
                </a:solidFill>
              </a:rPr>
              <a:t>Đọc nối tiếp từng câu </a:t>
            </a:r>
            <a:endParaRPr lang="en-US" sz="1800">
              <a:solidFill>
                <a:schemeClr val="tx1"/>
              </a:solidFill>
            </a:endParaRPr>
          </a:p>
        </p:txBody>
      </p:sp>
      <p:sp>
        <p:nvSpPr>
          <p:cNvPr id="2" name="TextBox 1"/>
          <p:cNvSpPr txBox="1"/>
          <p:nvPr/>
        </p:nvSpPr>
        <p:spPr>
          <a:xfrm>
            <a:off x="2412259" y="26078"/>
            <a:ext cx="3961341" cy="584775"/>
          </a:xfrm>
          <a:prstGeom prst="rect">
            <a:avLst/>
          </a:prstGeom>
          <a:noFill/>
        </p:spPr>
        <p:txBody>
          <a:bodyPr wrap="none" rtlCol="0">
            <a:spAutoFit/>
          </a:bodyPr>
          <a:lstStyle/>
          <a:p>
            <a:r>
              <a:rPr lang="en-US" sz="3200" smtClean="0"/>
              <a:t>Giải thưởng tình bạn</a:t>
            </a:r>
            <a:endParaRPr lang="en-US" sz="3200"/>
          </a:p>
        </p:txBody>
      </p:sp>
      <p:sp>
        <p:nvSpPr>
          <p:cNvPr id="6" name="TextBox 5"/>
          <p:cNvSpPr txBox="1"/>
          <p:nvPr/>
        </p:nvSpPr>
        <p:spPr>
          <a:xfrm>
            <a:off x="548620" y="879478"/>
            <a:ext cx="8234133" cy="2800767"/>
          </a:xfrm>
          <a:prstGeom prst="rect">
            <a:avLst/>
          </a:prstGeom>
          <a:noFill/>
        </p:spPr>
        <p:txBody>
          <a:bodyPr wrap="square" rtlCol="0">
            <a:spAutoFit/>
          </a:bodyPr>
          <a:lstStyle/>
          <a:p>
            <a:r>
              <a:rPr lang="en-US" sz="2200"/>
              <a:t> </a:t>
            </a:r>
            <a:r>
              <a:rPr lang="en-US" sz="2200" smtClean="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smtClean="0"/>
              <a:t>      Nai và hoẵng về đích cuối cùng.Nhưng cả hai đều được tặng giải thưởng về tình bạn .</a:t>
            </a:r>
          </a:p>
          <a:p>
            <a:pPr algn="r"/>
            <a:r>
              <a:rPr lang="en-US" sz="2000" smtClean="0"/>
              <a:t>( Lâm Anh )</a:t>
            </a:r>
            <a:endParaRPr lang="en-US" sz="2000"/>
          </a:p>
        </p:txBody>
      </p:sp>
      <p:cxnSp>
        <p:nvCxnSpPr>
          <p:cNvPr id="5" name="Straight Connector 4"/>
          <p:cNvCxnSpPr/>
          <p:nvPr/>
        </p:nvCxnSpPr>
        <p:spPr>
          <a:xfrm flipH="1">
            <a:off x="3262489" y="3704701"/>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944533" y="3708755"/>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7191023" y="3700647"/>
            <a:ext cx="152400" cy="315006"/>
            <a:chOff x="7292623" y="3733972"/>
            <a:chExt cx="152400" cy="315006"/>
          </a:xfrm>
        </p:grpSpPr>
        <p:cxnSp>
          <p:nvCxnSpPr>
            <p:cNvPr id="20" name="Straight Connector 1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2540001" y="4048978"/>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531153" y="4042816"/>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7386" y="3708755"/>
            <a:ext cx="1354858" cy="400110"/>
          </a:xfrm>
          <a:prstGeom prst="rect">
            <a:avLst/>
          </a:prstGeom>
          <a:solidFill>
            <a:schemeClr val="bg1"/>
          </a:solidFill>
        </p:spPr>
        <p:txBody>
          <a:bodyPr wrap="none" rtlCol="0">
            <a:spAutoFit/>
          </a:bodyPr>
          <a:lstStyle/>
          <a:p>
            <a:r>
              <a:rPr lang="en-US" sz="2000" smtClean="0">
                <a:solidFill>
                  <a:schemeClr val="tx1"/>
                </a:solidFill>
              </a:rPr>
              <a:t>Chia đoạn</a:t>
            </a:r>
            <a:endParaRPr lang="en-US" sz="2000">
              <a:solidFill>
                <a:schemeClr val="tx1"/>
              </a:solidFill>
            </a:endParaRPr>
          </a:p>
        </p:txBody>
      </p:sp>
      <p:grpSp>
        <p:nvGrpSpPr>
          <p:cNvPr id="29" name="Group 28"/>
          <p:cNvGrpSpPr/>
          <p:nvPr/>
        </p:nvGrpSpPr>
        <p:grpSpPr>
          <a:xfrm>
            <a:off x="3214308" y="2195248"/>
            <a:ext cx="407336" cy="338554"/>
            <a:chOff x="4245430" y="1358049"/>
            <a:chExt cx="407336" cy="338554"/>
          </a:xfrm>
        </p:grpSpPr>
        <p:grpSp>
          <p:nvGrpSpPr>
            <p:cNvPr id="30" name="Group 29"/>
            <p:cNvGrpSpPr/>
            <p:nvPr/>
          </p:nvGrpSpPr>
          <p:grpSpPr>
            <a:xfrm>
              <a:off x="4245430" y="1441342"/>
              <a:ext cx="163284" cy="255261"/>
              <a:chOff x="4245430" y="1441342"/>
              <a:chExt cx="163284" cy="255261"/>
            </a:xfrm>
          </p:grpSpPr>
          <p:cxnSp>
            <p:nvCxnSpPr>
              <p:cNvPr id="32" name="Straight Connector 31"/>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354286" y="1358049"/>
              <a:ext cx="298480" cy="338554"/>
            </a:xfrm>
            <a:prstGeom prst="rect">
              <a:avLst/>
            </a:prstGeom>
            <a:noFill/>
          </p:spPr>
          <p:txBody>
            <a:bodyPr wrap="none" rtlCol="0">
              <a:spAutoFit/>
            </a:bodyPr>
            <a:lstStyle/>
            <a:p>
              <a:r>
                <a:rPr lang="en-US" sz="1600" b="1" smtClean="0">
                  <a:solidFill>
                    <a:srgbClr val="FF0000"/>
                  </a:solidFill>
                </a:rPr>
                <a:t>1</a:t>
              </a:r>
              <a:endParaRPr lang="en-US" sz="1600" b="1">
                <a:solidFill>
                  <a:srgbClr val="FF0000"/>
                </a:solidFill>
              </a:endParaRPr>
            </a:p>
          </p:txBody>
        </p:sp>
      </p:grpSp>
      <p:grpSp>
        <p:nvGrpSpPr>
          <p:cNvPr id="34" name="Group 33"/>
          <p:cNvGrpSpPr/>
          <p:nvPr/>
        </p:nvGrpSpPr>
        <p:grpSpPr>
          <a:xfrm>
            <a:off x="3744886" y="2872582"/>
            <a:ext cx="407336" cy="338554"/>
            <a:chOff x="4245430" y="1358049"/>
            <a:chExt cx="407336" cy="338554"/>
          </a:xfrm>
        </p:grpSpPr>
        <p:grpSp>
          <p:nvGrpSpPr>
            <p:cNvPr id="35" name="Group 34"/>
            <p:cNvGrpSpPr/>
            <p:nvPr/>
          </p:nvGrpSpPr>
          <p:grpSpPr>
            <a:xfrm>
              <a:off x="4245430" y="1441342"/>
              <a:ext cx="163284" cy="255261"/>
              <a:chOff x="4245430" y="1441342"/>
              <a:chExt cx="163284" cy="255261"/>
            </a:xfrm>
          </p:grpSpPr>
          <p:cxnSp>
            <p:nvCxnSpPr>
              <p:cNvPr id="37" name="Straight Connector 36"/>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2</a:t>
              </a:r>
            </a:p>
          </p:txBody>
        </p:sp>
      </p:grpSp>
      <p:grpSp>
        <p:nvGrpSpPr>
          <p:cNvPr id="39" name="Group 38"/>
          <p:cNvGrpSpPr/>
          <p:nvPr/>
        </p:nvGrpSpPr>
        <p:grpSpPr>
          <a:xfrm>
            <a:off x="5667023" y="4048978"/>
            <a:ext cx="152400" cy="315006"/>
            <a:chOff x="7292623" y="3733972"/>
            <a:chExt cx="152400" cy="315006"/>
          </a:xfrm>
        </p:grpSpPr>
        <p:cxnSp>
          <p:nvCxnSpPr>
            <p:cNvPr id="40" name="Straight Connector 3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0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arn(inVertical)">
                                      <p:cBhvr>
                                        <p:cTn id="8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4" grpId="1"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961341" cy="584775"/>
          </a:xfrm>
          <a:prstGeom prst="rect">
            <a:avLst/>
          </a:prstGeom>
          <a:noFill/>
        </p:spPr>
        <p:txBody>
          <a:bodyPr wrap="none" rtlCol="0">
            <a:spAutoFit/>
          </a:bodyPr>
          <a:lstStyle/>
          <a:p>
            <a:r>
              <a:rPr lang="en-US" sz="3200" smtClean="0"/>
              <a:t>Giải thưởng tình bạn</a:t>
            </a:r>
            <a:endParaRPr lang="en-US" sz="3200"/>
          </a:p>
        </p:txBody>
      </p:sp>
      <p:sp>
        <p:nvSpPr>
          <p:cNvPr id="6" name="TextBox 5"/>
          <p:cNvSpPr txBox="1"/>
          <p:nvPr/>
        </p:nvSpPr>
        <p:spPr>
          <a:xfrm>
            <a:off x="548620" y="961317"/>
            <a:ext cx="8234133" cy="2800767"/>
          </a:xfrm>
          <a:prstGeom prst="rect">
            <a:avLst/>
          </a:prstGeom>
          <a:noFill/>
        </p:spPr>
        <p:txBody>
          <a:bodyPr wrap="square" rtlCol="0">
            <a:spAutoFit/>
          </a:bodyPr>
          <a:lstStyle/>
          <a:p>
            <a:r>
              <a:rPr lang="en-US" sz="2200"/>
              <a:t> </a:t>
            </a:r>
            <a:r>
              <a:rPr lang="en-US" sz="2200" smtClean="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smtClean="0"/>
              <a:t>      Nai và hoẵng về đích cuối cùng.Nhưng cả hai đều được tặng giải thưởng về tình bạn .</a:t>
            </a:r>
          </a:p>
          <a:p>
            <a:pPr algn="r"/>
            <a:r>
              <a:rPr lang="en-US" sz="2000" smtClean="0"/>
              <a:t>( Lâm Anh )</a:t>
            </a:r>
            <a:endParaRPr lang="en-US" sz="2000"/>
          </a:p>
        </p:txBody>
      </p:sp>
      <p:sp>
        <p:nvSpPr>
          <p:cNvPr id="48" name="TextBox 47"/>
          <p:cNvSpPr txBox="1"/>
          <p:nvPr/>
        </p:nvSpPr>
        <p:spPr>
          <a:xfrm>
            <a:off x="277742" y="3795883"/>
            <a:ext cx="5775940" cy="369332"/>
          </a:xfrm>
          <a:prstGeom prst="rect">
            <a:avLst/>
          </a:prstGeom>
          <a:solidFill>
            <a:schemeClr val="bg1"/>
          </a:solidFill>
        </p:spPr>
        <p:txBody>
          <a:bodyPr wrap="none" rtlCol="0">
            <a:spAutoFit/>
          </a:bodyPr>
          <a:lstStyle/>
          <a:p>
            <a:r>
              <a:rPr lang="en-US" sz="1800" smtClean="0">
                <a:solidFill>
                  <a:schemeClr val="tx1"/>
                </a:solidFill>
              </a:rPr>
              <a:t>Giải nghĩa : </a:t>
            </a:r>
            <a:r>
              <a:rPr lang="en-US" sz="1800" smtClean="0">
                <a:solidFill>
                  <a:srgbClr val="0418AC"/>
                </a:solidFill>
              </a:rPr>
              <a:t>vạch xuất phát, lấy đà, trọng tài, ngã oạch.</a:t>
            </a:r>
            <a:endParaRPr lang="en-US" sz="1800">
              <a:solidFill>
                <a:schemeClr val="tx1"/>
              </a:solidFill>
            </a:endParaRPr>
          </a:p>
        </p:txBody>
      </p:sp>
    </p:spTree>
    <p:extLst>
      <p:ext uri="{BB962C8B-B14F-4D97-AF65-F5344CB8AC3E}">
        <p14:creationId xmlns:p14="http://schemas.microsoft.com/office/powerpoint/2010/main" val="3453816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3311</TotalTime>
  <Words>937</Words>
  <Application>Microsoft Office PowerPoint</Application>
  <PresentationFormat>On-screen Show (16:9)</PresentationFormat>
  <Paragraphs>122</Paragraphs>
  <Slides>22</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Calibri Light</vt:lpstr>
      <vt:lpstr>Calibri</vt:lpstr>
      <vt:lpstr>Quicksand Medium</vt:lpstr>
      <vt:lpstr>Arial-Rounded</vt:lpstr>
      <vt:lpstr>Times New Roman</vt:lpstr>
      <vt:lpstr>Arial Rounded MT Bold</vt:lpstr>
      <vt:lpstr>Arial</vt:lpstr>
      <vt:lpstr>Lato</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LIÊN</cp:lastModifiedBy>
  <cp:revision>372</cp:revision>
  <dcterms:modified xsi:type="dcterms:W3CDTF">2022-03-07T02:13:15Z</dcterms:modified>
</cp:coreProperties>
</file>