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328" r:id="rId2"/>
    <p:sldId id="329" r:id="rId3"/>
    <p:sldId id="330" r:id="rId4"/>
    <p:sldId id="259" r:id="rId5"/>
    <p:sldId id="262" r:id="rId6"/>
    <p:sldId id="265" r:id="rId7"/>
    <p:sldId id="266" r:id="rId8"/>
    <p:sldId id="331" r:id="rId9"/>
    <p:sldId id="332" r:id="rId10"/>
    <p:sldId id="277" r:id="rId11"/>
    <p:sldId id="278" r:id="rId12"/>
    <p:sldId id="333" r:id="rId13"/>
    <p:sldId id="281" r:id="rId14"/>
    <p:sldId id="334" r:id="rId15"/>
    <p:sldId id="335" r:id="rId16"/>
    <p:sldId id="284" r:id="rId17"/>
    <p:sldId id="285" r:id="rId18"/>
    <p:sldId id="286" r:id="rId19"/>
    <p:sldId id="288" r:id="rId20"/>
    <p:sldId id="287" r:id="rId21"/>
    <p:sldId id="293" r:id="rId22"/>
    <p:sldId id="294" r:id="rId23"/>
    <p:sldId id="336" r:id="rId24"/>
    <p:sldId id="337" r:id="rId25"/>
    <p:sldId id="295" r:id="rId26"/>
    <p:sldId id="296" r:id="rId27"/>
    <p:sldId id="297" r:id="rId28"/>
    <p:sldId id="298" r:id="rId29"/>
    <p:sldId id="303" r:id="rId30"/>
    <p:sldId id="299" r:id="rId31"/>
    <p:sldId id="301" r:id="rId32"/>
    <p:sldId id="302" r:id="rId33"/>
    <p:sldId id="300" r:id="rId34"/>
    <p:sldId id="305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27" r:id="rId44"/>
    <p:sldId id="317" r:id="rId45"/>
    <p:sldId id="315" r:id="rId46"/>
    <p:sldId id="316" r:id="rId47"/>
    <p:sldId id="318" r:id="rId48"/>
    <p:sldId id="320" r:id="rId4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6600"/>
    <a:srgbClr val="CC9900"/>
    <a:srgbClr val="CCCC00"/>
    <a:srgbClr val="006600"/>
    <a:srgbClr val="FF9933"/>
    <a:srgbClr val="FF9999"/>
    <a:srgbClr val="33CC33"/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99845-8E31-4914-81B0-17C3BFAE0D22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56CC-14DB-4169-8E92-737C96248B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13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F2BD4F3C-09D6-4A77-A1F7-AD21D92D2A29}" type="slidenum">
              <a:rPr lang="zh-CN" altLang="en-US" sz="1200" smtClean="0">
                <a:solidFill>
                  <a:srgbClr val="000000"/>
                </a:solidFill>
              </a:rPr>
              <a:pPr/>
              <a:t>1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A0AA-4F64-4EBF-867F-DF1BF9E7C401}" type="datetimeFigureOut">
              <a:rPr lang="vi-VN" smtClean="0"/>
              <a:pPr/>
              <a:t>15/03/2021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8DE6-9E64-45EF-82FB-A577EA6B42C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huong%20Hue\AppData\Local\Microsoft\Windows\Temporary%20Internet%20Files\Content.MSO\61CBE0B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c\Downloads\H&#432;&#7899;ng%20d&#7851;n%20vi&#7871;t%20ch&#7919;%20Y%20hoa%20(T&#7853;p%20vi&#7871;t%20L&#7899;p%202%20-%20Tu&#7847;n%2028).mp4" TargetMode="External"/><Relationship Id="rId1" Type="http://schemas.openxmlformats.org/officeDocument/2006/relationships/video" Target="file:///C:\Users\pc\Downloads\T&#7853;p%20vi&#7871;t%20ch&#7919;%20hoa%20L%20T&#7853;p%20vi&#7871;t%20l&#7899;p%202.mp4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7.xml"/><Relationship Id="rId7" Type="http://schemas.openxmlformats.org/officeDocument/2006/relationships/slide" Target="slide40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9" Type="http://schemas.openxmlformats.org/officeDocument/2006/relationships/slide" Target="slide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7753350" y="3898900"/>
            <a:ext cx="139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-36513" y="5016500"/>
            <a:ext cx="1581151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2"/>
          <a:stretch>
            <a:fillRect/>
          </a:stretch>
        </p:blipFill>
        <p:spPr bwMode="auto">
          <a:xfrm>
            <a:off x="0" y="58039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1CBE0B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274763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1"/>
          <p:cNvSpPr/>
          <p:nvPr/>
        </p:nvSpPr>
        <p:spPr>
          <a:xfrm>
            <a:off x="2538413" y="2806700"/>
            <a:ext cx="4065587" cy="10922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025">
              <a:defRPr/>
            </a:pPr>
            <a:r>
              <a:rPr lang="en-US" altLang="zh-CN" sz="4800" b="1" dirty="0">
                <a:solidFill>
                  <a:srgbClr val="FF0000"/>
                </a:solidFill>
                <a:ea typeface="SimSun" pitchFamily="2" charset="-122"/>
              </a:rPr>
              <a:t>TIẾNG VIỆT LỚP </a:t>
            </a:r>
            <a:r>
              <a:rPr lang="en-US" altLang="zh-CN" sz="4800" b="1" dirty="0">
                <a:solidFill>
                  <a:srgbClr val="FF0000"/>
                </a:solidFill>
                <a:ea typeface="SimSun" pitchFamily="2" charset="-122"/>
              </a:rPr>
              <a:t>1B</a:t>
            </a:r>
            <a:endParaRPr lang="zh-CN" altLang="en-US" sz="48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455738" y="5207000"/>
            <a:ext cx="6477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Giáo viên: Nguyễn Thị Mỹ Liên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SimSun" pitchFamily="2" charset="-122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838" y="3225800"/>
            <a:ext cx="4184650" cy="4240213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665288" y="217488"/>
            <a:ext cx="618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TRƯỜNG TIỂU HỌC HỨA TẠO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5213" y="1219200"/>
            <a:ext cx="6867525" cy="5940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4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72878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829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1016485"/>
            <a:ext cx="55467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</a:rPr>
              <a:t>Thảo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</a:rPr>
              <a:t>luận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</a:rPr>
              <a:t>nhóm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</a:rPr>
              <a:t>đôi</a:t>
            </a:r>
            <a:endParaRPr lang="vi-VN" sz="44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143116"/>
            <a:ext cx="7167347" cy="1600438"/>
          </a:xfrm>
          <a:prstGeom prst="rect">
            <a:avLst/>
          </a:prstGeom>
          <a:solidFill>
            <a:srgbClr val="00C057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itchFamily="34" charset="0"/>
              </a:rPr>
              <a:t>Tìm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từ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</a:rPr>
              <a:t>ngữ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trong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</a:rPr>
              <a:t>vần</a:t>
            </a:r>
            <a:r>
              <a:rPr lang="en-US" sz="4000" b="1" dirty="0">
                <a:latin typeface="Arial" pitchFamily="34" charset="0"/>
              </a:rPr>
              <a:t> </a:t>
            </a:r>
            <a:endParaRPr lang="en-US" sz="4000" b="1" dirty="0" smtClean="0">
              <a:latin typeface="Arial" pitchFamily="34" charset="0"/>
            </a:endParaRPr>
          </a:p>
          <a:p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itchFamily="34" charset="0"/>
              </a:rPr>
              <a:t>âp</a:t>
            </a:r>
            <a:r>
              <a:rPr lang="en-US" sz="4000" b="1" i="1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itchFamily="34" charset="0"/>
              </a:rPr>
              <a:t>ong</a:t>
            </a:r>
            <a:r>
              <a:rPr lang="en-US" sz="4000" b="1" i="1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itchFamily="34" charset="0"/>
              </a:rPr>
              <a:t>iu</a:t>
            </a:r>
            <a:r>
              <a:rPr lang="en-US" sz="4000" b="1" i="1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itchFamily="34" charset="0"/>
              </a:rPr>
              <a:t>oa</a:t>
            </a:r>
            <a:r>
              <a:rPr lang="en-US" sz="4000" b="1" dirty="0" smtClean="0">
                <a:latin typeface="Arial" pitchFamily="34" charset="0"/>
              </a:rPr>
              <a:t>?</a:t>
            </a:r>
            <a:endParaRPr lang="vi-VN" sz="4000" b="1" dirty="0"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ọn bộ background powerpoint đẹp và chuyên nghiệp nhất cho slid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Connector 5"/>
          <p:cNvSpPr/>
          <p:nvPr/>
        </p:nvSpPr>
        <p:spPr>
          <a:xfrm>
            <a:off x="785786" y="2500306"/>
            <a:ext cx="3571900" cy="1214446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</a:rPr>
              <a:t>iả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</a:rPr>
              <a:t>giọng</a:t>
            </a:r>
            <a:endParaRPr lang="vi-VN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2643174" y="0"/>
            <a:ext cx="4000528" cy="2714620"/>
          </a:xfrm>
          <a:prstGeom prst="sun">
            <a:avLst>
              <a:gd name="adj" fmla="val 26216"/>
            </a:avLst>
          </a:prstGeom>
          <a:solidFill>
            <a:srgbClr val="31C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</a:rPr>
              <a:t>nấp</a:t>
            </a:r>
            <a:endParaRPr lang="vi-VN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000628" y="2500306"/>
            <a:ext cx="2928958" cy="1200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itchFamily="34" charset="0"/>
              </a:rPr>
              <a:t>tíu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tít</a:t>
            </a:r>
            <a:endParaRPr lang="vi-VN" sz="4000" dirty="0">
              <a:latin typeface="Arial" pitchFamily="34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428992" y="4214818"/>
            <a:ext cx="2428892" cy="1042416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663300"/>
                </a:solidFill>
                <a:latin typeface="Arial" pitchFamily="34" charset="0"/>
              </a:rPr>
              <a:t>x</a:t>
            </a:r>
            <a:r>
              <a:rPr lang="en-US" sz="4000" b="1" dirty="0" err="1" smtClean="0">
                <a:solidFill>
                  <a:srgbClr val="663300"/>
                </a:solidFill>
                <a:latin typeface="Arial" pitchFamily="34" charset="0"/>
              </a:rPr>
              <a:t>oa</a:t>
            </a:r>
            <a:r>
              <a:rPr lang="en-US" sz="4000" b="1" dirty="0" smtClean="0">
                <a:solidFill>
                  <a:srgbClr val="6633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  <a:latin typeface="Arial" pitchFamily="34" charset="0"/>
              </a:rPr>
              <a:t>đầu</a:t>
            </a:r>
            <a:endParaRPr lang="vi-VN" sz="4000" b="1" dirty="0">
              <a:solidFill>
                <a:srgbClr val="66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7735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Grim)</a:t>
            </a:r>
          </a:p>
        </p:txBody>
      </p:sp>
    </p:spTree>
    <p:extLst>
      <p:ext uri="{BB962C8B-B14F-4D97-AF65-F5344CB8AC3E}">
        <p14:creationId xmlns:p14="http://schemas.microsoft.com/office/powerpoint/2010/main" val="40251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 Powerpoint Đẹp, Chất, Chủ Đề Phong Phú Cho Bạn Lựa Chọn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760" y="1714488"/>
            <a:ext cx="7000892" cy="2831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Lúc mẹ đi vắng, có tiếng gọi cửa, nhưng không phải giọng của mẹ nên chúng con không mở.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42646" y="1857364"/>
            <a:ext cx="115238" cy="46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56630" y="2467056"/>
            <a:ext cx="115238" cy="46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86314" y="3071810"/>
            <a:ext cx="115238" cy="46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43504" y="3714752"/>
            <a:ext cx="115238" cy="46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14942" y="3714752"/>
            <a:ext cx="115238" cy="46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7735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Grim)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10970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81722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026" y="5733256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8558" y="21327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900" y="4335487"/>
            <a:ext cx="98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7735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Grim)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10970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81722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026" y="5733256"/>
            <a:ext cx="3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 hình ảnh đẹp nhất về Power points trong 2020 | Hình nền, Power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428860" y="2000240"/>
            <a:ext cx="4214842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571876"/>
            <a:ext cx="3883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2285992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3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8" name="Explosion 2 7"/>
          <p:cNvSpPr/>
          <p:nvPr/>
        </p:nvSpPr>
        <p:spPr>
          <a:xfrm>
            <a:off x="3643306" y="714356"/>
            <a:ext cx="2357454" cy="10715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6653" y="928670"/>
            <a:ext cx="15154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Tiết</a:t>
            </a:r>
            <a:r>
              <a:rPr lang="en-US" sz="4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2</a:t>
            </a:r>
            <a:endParaRPr lang="vi-VN" sz="40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23528" y="2492896"/>
            <a:ext cx="835292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060700" algn="ctr"/>
              </a:tabLst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Dê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dê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?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060700" algn="ctr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Sói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mẹ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vừa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đi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xa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?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060700" algn="ctr"/>
              </a:tabLst>
            </a:pPr>
            <a:r>
              <a:rPr lang="en-US" sz="3200" b="1" baseline="0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dê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045" y="1026246"/>
            <a:ext cx="514353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3333FF"/>
                </a:solidFill>
                <a:latin typeface="Arial" pitchFamily="34" charset="0"/>
              </a:rPr>
              <a:t>Thảo</a:t>
            </a:r>
            <a:r>
              <a:rPr lang="en-US" sz="4400" dirty="0" smtClean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Arial" pitchFamily="34" charset="0"/>
              </a:rPr>
              <a:t>luận</a:t>
            </a:r>
            <a:r>
              <a:rPr lang="en-US" sz="4400" dirty="0" smtClean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Arial" pitchFamily="34" charset="0"/>
              </a:rPr>
              <a:t>nhóm</a:t>
            </a:r>
            <a:r>
              <a:rPr lang="en-US" sz="4400" dirty="0" smtClean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Arial" pitchFamily="34" charset="0"/>
              </a:rPr>
              <a:t>đôi</a:t>
            </a:r>
            <a:endParaRPr lang="vi-VN" sz="4400" dirty="0">
              <a:solidFill>
                <a:srgbClr val="3333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đẹp nhấ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618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794" y="857232"/>
            <a:ext cx="6000792" cy="1323439"/>
          </a:xfrm>
          <a:prstGeom prst="rect">
            <a:avLst/>
          </a:prstGeom>
          <a:solidFill>
            <a:srgbClr val="99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500306"/>
            <a:ext cx="735811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4000" dirty="0" smtClean="0"/>
          </a:p>
          <a:p>
            <a:endParaRPr lang="vi-V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2428868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</a:t>
            </a:r>
            <a:r>
              <a:rPr lang="en-US" sz="4000" b="1" dirty="0" err="1" smtClean="0"/>
              <a:t>Dê</a:t>
            </a:r>
            <a:r>
              <a:rPr lang="en-US" sz="4000" b="1" dirty="0" smtClean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 </a:t>
            </a:r>
            <a:r>
              <a:rPr lang="en-US" sz="4000" b="1" dirty="0" err="1"/>
              <a:t>dặn</a:t>
            </a:r>
            <a:r>
              <a:rPr lang="en-US" sz="4000" b="1" dirty="0"/>
              <a:t> </a:t>
            </a:r>
            <a:r>
              <a:rPr lang="en-US" sz="4000" b="1" dirty="0" err="1"/>
              <a:t>dê</a:t>
            </a:r>
            <a:r>
              <a:rPr lang="en-US" sz="4000" b="1" dirty="0"/>
              <a:t> con </a:t>
            </a:r>
            <a:r>
              <a:rPr lang="en-US" sz="4000" b="1" dirty="0" err="1"/>
              <a:t>chỉ</a:t>
            </a:r>
            <a:r>
              <a:rPr lang="en-US" sz="4000" b="1" dirty="0"/>
              <a:t> </a:t>
            </a:r>
            <a:r>
              <a:rPr lang="en-US" sz="4000" b="1" dirty="0" err="1" smtClean="0"/>
              <a:t>được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mở</a:t>
            </a:r>
            <a:r>
              <a:rPr lang="en-US" sz="4000" b="1" dirty="0" smtClean="0"/>
              <a:t> </a:t>
            </a:r>
            <a:r>
              <a:rPr lang="en-US" sz="4000" b="1" dirty="0" err="1"/>
              <a:t>cửa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nghe</a:t>
            </a:r>
            <a:r>
              <a:rPr lang="en-US" sz="4000" b="1" dirty="0"/>
              <a:t> </a:t>
            </a:r>
            <a:r>
              <a:rPr lang="en-US" sz="4000" b="1" dirty="0" err="1"/>
              <a:t>tiếng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 smtClean="0"/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f29-zpg.zdn.vn/1958821824174790455/bf8c1e34b761483f1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72066" y="1001096"/>
            <a:ext cx="4071934" cy="1938992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Sói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1347" y="3501008"/>
            <a:ext cx="3893371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=&gt;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dê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 </a:t>
            </a:r>
            <a:r>
              <a:rPr lang="en-US" sz="4000" b="1" dirty="0" err="1"/>
              <a:t>vừa</a:t>
            </a:r>
            <a:r>
              <a:rPr lang="en-US" sz="4000" b="1" dirty="0"/>
              <a:t>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xa</a:t>
            </a:r>
            <a:r>
              <a:rPr lang="en-US" sz="4000" b="1" dirty="0"/>
              <a:t>, </a:t>
            </a:r>
            <a:r>
              <a:rPr lang="en-US" sz="4000" b="1" dirty="0" err="1"/>
              <a:t>sói</a:t>
            </a:r>
            <a:r>
              <a:rPr lang="en-US" sz="4000" b="1" dirty="0"/>
              <a:t> </a:t>
            </a:r>
            <a:r>
              <a:rPr lang="en-US" sz="4000" b="1" dirty="0" err="1"/>
              <a:t>gõ</a:t>
            </a:r>
            <a:r>
              <a:rPr lang="en-US" sz="4000" b="1" dirty="0"/>
              <a:t> </a:t>
            </a:r>
            <a:r>
              <a:rPr lang="en-US" sz="4000" b="1" dirty="0" err="1"/>
              <a:t>cửa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giả</a:t>
            </a:r>
            <a:r>
              <a:rPr lang="en-US" sz="4000" b="1" dirty="0"/>
              <a:t> </a:t>
            </a:r>
            <a:r>
              <a:rPr lang="en-US" sz="4000" b="1" dirty="0" err="1"/>
              <a:t>giọng</a:t>
            </a:r>
            <a:r>
              <a:rPr lang="en-US" sz="4000" b="1" dirty="0"/>
              <a:t> </a:t>
            </a:r>
            <a:r>
              <a:rPr lang="en-US" sz="4000" b="1" dirty="0" err="1"/>
              <a:t>dê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 smtClean="0"/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152650" y="685800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742998" y="2133600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Hộp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quà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bí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mật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644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đẹp về Y tế và Động vật - Hedieuhanh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7858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dê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con?</a:t>
            </a:r>
            <a:endParaRPr lang="vi-VN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14512" y="2714620"/>
            <a:ext cx="735808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dê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đàn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con: 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ngoan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lắm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!”</a:t>
            </a:r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428860" y="1785926"/>
            <a:ext cx="4214842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962949"/>
            <a:ext cx="5654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2096808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4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+ Hình nền PowerPoint đẹp và chuyên nghiệp - Hedieuhanh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7158" y="2418702"/>
            <a:ext cx="6215106" cy="1323439"/>
          </a:xfrm>
          <a:prstGeom prst="rect">
            <a:avLst/>
          </a:prstGeom>
          <a:solidFill>
            <a:srgbClr val="BFE5F3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dê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sói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9" y="4143380"/>
            <a:ext cx="6807129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dê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sói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giả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giọng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dê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000372"/>
            <a:ext cx="100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(…).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Dặn dò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17725" y="3052763"/>
            <a:ext cx="40334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3316" name="Picture 6" descr="Day ho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lash Lang hoa 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ash Buom va hoa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Flash Lang hoa 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 ho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ash Buom va hoa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j039821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1931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49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70075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6588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26" y="5375701"/>
            <a:ext cx="89108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Quý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42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ang day 55aded0081c8b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3214686"/>
            <a:ext cx="6858048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</a:rPr>
              <a:t>m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ời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    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mở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cửa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   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nghe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lờ</a:t>
            </a:r>
            <a:r>
              <a:rPr lang="en-US" sz="4000" b="1" dirty="0" err="1" smtClean="0">
                <a:solidFill>
                  <a:srgbClr val="C00000"/>
                </a:solidFill>
              </a:rPr>
              <a:t>i</a:t>
            </a:r>
            <a:endParaRPr lang="vi-VN" sz="4000" dirty="0" smtClean="0">
              <a:solidFill>
                <a:srgbClr val="C00000"/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50057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mình,em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(…)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70" y="1500174"/>
            <a:ext cx="800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5. </a:t>
            </a:r>
            <a:r>
              <a:rPr lang="en-US" sz="4000" b="1" dirty="0" err="1" smtClean="0">
                <a:latin typeface="Arial" pitchFamily="34" charset="0"/>
              </a:rPr>
              <a:t>Chọn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từ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ngữ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để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hoàn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thiện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câu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trả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lời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và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viết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câu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vào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vở</a:t>
            </a:r>
            <a:endParaRPr lang="vi-VN" sz="4000" b="1" dirty="0">
              <a:latin typeface="Arial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071802" y="0"/>
            <a:ext cx="4214842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10858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5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10" name="Explosion 2 9"/>
          <p:cNvSpPr/>
          <p:nvPr/>
        </p:nvSpPr>
        <p:spPr>
          <a:xfrm>
            <a:off x="857224" y="0"/>
            <a:ext cx="2357454" cy="10715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2009" y="142852"/>
            <a:ext cx="15154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Tiết</a:t>
            </a:r>
            <a:r>
              <a:rPr lang="en-US" sz="4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3</a:t>
            </a:r>
            <a:endParaRPr lang="vi-VN" sz="40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ownloads\phong-nen-powerpoint-de-thuong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1605495"/>
            <a:ext cx="87154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ổng hợp 5000 ảnh động tuyển chọn cực đẹp cho Powerpoint | CTU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240915" cy="12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E94417"/>
                </a:solidFill>
                <a:latin typeface="Arial" pitchFamily="34" charset="0"/>
              </a:rPr>
              <a:t>H</a:t>
            </a:r>
            <a:r>
              <a:rPr lang="en-US" sz="4400" b="1" dirty="0" err="1" smtClean="0">
                <a:solidFill>
                  <a:srgbClr val="E94417"/>
                </a:solidFill>
                <a:latin typeface="Arial" pitchFamily="34" charset="0"/>
              </a:rPr>
              <a:t>ướng</a:t>
            </a:r>
            <a:r>
              <a:rPr lang="en-US" sz="4400" b="1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E94417"/>
                </a:solidFill>
                <a:latin typeface="Arial" pitchFamily="34" charset="0"/>
              </a:rPr>
              <a:t>dẫn</a:t>
            </a:r>
            <a:r>
              <a:rPr lang="en-US" sz="4400" b="1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E94417"/>
                </a:solidFill>
                <a:latin typeface="Arial" pitchFamily="34" charset="0"/>
              </a:rPr>
              <a:t>tô</a:t>
            </a:r>
            <a:r>
              <a:rPr lang="en-US" sz="4400" b="1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E94417"/>
                </a:solidFill>
                <a:latin typeface="Arial" pitchFamily="34" charset="0"/>
              </a:rPr>
              <a:t>chữ</a:t>
            </a:r>
            <a:r>
              <a:rPr lang="en-US" sz="4400" b="1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E94417"/>
                </a:solidFill>
                <a:latin typeface="Arial" pitchFamily="34" charset="0"/>
              </a:rPr>
              <a:t>hoa</a:t>
            </a:r>
            <a:r>
              <a:rPr lang="en-US" sz="4400" b="1" dirty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b="1" dirty="0" smtClean="0">
                <a:solidFill>
                  <a:srgbClr val="E94417"/>
                </a:solidFill>
                <a:latin typeface="Arial" pitchFamily="34" charset="0"/>
              </a:rPr>
              <a:t>L,Y</a:t>
            </a:r>
            <a:endParaRPr lang="vi-VN" sz="4400" b="1" dirty="0">
              <a:solidFill>
                <a:srgbClr val="E94417"/>
              </a:solidFill>
              <a:latin typeface="Arial" pitchFamily="34" charset="0"/>
            </a:endParaRPr>
          </a:p>
        </p:txBody>
      </p:sp>
      <p:pic>
        <p:nvPicPr>
          <p:cNvPr id="5" name="Tập viết chữ hoa L Tập viết lớp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785794"/>
            <a:ext cx="4500562" cy="6072206"/>
          </a:xfrm>
          <a:prstGeom prst="rect">
            <a:avLst/>
          </a:prstGeom>
        </p:spPr>
      </p:pic>
      <p:pic>
        <p:nvPicPr>
          <p:cNvPr id="6" name="Hướng dẫn viết chữ Y hoa (Tập viết Lớp 2 - Tuần 28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500562" y="785794"/>
            <a:ext cx="4643438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968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T 16 hình nền Powerpoint dễ thương kute nhất 20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1891247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6. </a:t>
            </a:r>
            <a:r>
              <a:rPr lang="en-US" sz="4000" b="1" dirty="0" err="1" smtClean="0">
                <a:latin typeface="Arial" pitchFamily="34" charset="0"/>
              </a:rPr>
              <a:t>Quan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sát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tranh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và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kể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lại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câu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chuyện</a:t>
            </a:r>
            <a:endParaRPr lang="vi-VN" sz="4000" b="1" dirty="0">
              <a:latin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357422" y="-71462"/>
            <a:ext cx="4143404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4546" y="2967335"/>
            <a:ext cx="49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mẹ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vắng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nhà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357166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6</a:t>
            </a:r>
            <a:endParaRPr lang="vi-VN" sz="44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f3.group.zf.zdn.vn/94c43eb741f0aeaef7e1/7123204032671355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0846" y="6143644"/>
            <a:ext cx="27638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mẹ</a:t>
            </a:r>
            <a:r>
              <a:rPr lang="en-US" sz="3200" b="1" dirty="0" smtClean="0"/>
              <a:t> (…)</a:t>
            </a:r>
            <a:endParaRPr lang="vi-VN" sz="3200" b="1" dirty="0" smtClean="0"/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4947955" y="6210564"/>
            <a:ext cx="42675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Nghe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đúng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tiếng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mẹ</a:t>
            </a:r>
            <a:r>
              <a:rPr lang="en-US" sz="3200" b="1" dirty="0" smtClean="0"/>
              <a:t> (…)</a:t>
            </a:r>
            <a:endParaRPr lang="vi-VN" sz="3200" b="1" dirty="0" smtClean="0"/>
          </a:p>
          <a:p>
            <a:endParaRPr lang="vi-VN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57213" y="2590800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594350" y="685800"/>
            <a:ext cx="2819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024188" y="4953000"/>
            <a:ext cx="48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079164"/>
            <a:ext cx="47348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680"/>
            <a:ext cx="3232150" cy="26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08" y="4534451"/>
            <a:ext cx="457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f3.group.zf.zdn.vn/94c43eb741f0aeaef7e1/7123204032671355632"/>
          <p:cNvPicPr>
            <a:picLocks noChangeAspect="1" noChangeArrowheads="1"/>
          </p:cNvPicPr>
          <p:nvPr/>
        </p:nvPicPr>
        <p:blipFill>
          <a:blip r:embed="rId2"/>
          <a:srcRect r="50714" b="53242"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6072206"/>
            <a:ext cx="491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rừng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nọ</a:t>
            </a:r>
            <a:r>
              <a:rPr lang="en-US" sz="4000" b="1" dirty="0" smtClean="0"/>
              <a:t> (…)</a:t>
            </a:r>
            <a:endParaRPr lang="vi-VN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3.group.zf.zdn.vn/94c43eb741f0aeaef7e1/7123204032671355632"/>
          <p:cNvPicPr>
            <a:picLocks noChangeAspect="1" noChangeArrowheads="1"/>
          </p:cNvPicPr>
          <p:nvPr/>
        </p:nvPicPr>
        <p:blipFill>
          <a:blip r:embed="rId2"/>
          <a:srcRect l="51429" t="1870" r="3571" b="53241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6150114"/>
            <a:ext cx="349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Một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sói</a:t>
            </a:r>
            <a:r>
              <a:rPr lang="en-US" sz="4000" b="1" dirty="0" smtClean="0"/>
              <a:t> (…)</a:t>
            </a:r>
            <a:endParaRPr lang="vi-VN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3.group.zf.zdn.vn/94c43eb741f0aeaef7e1/7123204032671355632"/>
          <p:cNvPicPr>
            <a:picLocks noChangeAspect="1" noChangeArrowheads="1"/>
          </p:cNvPicPr>
          <p:nvPr/>
        </p:nvPicPr>
        <p:blipFill>
          <a:blip r:embed="rId2"/>
          <a:srcRect t="52369" r="50714" b="872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6000768"/>
            <a:ext cx="340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Nhớ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mẹ</a:t>
            </a:r>
            <a:r>
              <a:rPr lang="en-US" sz="4000" b="1" dirty="0" smtClean="0"/>
              <a:t> (…)</a:t>
            </a:r>
            <a:endParaRPr lang="vi-VN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3.group.zf.zdn.vn/94c43eb741f0aeaef7e1/7123204032671355632"/>
          <p:cNvPicPr>
            <a:picLocks noChangeAspect="1" noChangeArrowheads="1"/>
          </p:cNvPicPr>
          <p:nvPr/>
        </p:nvPicPr>
        <p:blipFill>
          <a:blip r:embed="rId2"/>
          <a:srcRect l="51429" t="54240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6150138"/>
            <a:ext cx="5323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Nghe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đúng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tiếng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mẹ</a:t>
            </a:r>
            <a:r>
              <a:rPr lang="en-US" sz="4000" b="1" dirty="0" smtClean="0"/>
              <a:t> (…)</a:t>
            </a:r>
            <a:endParaRPr lang="vi-VN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đẹp 2016 | Huỳnh Việt Thắ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571736" y="-214338"/>
            <a:ext cx="4143404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2449" y="1142984"/>
            <a:ext cx="30636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7. </a:t>
            </a:r>
            <a:r>
              <a:rPr lang="en-US" sz="4000" b="1" dirty="0" err="1" smtClean="0">
                <a:latin typeface="Arial" pitchFamily="34" charset="0"/>
              </a:rPr>
              <a:t>Nghe</a:t>
            </a:r>
            <a:r>
              <a:rPr lang="en-US" sz="4000" b="1" dirty="0" smtClean="0">
                <a:latin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</a:rPr>
              <a:t>viết</a:t>
            </a:r>
            <a:endParaRPr lang="vi-VN" sz="4000" b="1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57823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2578238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sói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561578"/>
            <a:ext cx="9144000" cy="193899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sói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sói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giọng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42852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7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12" name="Explosion 2 11"/>
          <p:cNvSpPr/>
          <p:nvPr/>
        </p:nvSpPr>
        <p:spPr>
          <a:xfrm>
            <a:off x="0" y="0"/>
            <a:ext cx="2357454" cy="10715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42852"/>
            <a:ext cx="15154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Tiết</a:t>
            </a:r>
            <a:r>
              <a:rPr lang="en-US" sz="4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4</a:t>
            </a:r>
            <a:endParaRPr lang="vi-VN" sz="40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ết quả hình ảnh cho background ppt màu trắng đơn giản | Hình nề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143108" y="0"/>
            <a:ext cx="4429156" cy="1357298"/>
          </a:xfrm>
          <a:prstGeom prst="cloudCallou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 smtClean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57158" y="1605495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8.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Chọn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chữ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phù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hợp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thay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cho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bông</a:t>
            </a:r>
            <a:r>
              <a:rPr lang="en-US" sz="40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itchFamily="34" charset="0"/>
              </a:rPr>
              <a:t>hoa</a:t>
            </a:r>
            <a:endParaRPr lang="vi-VN" sz="4000" b="1" dirty="0">
              <a:solidFill>
                <a:srgbClr val="CC00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187859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hay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kì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lạ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      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cỏ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non      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kể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chuyện</a:t>
            </a:r>
            <a:endParaRPr lang="en-US" altLang="zh-CN" sz="4000" b="1" dirty="0" smtClean="0">
              <a:latin typeface="Arial" pitchFamily="34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b.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hay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d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?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về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nhà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  d ê con      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vội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vã</a:t>
            </a:r>
            <a:endParaRPr lang="en-US" altLang="zh-CN" sz="4000" dirty="0" smtClean="0">
              <a:latin typeface="Arial" pitchFamily="34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4" y="3929066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98" y="5143512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92" y="5143512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4" y="5143512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98" y="3929066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92" y="3929066"/>
            <a:ext cx="503728" cy="462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00298" y="239420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8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phim hoạt hình mùa hè cây xanh tự do vẽ tay Hình ảnh | Định dạ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715172" cy="6643710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1643042" y="1172138"/>
            <a:ext cx="928694" cy="182823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714876" y="2786058"/>
            <a:ext cx="928694" cy="18573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6572264" y="2928934"/>
            <a:ext cx="928694" cy="178595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4500562" y="785794"/>
            <a:ext cx="928694" cy="1714512"/>
          </a:xfrm>
          <a:prstGeom prst="actionButtonBlank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2857488" y="2928934"/>
            <a:ext cx="928694" cy="178595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ction Button: Custom 10">
            <a:hlinkClick r:id="rId8" action="ppaction://hlinksldjump" highlightClick="1"/>
          </p:cNvPr>
          <p:cNvSpPr/>
          <p:nvPr/>
        </p:nvSpPr>
        <p:spPr>
          <a:xfrm>
            <a:off x="3071802" y="785794"/>
            <a:ext cx="928694" cy="1714512"/>
          </a:xfrm>
          <a:prstGeom prst="actionButtonBlank">
            <a:avLst/>
          </a:prstGeom>
          <a:solidFill>
            <a:srgbClr val="C83CA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95050" y="0"/>
            <a:ext cx="787747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</a:rPr>
              <a:t>TRÒ CHƠI: </a:t>
            </a:r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</a:rPr>
              <a:t>Rút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</a:rPr>
              <a:t>thẻ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</a:rPr>
              <a:t> may </a:t>
            </a:r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</a:rPr>
              <a:t>mắn</a:t>
            </a:r>
            <a:endParaRPr lang="vi-VN" sz="44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Flowchart: Process 13">
            <a:hlinkClick r:id="rId9" action="ppaction://hlinksldjump"/>
          </p:cNvPr>
          <p:cNvSpPr/>
          <p:nvPr/>
        </p:nvSpPr>
        <p:spPr>
          <a:xfrm>
            <a:off x="6000760" y="785794"/>
            <a:ext cx="914400" cy="1714512"/>
          </a:xfrm>
          <a:prstGeom prst="flowChartProcess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857232"/>
            <a:ext cx="3490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…ì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lạ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643182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   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71736" y="928670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…ỏ non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000372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ỏ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non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57356" y="1000108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…ể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chuyện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/>
              <a:t>         </a:t>
            </a:r>
            <a:endParaRPr lang="vi-V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3000372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ể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ctor - Khung đầy màu sắc từ quả mọng của một dâu tây, hoa, lá và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857488" y="869797"/>
            <a:ext cx="4143404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3429000"/>
            <a:ext cx="437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tranh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3207" y="1323555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1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71736" y="1357298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…ề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nhà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342900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ề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00298" y="1714488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…ê con</a:t>
            </a:r>
          </a:p>
          <a:p>
            <a:r>
              <a:rPr lang="en-US" sz="4000" b="1" dirty="0" smtClean="0"/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78" y="3857628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57422" y="1857364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…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ội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vã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3857628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ội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vã</a:t>
            </a:r>
            <a:endParaRPr lang="vi-VN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những Background Powerpoint đẹp cho bày thuyết trình ấn tượng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85786" y="1857364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trúng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4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mắn</a:t>
            </a:r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!</a:t>
            </a:r>
          </a:p>
          <a:p>
            <a:r>
              <a:rPr lang="en-US" sz="4000" b="1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ky na stěně komunity – 39,469 fotek | V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4348" y="2857496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hay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ì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lạ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ỏ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non  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ể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chuyện</a:t>
            </a:r>
            <a:endParaRPr lang="en-US" altLang="zh-CN" sz="4000" b="1" dirty="0" smtClean="0">
              <a:latin typeface="Arial" pitchFamily="34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b.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hay </a:t>
            </a:r>
            <a:r>
              <a:rPr lang="en-US" altLang="zh-CN" sz="4000" b="1" dirty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d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?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ề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nhà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d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ê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con       </a:t>
            </a:r>
            <a:r>
              <a:rPr lang="en-US" altLang="zh-CN" sz="4000" b="1" dirty="0" err="1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ội</a:t>
            </a: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vã</a:t>
            </a:r>
            <a:endParaRPr lang="en-US" altLang="zh-CN" sz="4000" dirty="0" smtClean="0">
              <a:latin typeface="Arial" pitchFamily="34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Arial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1730865"/>
            <a:ext cx="5917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C00CC"/>
                </a:solidFill>
                <a:latin typeface="Arial" pitchFamily="34" charset="0"/>
              </a:rPr>
              <a:t>8. </a:t>
            </a:r>
            <a:r>
              <a:rPr lang="en-US" sz="4400" b="1" dirty="0" err="1" smtClean="0">
                <a:solidFill>
                  <a:srgbClr val="CC00CC"/>
                </a:solidFill>
                <a:latin typeface="Arial" pitchFamily="34" charset="0"/>
              </a:rPr>
              <a:t>Chọn</a:t>
            </a:r>
            <a:r>
              <a:rPr lang="en-US" sz="44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itchFamily="34" charset="0"/>
              </a:rPr>
              <a:t>chữ</a:t>
            </a:r>
            <a:r>
              <a:rPr lang="en-US" sz="44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itchFamily="34" charset="0"/>
              </a:rPr>
              <a:t>phù</a:t>
            </a:r>
            <a:r>
              <a:rPr lang="en-US" sz="4400" b="1" dirty="0" smtClean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itchFamily="34" charset="0"/>
              </a:rPr>
              <a:t>hợp</a:t>
            </a:r>
            <a:endParaRPr lang="vi-VN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background powerpoint dễ thương | Hình nền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4810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Cloud Callout 3"/>
          <p:cNvSpPr/>
          <p:nvPr/>
        </p:nvSpPr>
        <p:spPr>
          <a:xfrm>
            <a:off x="2285984" y="0"/>
            <a:ext cx="4429156" cy="1357298"/>
          </a:xfrm>
          <a:prstGeom prst="cloudCallou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 smtClean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428736"/>
            <a:ext cx="4637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</a:rPr>
              <a:t>6. </a:t>
            </a:r>
            <a:r>
              <a:rPr lang="en-US" sz="4400" b="1" dirty="0" err="1" smtClean="0">
                <a:latin typeface="Arial" pitchFamily="34" charset="0"/>
              </a:rPr>
              <a:t>Nói</a:t>
            </a:r>
            <a:r>
              <a:rPr lang="en-US" sz="4400" b="1" dirty="0" smtClean="0">
                <a:latin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</a:rPr>
              <a:t>tranh</a:t>
            </a:r>
            <a:endParaRPr lang="vi-VN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2143116"/>
            <a:ext cx="5214974" cy="769441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E94417"/>
                </a:solidFill>
                <a:latin typeface="Arial" pitchFamily="34" charset="0"/>
              </a:rPr>
              <a:t>Thảo</a:t>
            </a:r>
            <a:r>
              <a:rPr lang="en-US" sz="4400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E94417"/>
                </a:solidFill>
                <a:latin typeface="Arial" pitchFamily="34" charset="0"/>
              </a:rPr>
              <a:t>luận</a:t>
            </a:r>
            <a:r>
              <a:rPr lang="en-US" sz="4400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E94417"/>
                </a:solidFill>
                <a:latin typeface="Arial" pitchFamily="34" charset="0"/>
              </a:rPr>
              <a:t>nhóm</a:t>
            </a:r>
            <a:r>
              <a:rPr lang="en-US" sz="4400" dirty="0" smtClean="0">
                <a:solidFill>
                  <a:srgbClr val="E94417"/>
                </a:solidFill>
                <a:latin typeface="Arial" pitchFamily="34" charset="0"/>
              </a:rPr>
              <a:t> </a:t>
            </a:r>
            <a:r>
              <a:rPr lang="en-US" sz="4400" dirty="0" err="1" smtClean="0">
                <a:solidFill>
                  <a:srgbClr val="E94417"/>
                </a:solidFill>
                <a:latin typeface="Arial" pitchFamily="34" charset="0"/>
              </a:rPr>
              <a:t>đôi</a:t>
            </a:r>
            <a:endParaRPr lang="vi-VN" sz="4400" dirty="0">
              <a:solidFill>
                <a:srgbClr val="E94417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200" y="3000372"/>
            <a:ext cx="78790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Quan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sát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tranh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và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dùng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từ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ngữ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trong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khung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để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nói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theo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99"/>
                </a:solidFill>
                <a:latin typeface="Arial" pitchFamily="34" charset="0"/>
              </a:rPr>
              <a:t>tranh</a:t>
            </a:r>
            <a:r>
              <a:rPr lang="en-US" sz="4000" b="1" dirty="0" smtClean="0">
                <a:solidFill>
                  <a:srgbClr val="009999"/>
                </a:solidFill>
                <a:latin typeface="Arial" pitchFamily="34" charset="0"/>
              </a:rPr>
              <a:t>:</a:t>
            </a:r>
            <a:endParaRPr lang="vi-VN" sz="4000" dirty="0" smtClean="0">
              <a:solidFill>
                <a:srgbClr val="009999"/>
              </a:solidFill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4357694"/>
            <a:ext cx="72555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?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ý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?</a:t>
            </a:r>
            <a:endParaRPr lang="vi-VN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14290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9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785786" y="142852"/>
            <a:ext cx="7286676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 </a:t>
            </a:r>
            <a:r>
              <a:rPr lang="en-US" sz="4000" b="1" dirty="0" err="1" smtClean="0">
                <a:solidFill>
                  <a:srgbClr val="C00000"/>
                </a:solidFill>
              </a:rPr>
              <a:t>trùng</a:t>
            </a:r>
            <a:r>
              <a:rPr lang="en-US" sz="4000" b="1" dirty="0" smtClean="0">
                <a:solidFill>
                  <a:srgbClr val="C00000"/>
                </a:solidFill>
              </a:rPr>
              <a:t>      </a:t>
            </a:r>
            <a:r>
              <a:rPr lang="en-US" sz="4000" b="1" dirty="0" err="1" smtClean="0">
                <a:solidFill>
                  <a:srgbClr val="C00000"/>
                </a:solidFill>
              </a:rPr>
              <a:t>rửa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tay</a:t>
            </a:r>
            <a:r>
              <a:rPr lang="en-US" sz="4000" b="1" dirty="0" smtClean="0">
                <a:solidFill>
                  <a:srgbClr val="C00000"/>
                </a:solidFill>
              </a:rPr>
              <a:t>     </a:t>
            </a:r>
            <a:r>
              <a:rPr lang="en-US" sz="4000" b="1" dirty="0" err="1" smtClean="0">
                <a:solidFill>
                  <a:srgbClr val="C00000"/>
                </a:solidFill>
              </a:rPr>
              <a:t>phòng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bệnh</a:t>
            </a:r>
            <a:endParaRPr lang="vi-VN" sz="4000" dirty="0" smtClean="0">
              <a:solidFill>
                <a:srgbClr val="C00000"/>
              </a:solidFill>
            </a:endParaRPr>
          </a:p>
          <a:p>
            <a:pPr algn="ctr"/>
            <a:endParaRPr lang="vi-VN" dirty="0"/>
          </a:p>
        </p:txBody>
      </p:sp>
      <p:pic>
        <p:nvPicPr>
          <p:cNvPr id="108546" name="Picture 2" descr="https://f12-group-zf.zdn.vn/e2ebd09bafdc408219cd/8632664681047292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6" name="32-Point Star 5"/>
          <p:cNvSpPr/>
          <p:nvPr/>
        </p:nvSpPr>
        <p:spPr>
          <a:xfrm>
            <a:off x="428596" y="1214422"/>
            <a:ext cx="642942" cy="571504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32-Point Star 8"/>
          <p:cNvSpPr/>
          <p:nvPr/>
        </p:nvSpPr>
        <p:spPr>
          <a:xfrm>
            <a:off x="4500562" y="2071678"/>
            <a:ext cx="642942" cy="571504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015487"/>
            <a:ext cx="571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vi-VN" sz="4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4700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vi-VN" sz="4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12-group-zf.zdn.vn/e2ebd09bafdc408219cd/8632664681047292357"/>
          <p:cNvPicPr>
            <a:picLocks noChangeAspect="1" noChangeArrowheads="1"/>
          </p:cNvPicPr>
          <p:nvPr/>
        </p:nvPicPr>
        <p:blipFill>
          <a:blip r:embed="rId2"/>
          <a:srcRect r="53906"/>
          <a:stretch>
            <a:fillRect/>
          </a:stretch>
        </p:blipFill>
        <p:spPr bwMode="auto">
          <a:xfrm>
            <a:off x="0" y="0"/>
            <a:ext cx="4214810" cy="6072206"/>
          </a:xfrm>
          <a:prstGeom prst="rect">
            <a:avLst/>
          </a:prstGeom>
          <a:noFill/>
        </p:spPr>
      </p:pic>
      <p:pic>
        <p:nvPicPr>
          <p:cNvPr id="3" name="Picture 2" descr="https://f12-group-zf.zdn.vn/e2ebd09bafdc408219cd/8632664681047292357"/>
          <p:cNvPicPr>
            <a:picLocks noChangeAspect="1" noChangeArrowheads="1"/>
          </p:cNvPicPr>
          <p:nvPr/>
        </p:nvPicPr>
        <p:blipFill>
          <a:blip r:embed="rId2"/>
          <a:srcRect l="44531" t="1235" r="9375"/>
          <a:stretch>
            <a:fillRect/>
          </a:stretch>
        </p:blipFill>
        <p:spPr bwMode="auto">
          <a:xfrm>
            <a:off x="4929158" y="1428736"/>
            <a:ext cx="4214842" cy="5429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606023"/>
            <a:ext cx="4663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1. </a:t>
            </a:r>
            <a:r>
              <a:rPr lang="en-US" sz="4000" dirty="0" err="1" smtClean="0">
                <a:solidFill>
                  <a:srgbClr val="009999"/>
                </a:solidFill>
                <a:latin typeface="Arial" pitchFamily="34" charset="0"/>
              </a:rPr>
              <a:t>Em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009999"/>
                </a:solidFill>
                <a:latin typeface="Arial" pitchFamily="34" charset="0"/>
              </a:rPr>
              <a:t>phải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rgbClr val="009999"/>
                </a:solidFill>
                <a:latin typeface="Arial" pitchFamily="34" charset="0"/>
              </a:rPr>
              <a:t>tự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dirty="0" err="1">
                <a:solidFill>
                  <a:srgbClr val="009999"/>
                </a:solidFill>
                <a:latin typeface="Arial" pitchFamily="34" charset="0"/>
              </a:rPr>
              <a:t>mặc</a:t>
            </a:r>
            <a:r>
              <a:rPr lang="en-US" sz="4000" dirty="0">
                <a:solidFill>
                  <a:srgbClr val="009999"/>
                </a:solidFill>
                <a:latin typeface="Arial" pitchFamily="34" charset="0"/>
              </a:rPr>
              <a:t> </a:t>
            </a:r>
            <a:endParaRPr lang="en-US" sz="4000" dirty="0" smtClean="0">
              <a:solidFill>
                <a:srgbClr val="009999"/>
              </a:solidFill>
              <a:latin typeface="Arial" pitchFamily="34" charset="0"/>
            </a:endParaRPr>
          </a:p>
          <a:p>
            <a:r>
              <a:rPr lang="en-US" sz="4000" dirty="0" err="1" smtClean="0">
                <a:solidFill>
                  <a:srgbClr val="009999"/>
                </a:solidFill>
                <a:latin typeface="Arial" pitchFamily="34" charset="0"/>
              </a:rPr>
              <a:t>quần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en-US" sz="4000" dirty="0" err="1">
                <a:solidFill>
                  <a:srgbClr val="009999"/>
                </a:solidFill>
                <a:latin typeface="Arial" pitchFamily="34" charset="0"/>
              </a:rPr>
              <a:t>áo</a:t>
            </a:r>
            <a:r>
              <a:rPr lang="en-US" sz="4000" dirty="0" smtClean="0">
                <a:solidFill>
                  <a:srgbClr val="009999"/>
                </a:solidFill>
                <a:latin typeface="Arial" pitchFamily="34" charset="0"/>
              </a:rPr>
              <a:t>.</a:t>
            </a:r>
            <a:endParaRPr lang="vi-VN" sz="4000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0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2.</a:t>
            </a:r>
            <a:r>
              <a:rPr lang="en-US" dirty="0" smtClean="0"/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không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nên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đứng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trên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ghế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và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kiễng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chân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lấy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đồ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vật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trên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tủ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bếp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cao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.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786314" y="2285992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vi-VN" sz="4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57158" y="357166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vi-VN" sz="4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20076" y="3629616"/>
            <a:ext cx="4936331" cy="2819400"/>
            <a:chOff x="768" y="1680"/>
            <a:chExt cx="4146" cy="177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768" y="1680"/>
              <a:ext cx="4146" cy="1536"/>
              <a:chOff x="816" y="1468"/>
              <a:chExt cx="4146" cy="1268"/>
            </a:xfrm>
          </p:grpSpPr>
          <p:pic>
            <p:nvPicPr>
              <p:cNvPr id="11282" name="Picture 18" descr="Em be xan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468"/>
                <a:ext cx="2016" cy="1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3" name="Picture 19" descr="Em be xan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1468"/>
                <a:ext cx="2130" cy="1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60" y="2220"/>
              <a:ext cx="3840" cy="1236"/>
              <a:chOff x="1008" y="1824"/>
              <a:chExt cx="3840" cy="1236"/>
            </a:xfrm>
          </p:grpSpPr>
          <p:pic>
            <p:nvPicPr>
              <p:cNvPr id="11285" name="Picture 21" descr="book_page_flip_md_cl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824"/>
                <a:ext cx="177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6" name="Picture 22" descr="book_page_flip_md_cl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860"/>
                <a:ext cx="177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289" name="Picture 25" descr="book_page_flip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54" y="4848817"/>
            <a:ext cx="15430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" descr="5%"/>
          <p:cNvSpPr>
            <a:spLocks noChangeArrowheads="1"/>
          </p:cNvSpPr>
          <p:nvPr/>
        </p:nvSpPr>
        <p:spPr bwMode="auto">
          <a:xfrm flipH="1">
            <a:off x="0" y="0"/>
            <a:ext cx="6858000" cy="6858000"/>
          </a:xfrm>
          <a:prstGeom prst="flowChartDelay">
            <a:avLst/>
          </a:prstGeom>
          <a:pattFill prst="pct5">
            <a:fgClr>
              <a:srgbClr val="FFFFFF"/>
            </a:fgClr>
            <a:bgClr>
              <a:srgbClr val="00999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 b="0" u="sng">
              <a:latin typeface=".VnArial" panose="020B7200000000000000" pitchFamily="34" charset="0"/>
            </a:endParaRPr>
          </a:p>
        </p:txBody>
      </p:sp>
      <p:pic>
        <p:nvPicPr>
          <p:cNvPr id="23" name="Picture 8" descr="q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19181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7" descr="c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 flipH="1">
            <a:off x="642908" y="0"/>
            <a:ext cx="8501091" cy="6858000"/>
          </a:xfrm>
          <a:prstGeom prst="flowChartDelay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</a:pPr>
            <a:endParaRPr lang="en-US" sz="4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4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err="1" smtClean="0"/>
              <a:t>Nhắc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nội</a:t>
            </a:r>
            <a:r>
              <a:rPr lang="en-US" sz="4000" dirty="0" smtClean="0"/>
              <a:t> dung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err="1" smtClean="0"/>
              <a:t>Dặn</a:t>
            </a:r>
            <a:r>
              <a:rPr lang="en-US" sz="4000" dirty="0" smtClean="0"/>
              <a:t> </a:t>
            </a:r>
            <a:r>
              <a:rPr lang="en-US" sz="4000" dirty="0" err="1" smtClean="0"/>
              <a:t>dò</a:t>
            </a:r>
            <a:r>
              <a:rPr lang="en-US" sz="4000" dirty="0" smtClean="0"/>
              <a:t>: </a:t>
            </a:r>
          </a:p>
          <a:p>
            <a:pPr marL="285750" indent="-285750">
              <a:lnSpc>
                <a:spcPct val="150000"/>
              </a:lnSpc>
            </a:pPr>
            <a:r>
              <a:rPr lang="en-US" sz="4000" dirty="0" smtClean="0"/>
              <a:t> - </a:t>
            </a:r>
            <a:r>
              <a:rPr lang="en-US" sz="4000" dirty="0" err="1" smtClean="0"/>
              <a:t>Xem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 -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 </a:t>
            </a:r>
            <a:r>
              <a:rPr lang="en-US" sz="4000" b="1" dirty="0" err="1" smtClean="0"/>
              <a:t>Nếu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không</a:t>
            </a:r>
            <a:r>
              <a:rPr lang="en-US" sz="4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/>
              <a:t>       may </a:t>
            </a:r>
            <a:r>
              <a:rPr lang="en-US" sz="4000" b="1" dirty="0" err="1" smtClean="0"/>
              <a:t>bị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lạc</a:t>
            </a:r>
            <a:r>
              <a:rPr lang="en-US" sz="4000" b="1" dirty="0" smtClean="0"/>
              <a:t>.</a:t>
            </a:r>
            <a:endParaRPr lang="vi-VN" sz="4000" dirty="0"/>
          </a:p>
        </p:txBody>
      </p:sp>
      <p:sp>
        <p:nvSpPr>
          <p:cNvPr id="16" name="Cloud Callout 15"/>
          <p:cNvSpPr/>
          <p:nvPr/>
        </p:nvSpPr>
        <p:spPr>
          <a:xfrm>
            <a:off x="2143108" y="285728"/>
            <a:ext cx="6286544" cy="1857388"/>
          </a:xfrm>
          <a:prstGeom prst="cloudCallou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 smtClean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 </a:t>
            </a:r>
            <a:r>
              <a:rPr lang="en-US" sz="4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Hoạt</a:t>
            </a: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động</a:t>
            </a: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TiẾP</a:t>
            </a: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NỐI </a:t>
            </a:r>
            <a:endParaRPr lang="vi-VN" sz="4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24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5-group-zf.zdn.vn/d51f006a7f2d9073c93c/4509398548817057077"/>
          <p:cNvPicPr>
            <a:picLocks noChangeAspect="1" noChangeArrowheads="1"/>
          </p:cNvPicPr>
          <p:nvPr/>
        </p:nvPicPr>
        <p:blipFill>
          <a:blip r:embed="rId2"/>
          <a:srcRect b="12857"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669" y="5805264"/>
            <a:ext cx="54216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a. Em thấy những gì trong bức tranh? </a:t>
            </a:r>
          </a:p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669" y="6174596"/>
            <a:ext cx="6210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b. Theo </a:t>
            </a:r>
            <a:r>
              <a:rPr lang="en-US" sz="2400" dirty="0" err="1" smtClean="0">
                <a:latin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</a:rPr>
              <a:t>?</a:t>
            </a:r>
            <a:endParaRPr lang="vi-VN" sz="2400" dirty="0" smtClean="0"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Tuyển tập các hình nền Powerpoint chủ đề đồ ăn thức uống | Hìn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71604" y="571480"/>
            <a:ext cx="6643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điểm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 4: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</a:rPr>
              <a:t>     ĐIỀU EM CẦN BIẾT</a:t>
            </a:r>
            <a:endParaRPr lang="en-US" sz="4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00024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 3: </a:t>
            </a:r>
            <a:r>
              <a:rPr lang="en-US" sz="4800" b="1" dirty="0" err="1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vắng</a:t>
            </a:r>
            <a:r>
              <a:rPr lang="en-US" sz="4800" b="1" dirty="0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nhà</a:t>
            </a:r>
            <a:endParaRPr lang="en-US" sz="4800" b="1" dirty="0" smtClean="0">
              <a:solidFill>
                <a:srgbClr val="3333CC"/>
              </a:solidFill>
              <a:latin typeface="Arial" pitchFamily="34" charset="0"/>
              <a:ea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3333CC"/>
                </a:solidFill>
                <a:latin typeface="Arial" pitchFamily="34" charset="0"/>
                <a:ea typeface="Times New Roman" panose="02020603050405020304" pitchFamily="18" charset="0"/>
              </a:rPr>
              <a:t>                    </a:t>
            </a:r>
            <a:endParaRPr lang="en-US" sz="4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3571876"/>
            <a:ext cx="60722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Sách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Tiếng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Việt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1</a:t>
            </a:r>
          </a:p>
          <a:p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       </a:t>
            </a:r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tập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hai</a:t>
            </a:r>
            <a:r>
              <a:rPr lang="en-US" sz="4400" i="1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(</a:t>
            </a:r>
            <a:r>
              <a:rPr lang="en-US" sz="4400" i="1" dirty="0" err="1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trang</a:t>
            </a:r>
            <a:r>
              <a:rPr lang="en-US" sz="4400" i="1" dirty="0" smtClean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</a:rPr>
              <a:t> 70)</a:t>
            </a:r>
            <a:endParaRPr lang="en-US" sz="4400" i="1" dirty="0" smtClean="0">
              <a:solidFill>
                <a:srgbClr val="FF00FF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ình nền đẹp 148 - Hình nền - Phạm Thu Thảnh - Website trường mầ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Horizontal Scroll 10"/>
          <p:cNvSpPr/>
          <p:nvPr/>
        </p:nvSpPr>
        <p:spPr>
          <a:xfrm>
            <a:off x="2285984" y="2000240"/>
            <a:ext cx="4286280" cy="1500198"/>
          </a:xfrm>
          <a:prstGeom prst="horizontalScroll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3714752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2.Đọc</a:t>
            </a:r>
            <a:endParaRPr lang="vi-VN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2285992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</a:rPr>
              <a:t>HOẠT ĐỘNG 2</a:t>
            </a:r>
            <a:endParaRPr lang="vi-VN" sz="4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7735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Grim)</a:t>
            </a:r>
          </a:p>
        </p:txBody>
      </p:sp>
    </p:spTree>
    <p:extLst>
      <p:ext uri="{BB962C8B-B14F-4D97-AF65-F5344CB8AC3E}">
        <p14:creationId xmlns:p14="http://schemas.microsoft.com/office/powerpoint/2010/main" val="14518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7735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Grim)</a:t>
            </a:r>
          </a:p>
        </p:txBody>
      </p:sp>
    </p:spTree>
    <p:extLst>
      <p:ext uri="{BB962C8B-B14F-4D97-AF65-F5344CB8AC3E}">
        <p14:creationId xmlns:p14="http://schemas.microsoft.com/office/powerpoint/2010/main" val="2268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1649</Words>
  <Application>Microsoft Office PowerPoint</Application>
  <PresentationFormat>On-screen Show (4:3)</PresentationFormat>
  <Paragraphs>219</Paragraphs>
  <Slides>48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196</cp:revision>
  <dcterms:created xsi:type="dcterms:W3CDTF">2020-08-24T00:38:41Z</dcterms:created>
  <dcterms:modified xsi:type="dcterms:W3CDTF">2021-03-15T13:42:20Z</dcterms:modified>
</cp:coreProperties>
</file>