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DF2C-C15C-44EF-B9B1-124DA56D783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2DC6-B7D1-480A-81E4-FEC30E397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26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DF2C-C15C-44EF-B9B1-124DA56D783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2DC6-B7D1-480A-81E4-FEC30E397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80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DF2C-C15C-44EF-B9B1-124DA56D783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2DC6-B7D1-480A-81E4-FEC30E397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43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DF2C-C15C-44EF-B9B1-124DA56D783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2DC6-B7D1-480A-81E4-FEC30E397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9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DF2C-C15C-44EF-B9B1-124DA56D783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2DC6-B7D1-480A-81E4-FEC30E397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4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DF2C-C15C-44EF-B9B1-124DA56D783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2DC6-B7D1-480A-81E4-FEC30E397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7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DF2C-C15C-44EF-B9B1-124DA56D783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2DC6-B7D1-480A-81E4-FEC30E397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30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DF2C-C15C-44EF-B9B1-124DA56D783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2DC6-B7D1-480A-81E4-FEC30E397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1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DF2C-C15C-44EF-B9B1-124DA56D783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2DC6-B7D1-480A-81E4-FEC30E397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5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DF2C-C15C-44EF-B9B1-124DA56D783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2DC6-B7D1-480A-81E4-FEC30E397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0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DF2C-C15C-44EF-B9B1-124DA56D783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2DC6-B7D1-480A-81E4-FEC30E397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3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1DF2C-C15C-44EF-B9B1-124DA56D783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72DC6-B7D1-480A-81E4-FEC30E397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9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wmf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LOAN%20-%20CD\Nho%20Thay.MP3" TargetMode="Externa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7" Type="http://schemas.openxmlformats.org/officeDocument/2006/relationships/image" Target="../media/image19.w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1" descr="hoa v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8156575" y="5637213"/>
            <a:ext cx="9874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3" descr="hoa v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7400"/>
            <a:ext cx="9874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4" descr="blumen-pflanzen05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5" descr="blumen-pflanzen05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6" descr="blumen-pflanzen05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7" descr="blumen-pflanzen05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71500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8" descr="blumen-pflanzen05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9" descr="blumen-pflanzen05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20" descr="Froc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950" y="4572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21" descr="Froc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25" y="-1143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22" descr="Froc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642938"/>
            <a:ext cx="781050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23" descr="Froc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950" y="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24" descr="Froc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0" y="-13335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25" descr="Froc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26" descr="Froc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27" descr="Froc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29" descr="Froc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1" name="WordArt 30"/>
          <p:cNvSpPr>
            <a:spLocks noChangeArrowheads="1" noChangeShapeType="1" noTextEdit="1"/>
          </p:cNvSpPr>
          <p:nvPr/>
        </p:nvSpPr>
        <p:spPr bwMode="auto">
          <a:xfrm>
            <a:off x="2357438" y="2141538"/>
            <a:ext cx="4946650" cy="1735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Tiếng Việt</a:t>
            </a:r>
          </a:p>
        </p:txBody>
      </p:sp>
      <p:pic>
        <p:nvPicPr>
          <p:cNvPr id="3092" name="Picture 32" descr="butterflies_flowers_md_cl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2209800" cy="229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3" name="Picture 34" descr="3d butterfl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1248">
            <a:off x="3733800" y="5257800"/>
            <a:ext cx="9699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36" descr="3d butterfl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1248">
            <a:off x="0" y="2590800"/>
            <a:ext cx="9699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5" name="Picture 37" descr="3d butterfl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1248">
            <a:off x="8174038" y="3962400"/>
            <a:ext cx="969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6" name="Picture 39" descr="Froc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0" name="Nho Thay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410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78874" y="336033"/>
            <a:ext cx="7184076" cy="1814522"/>
          </a:xfrm>
          <a:prstGeom prst="rect">
            <a:avLst/>
          </a:prstGeom>
          <a:noFill/>
        </p:spPr>
        <p:txBody>
          <a:bodyPr>
            <a:prstTxWarp prst="textInflateBottom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Chào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Mừng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Quý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Thầy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en-US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Cô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Về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Dự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Giờ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Thăm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Lớp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4175115"/>
            <a:ext cx="55626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Lớp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1B</a:t>
            </a:r>
          </a:p>
          <a:p>
            <a:pPr algn="ctr">
              <a:defRPr/>
            </a:pP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Giáo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viên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Nguyễn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Thị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Mỹ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Liên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878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2861" fill="hold"/>
                                        <p:tgtEl>
                                          <p:spTgt spid="20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9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549" y="152400"/>
            <a:ext cx="9067800" cy="1754326"/>
          </a:xfrm>
          <a:prstGeom prst="rect">
            <a:avLst/>
          </a:prstGeom>
          <a:noFill/>
        </p:spPr>
        <p:txBody>
          <a:bodyPr>
            <a:prstTxWarp prst="textStop">
              <a:avLst/>
            </a:prstTxWarp>
            <a:spAutoFit/>
          </a:bodyPr>
          <a:lstStyle/>
          <a:p>
            <a:pPr algn="ctr">
              <a:defRPr/>
            </a:pPr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Cảm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Ơn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Quý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Thầy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Cô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Đã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Chú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Ý </a:t>
            </a:r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Lắng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Nghe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4339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1870075"/>
            <a:ext cx="2854325" cy="376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1843088"/>
            <a:ext cx="2890838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06588"/>
            <a:ext cx="4806950" cy="376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3926" y="5375701"/>
            <a:ext cx="891085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Chúc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Quý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Thầy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Cô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Sức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Khỏe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11291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5"/>
          <p:cNvSpPr>
            <a:spLocks noChangeArrowheads="1" noChangeShapeType="1" noTextEdit="1"/>
          </p:cNvSpPr>
          <p:nvPr/>
        </p:nvSpPr>
        <p:spPr bwMode="auto">
          <a:xfrm>
            <a:off x="2095500" y="161925"/>
            <a:ext cx="5029200" cy="876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 VÀ KHỞI ĐỘNG</a:t>
            </a:r>
          </a:p>
        </p:txBody>
      </p:sp>
      <p:grpSp>
        <p:nvGrpSpPr>
          <p:cNvPr id="4099" name="Group 23"/>
          <p:cNvGrpSpPr>
            <a:grpSpLocks/>
          </p:cNvGrpSpPr>
          <p:nvPr/>
        </p:nvGrpSpPr>
        <p:grpSpPr bwMode="auto">
          <a:xfrm>
            <a:off x="2133600" y="6324600"/>
            <a:ext cx="4953000" cy="533400"/>
            <a:chOff x="1056" y="2208"/>
            <a:chExt cx="3648" cy="1014"/>
          </a:xfrm>
        </p:grpSpPr>
        <p:pic>
          <p:nvPicPr>
            <p:cNvPr id="4104" name="Picture 24" descr="flowers_20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2256"/>
              <a:ext cx="660" cy="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5" name="Picture 25" descr="002-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2208"/>
              <a:ext cx="3648" cy="10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6" name="Picture 26" descr="flowers_20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2" y="2256"/>
              <a:ext cx="660" cy="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7" name="Picture 27" descr="flowers_20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2256"/>
              <a:ext cx="660" cy="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100" name="Picture 28" descr="hoa v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9874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29" descr="hoa v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8154987" y="5868988"/>
            <a:ext cx="9874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2"/>
          <p:cNvSpPr>
            <a:spLocks noChangeArrowheads="1"/>
          </p:cNvSpPr>
          <p:nvPr/>
        </p:nvSpPr>
        <p:spPr bwMode="auto">
          <a:xfrm>
            <a:off x="9906000" y="4038600"/>
            <a:ext cx="274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,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800023" y="1676446"/>
            <a:ext cx="7734203" cy="3581306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Trò</a:t>
            </a:r>
            <a:r>
              <a:rPr lang="en-US" sz="4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chơi</a:t>
            </a:r>
            <a:r>
              <a:rPr lang="en-US" sz="4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: </a:t>
            </a:r>
            <a:r>
              <a:rPr lang="en-US" sz="4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Giao</a:t>
            </a:r>
            <a:r>
              <a:rPr lang="en-US" sz="4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lưu</a:t>
            </a:r>
            <a:r>
              <a:rPr lang="en-US" sz="4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với</a:t>
            </a:r>
            <a:r>
              <a:rPr lang="en-US" sz="4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nhân</a:t>
            </a:r>
            <a:r>
              <a:rPr lang="en-US" sz="4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vật</a:t>
            </a:r>
            <a:r>
              <a:rPr lang="en-US" sz="4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hoạt</a:t>
            </a:r>
            <a:r>
              <a:rPr lang="en-US" sz="4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hình</a:t>
            </a:r>
            <a:endParaRPr lang="en-US" sz="44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93344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81887" y="1524000"/>
            <a:ext cx="39624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3600" b="1" dirty="0" err="1"/>
              <a:t>v</a:t>
            </a:r>
            <a:r>
              <a:rPr lang="en-US" sz="3600" b="1" dirty="0" err="1" smtClean="0"/>
              <a:t>iên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thuốc</a:t>
            </a:r>
            <a:endParaRPr lang="en-US" sz="3600" b="1" dirty="0" smtClean="0"/>
          </a:p>
          <a:p>
            <a:pPr algn="ctr" eaLnBrk="1" hangingPunct="1"/>
            <a:r>
              <a:rPr lang="en-US" sz="3600" b="1" dirty="0" smtClean="0"/>
              <a:t>     </a:t>
            </a:r>
          </a:p>
          <a:p>
            <a:pPr algn="ctr" eaLnBrk="1" hangingPunct="1"/>
            <a:r>
              <a:rPr lang="en-US" sz="3600" b="1" dirty="0" err="1" smtClean="0"/>
              <a:t>buồng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chuối</a:t>
            </a:r>
            <a:endParaRPr lang="en-US" sz="3600" b="1" dirty="0" smtClean="0"/>
          </a:p>
          <a:p>
            <a:pPr algn="ctr" eaLnBrk="1" hangingPunct="1"/>
            <a:endParaRPr lang="en-US" sz="3600" b="1" dirty="0" smtClean="0"/>
          </a:p>
          <a:p>
            <a:pPr algn="ctr" eaLnBrk="1" hangingPunct="1"/>
            <a:r>
              <a:rPr lang="en-US" sz="3600" b="1" dirty="0" err="1" smtClean="0"/>
              <a:t>Mẹ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vuốt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tóc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và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buộc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nơ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cho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Hà</a:t>
            </a:r>
            <a:r>
              <a:rPr lang="en-US" sz="3600" b="1" dirty="0"/>
              <a:t>.</a:t>
            </a:r>
          </a:p>
          <a:p>
            <a:pPr eaLnBrk="1" hangingPunct="1"/>
            <a:endParaRPr lang="en-US" sz="3600" b="1" dirty="0"/>
          </a:p>
          <a:p>
            <a:pPr eaLnBrk="1" hangingPunct="1"/>
            <a:endParaRPr lang="en-US" sz="3600" dirty="0"/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4267200" y="2179638"/>
            <a:ext cx="4876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3600" b="1" dirty="0" err="1"/>
              <a:t>u</a:t>
            </a:r>
            <a:r>
              <a:rPr lang="en-US" sz="3600" b="1" dirty="0" err="1" smtClean="0"/>
              <a:t>ôi</a:t>
            </a:r>
            <a:r>
              <a:rPr lang="en-US" sz="3600" b="1" dirty="0" smtClean="0"/>
              <a:t>       </a:t>
            </a:r>
            <a:r>
              <a:rPr lang="en-US" sz="3600" b="1" dirty="0" err="1" smtClean="0"/>
              <a:t>uôm</a:t>
            </a:r>
            <a:endParaRPr lang="en-US" sz="3600" b="1" dirty="0" smtClean="0"/>
          </a:p>
          <a:p>
            <a:pPr algn="ctr" eaLnBrk="1" hangingPunct="1"/>
            <a:endParaRPr lang="en-US" sz="3600" b="1" dirty="0" smtClean="0"/>
          </a:p>
          <a:p>
            <a:pPr algn="ctr" eaLnBrk="1" hangingPunct="1"/>
            <a:r>
              <a:rPr lang="en-US" sz="3600" b="1" dirty="0" err="1"/>
              <a:t>t</a:t>
            </a:r>
            <a:r>
              <a:rPr lang="en-US" sz="3600" b="1" dirty="0" err="1" smtClean="0"/>
              <a:t>uổi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thơ</a:t>
            </a:r>
            <a:r>
              <a:rPr lang="en-US" sz="3600" b="1" dirty="0" smtClean="0"/>
              <a:t>     </a:t>
            </a:r>
            <a:r>
              <a:rPr lang="en-US" sz="3600" b="1" dirty="0" err="1" smtClean="0"/>
              <a:t>cánh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buồm</a:t>
            </a:r>
            <a:endParaRPr lang="en-US" sz="3600" b="1" dirty="0" smtClean="0"/>
          </a:p>
          <a:p>
            <a:pPr eaLnBrk="1" hangingPunct="1"/>
            <a:endParaRPr lang="en-US" sz="3600" b="1" dirty="0"/>
          </a:p>
          <a:p>
            <a:pPr eaLnBrk="1" hangingPunct="1"/>
            <a:endParaRPr lang="en-US" sz="3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0"/>
            <a:ext cx="48006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1200" y="6825"/>
            <a:ext cx="6248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63067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7" descr="B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-34925"/>
            <a:ext cx="9144000" cy="6858000"/>
          </a:xfrm>
          <a:prstGeom prst="rect">
            <a:avLst/>
          </a:prstGeom>
          <a:solidFill>
            <a:srgbClr val="FFFFCC"/>
          </a:solidFill>
          <a:ln w="9525">
            <a:solidFill>
              <a:srgbClr val="FFFFCC"/>
            </a:solidFill>
            <a:miter lim="800000"/>
            <a:headEnd/>
            <a:tailEnd/>
          </a:ln>
        </p:spPr>
      </p:pic>
      <p:sp>
        <p:nvSpPr>
          <p:cNvPr id="8195" name="WordArt 6"/>
          <p:cNvSpPr>
            <a:spLocks noChangeArrowheads="1" noChangeShapeType="1" noTextEdit="1"/>
          </p:cNvSpPr>
          <p:nvPr/>
        </p:nvSpPr>
        <p:spPr bwMode="auto">
          <a:xfrm>
            <a:off x="3048000" y="1112838"/>
            <a:ext cx="2590800" cy="914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Tiếng Việt</a:t>
            </a:r>
          </a:p>
        </p:txBody>
      </p:sp>
      <p:sp>
        <p:nvSpPr>
          <p:cNvPr id="8196" name="WordArt 8"/>
          <p:cNvSpPr>
            <a:spLocks noChangeArrowheads="1" noChangeShapeType="1" noTextEdit="1"/>
          </p:cNvSpPr>
          <p:nvPr/>
        </p:nvSpPr>
        <p:spPr bwMode="auto">
          <a:xfrm>
            <a:off x="1447800" y="2971800"/>
            <a:ext cx="6629400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1100" b="1" kern="10" dirty="0" smtClean="0">
                <a:solidFill>
                  <a:srgbClr val="FF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"/>
              </a:rPr>
              <a:t> LUYỆN TẬP </a:t>
            </a:r>
            <a:endParaRPr lang="en-US" sz="1100" b="1" kern="10" dirty="0">
              <a:solidFill>
                <a:srgbClr val="FF66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25240020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80833" y="500698"/>
            <a:ext cx="762000" cy="6477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1</a:t>
            </a:r>
            <a:endParaRPr lang="en-US" sz="3600" dirty="0"/>
          </a:p>
        </p:txBody>
      </p:sp>
      <p:sp>
        <p:nvSpPr>
          <p:cNvPr id="7" name="Rounded Rectangle 6"/>
          <p:cNvSpPr/>
          <p:nvPr/>
        </p:nvSpPr>
        <p:spPr>
          <a:xfrm>
            <a:off x="901890" y="500698"/>
            <a:ext cx="2590800" cy="62779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Luyện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Đọc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10" y="1954453"/>
            <a:ext cx="23428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uốt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ưỡi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ngựa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huộm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1905000"/>
            <a:ext cx="2971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cuống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luốc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ướu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răng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8400" y="1954453"/>
            <a:ext cx="2895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uôn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hóm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chuối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àng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ruộm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1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304800"/>
            <a:ext cx="8077200" cy="6096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Khóm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chuối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trổ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buồng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bưởi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muốt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ruộm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ríu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rít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khướu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hót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vang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cuộn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sưởi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thềm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8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80833" y="500698"/>
            <a:ext cx="762000" cy="6477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2</a:t>
            </a:r>
            <a:endParaRPr lang="en-US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901890" y="500698"/>
            <a:ext cx="2590800" cy="62779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Luyện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Viết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2833" y="2286000"/>
            <a:ext cx="3962400" cy="1828800"/>
          </a:xfrm>
          <a:prstGeom prst="rect">
            <a:avLst/>
          </a:prstGeom>
          <a:noFill/>
        </p:spPr>
        <p:txBody>
          <a:bodyPr wrap="square" rtlCol="0">
            <a:prstTxWarp prst="textCanDown">
              <a:avLst/>
            </a:prstTxWarp>
            <a:spAutoFit/>
          </a:bodyPr>
          <a:lstStyle/>
          <a:p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con</a:t>
            </a:r>
            <a:endParaRPr lang="en-US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77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80833" y="500698"/>
            <a:ext cx="762000" cy="6477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2</a:t>
            </a:r>
            <a:endParaRPr lang="en-US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901890" y="500698"/>
            <a:ext cx="2590800" cy="62779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Luyện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Viết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2833" y="2286000"/>
            <a:ext cx="3962400" cy="1828800"/>
          </a:xfrm>
          <a:prstGeom prst="rect">
            <a:avLst/>
          </a:prstGeom>
          <a:noFill/>
        </p:spPr>
        <p:txBody>
          <a:bodyPr wrap="square" rtlCol="0">
            <a:prstTxWarp prst="textCanDown">
              <a:avLst/>
            </a:prstTxWarp>
            <a:spAutoFit/>
          </a:bodyPr>
          <a:lstStyle/>
          <a:p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vở</a:t>
            </a:r>
            <a:endParaRPr lang="en-US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66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4"/>
          <p:cNvSpPr>
            <a:spLocks noChangeArrowheads="1" noChangeShapeType="1" noTextEdit="1"/>
          </p:cNvSpPr>
          <p:nvPr/>
        </p:nvSpPr>
        <p:spPr bwMode="auto">
          <a:xfrm>
            <a:off x="1447800" y="1143000"/>
            <a:ext cx="5829300" cy="1662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Dặn dò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1666173" y="3276600"/>
            <a:ext cx="663995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7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eaLnBrk="1" hangingPunct="1"/>
            <a:r>
              <a:rPr lang="en-US" sz="4000" b="1" dirty="0" err="1">
                <a:solidFill>
                  <a:srgbClr val="006600"/>
                </a:solidFill>
                <a:latin typeface="Times New Roman" pitchFamily="18" charset="0"/>
              </a:rPr>
              <a:t>Nhận</a:t>
            </a:r>
            <a:r>
              <a:rPr lang="en-US" sz="4000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6600"/>
                </a:solidFill>
                <a:latin typeface="Times New Roman" pitchFamily="18" charset="0"/>
              </a:rPr>
              <a:t>xét</a:t>
            </a:r>
            <a:r>
              <a:rPr lang="en-US" sz="4000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6600"/>
                </a:solidFill>
                <a:latin typeface="Times New Roman" pitchFamily="18" charset="0"/>
              </a:rPr>
              <a:t>tiết</a:t>
            </a:r>
            <a:r>
              <a:rPr lang="en-US" sz="4000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6600"/>
                </a:solidFill>
                <a:latin typeface="Times New Roman" pitchFamily="18" charset="0"/>
              </a:rPr>
              <a:t>học</a:t>
            </a:r>
            <a:r>
              <a:rPr lang="en-US" sz="4000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</a:p>
          <a:p>
            <a:pPr eaLnBrk="1" hangingPunct="1"/>
            <a:r>
              <a:rPr lang="en-US" sz="4000" b="1" dirty="0" err="1" smtClean="0">
                <a:solidFill>
                  <a:srgbClr val="006600"/>
                </a:solidFill>
                <a:latin typeface="Times New Roman" pitchFamily="18" charset="0"/>
              </a:rPr>
              <a:t>Về</a:t>
            </a: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6600"/>
                </a:solidFill>
                <a:latin typeface="Times New Roman" pitchFamily="18" charset="0"/>
              </a:rPr>
              <a:t>nhà</a:t>
            </a: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6600"/>
                </a:solidFill>
                <a:latin typeface="Times New Roman" pitchFamily="18" charset="0"/>
              </a:rPr>
              <a:t>đọc</a:t>
            </a: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6600"/>
                </a:solidFill>
                <a:latin typeface="Times New Roman" pitchFamily="18" charset="0"/>
              </a:rPr>
              <a:t>lại</a:t>
            </a: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6600"/>
                </a:solidFill>
                <a:latin typeface="Times New Roman" pitchFamily="18" charset="0"/>
              </a:rPr>
              <a:t>các</a:t>
            </a: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6600"/>
                </a:solidFill>
                <a:latin typeface="Times New Roman" pitchFamily="18" charset="0"/>
              </a:rPr>
              <a:t>vần</a:t>
            </a: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6600"/>
                </a:solidFill>
                <a:latin typeface="Times New Roman" pitchFamily="18" charset="0"/>
              </a:rPr>
              <a:t>đã</a:t>
            </a: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6600"/>
                </a:solidFill>
                <a:latin typeface="Times New Roman" pitchFamily="18" charset="0"/>
              </a:rPr>
              <a:t>học</a:t>
            </a:r>
            <a:endParaRPr lang="en-US" sz="4000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4000" b="1" dirty="0" err="1" smtClean="0">
                <a:solidFill>
                  <a:srgbClr val="006600"/>
                </a:solidFill>
                <a:latin typeface="Times New Roman" pitchFamily="18" charset="0"/>
              </a:rPr>
              <a:t>Chuẩn</a:t>
            </a: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6600"/>
                </a:solidFill>
                <a:latin typeface="Times New Roman" pitchFamily="18" charset="0"/>
              </a:rPr>
              <a:t>bị</a:t>
            </a: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6600"/>
                </a:solidFill>
                <a:latin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</a:rPr>
              <a:t> “</a:t>
            </a:r>
            <a:r>
              <a:rPr lang="en-US" sz="4000" b="1" dirty="0" err="1" smtClean="0">
                <a:solidFill>
                  <a:srgbClr val="006600"/>
                </a:solidFill>
                <a:latin typeface="Times New Roman" pitchFamily="18" charset="0"/>
              </a:rPr>
              <a:t>ươc</a:t>
            </a: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6600"/>
                </a:solidFill>
                <a:latin typeface="Times New Roman" pitchFamily="18" charset="0"/>
              </a:rPr>
              <a:t>ươt</a:t>
            </a: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</a:rPr>
              <a:t>”</a:t>
            </a:r>
            <a:endParaRPr lang="en-US" sz="4000" b="1" dirty="0">
              <a:solidFill>
                <a:srgbClr val="006600"/>
              </a:solidFill>
              <a:latin typeface="Times New Roman" pitchFamily="18" charset="0"/>
            </a:endParaRPr>
          </a:p>
        </p:txBody>
      </p:sp>
      <p:pic>
        <p:nvPicPr>
          <p:cNvPr id="13316" name="Picture 6" descr="Day hoa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7700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8" descr="Flash Lang hoa de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5986463"/>
            <a:ext cx="962025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9" descr="Flash Buom va hoa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8" y="5792788"/>
            <a:ext cx="1296987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10" descr="Flash Lang hoa de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75" y="6038850"/>
            <a:ext cx="962025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11" descr="Bo hoa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89438"/>
            <a:ext cx="593725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12" descr="Flash Buom va hoa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519738"/>
            <a:ext cx="1366838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3" descr="j0398219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561931" y="1988344"/>
            <a:ext cx="4568825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3504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197</Words>
  <Application>Microsoft Office PowerPoint</Application>
  <PresentationFormat>On-screen Show (4:3)</PresentationFormat>
  <Paragraphs>47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2020-12-18T01:11:45Z</dcterms:created>
  <dcterms:modified xsi:type="dcterms:W3CDTF">2020-12-18T01:56:53Z</dcterms:modified>
</cp:coreProperties>
</file>