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64" r:id="rId3"/>
    <p:sldId id="260" r:id="rId4"/>
    <p:sldId id="263" r:id="rId5"/>
    <p:sldId id="279" r:id="rId6"/>
    <p:sldId id="280" r:id="rId7"/>
    <p:sldId id="265" r:id="rId8"/>
    <p:sldId id="281" r:id="rId9"/>
    <p:sldId id="276" r:id="rId10"/>
    <p:sldId id="282" r:id="rId11"/>
    <p:sldId id="283" r:id="rId12"/>
    <p:sldId id="284" r:id="rId13"/>
    <p:sldId id="285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320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54C1CD-6736-4F01-9152-C7D2783E1AEE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E8AFE84-5EC8-481A-8DBD-9F90B361D87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0191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FE84-5EC8-481A-8DBD-9F90B361D87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539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FE84-5EC8-481A-8DBD-9F90B361D87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533153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FE84-5EC8-481A-8DBD-9F90B361D87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1027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E8AFE84-5EC8-481A-8DBD-9F90B361D87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4490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661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811594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09796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241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3073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6637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38314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3472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329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33689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594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559641-D5B7-484E-87BE-AC725067E643}" type="datetimeFigureOut">
              <a:rPr lang="en-US" smtClean="0"/>
              <a:t>10/11/2023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96775-2E23-467F-B4B3-122FD2B157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19375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2.gif"/><Relationship Id="rId7" Type="http://schemas.openxmlformats.org/officeDocument/2006/relationships/hyperlink" Target="../../Admin/My%20Documents/Downloads/LT&amp;C.doc" TargetMode="External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gif"/><Relationship Id="rId5" Type="http://schemas.openxmlformats.org/officeDocument/2006/relationships/image" Target="../media/image4.gif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gi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6"/>
          <p:cNvSpPr txBox="1">
            <a:spLocks noChangeArrowheads="1"/>
          </p:cNvSpPr>
          <p:nvPr/>
        </p:nvSpPr>
        <p:spPr bwMode="auto">
          <a:xfrm>
            <a:off x="2286000" y="2011363"/>
            <a:ext cx="5029200" cy="520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800" b="1" dirty="0">
                <a:latin typeface="Times New Roman" pitchFamily="18" charset="0"/>
              </a:rPr>
              <a:t>MÔN: </a:t>
            </a:r>
            <a:r>
              <a:rPr lang="en-US" sz="2800" b="1" dirty="0" smtClean="0">
                <a:latin typeface="Times New Roman" pitchFamily="18" charset="0"/>
              </a:rPr>
              <a:t>T</a:t>
            </a:r>
            <a:r>
              <a:rPr lang="vi-VN" sz="2800" b="1" dirty="0" smtClean="0">
                <a:latin typeface="Times New Roman" pitchFamily="18" charset="0"/>
              </a:rPr>
              <a:t>OÁN</a:t>
            </a:r>
            <a:r>
              <a:rPr lang="en-US" sz="2800" b="1" dirty="0" smtClean="0">
                <a:latin typeface="Times New Roman" pitchFamily="18" charset="0"/>
              </a:rPr>
              <a:t>- </a:t>
            </a:r>
            <a:r>
              <a:rPr lang="en-US" sz="2800" b="1" dirty="0">
                <a:latin typeface="Times New Roman" pitchFamily="18" charset="0"/>
              </a:rPr>
              <a:t>LỚP 2</a:t>
            </a:r>
            <a:endParaRPr lang="en-US" sz="2800" b="1" dirty="0">
              <a:solidFill>
                <a:srgbClr val="660033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  <p:grpSp>
        <p:nvGrpSpPr>
          <p:cNvPr id="2051" name="Group 10"/>
          <p:cNvGrpSpPr>
            <a:grpSpLocks/>
          </p:cNvGrpSpPr>
          <p:nvPr/>
        </p:nvGrpSpPr>
        <p:grpSpPr bwMode="auto">
          <a:xfrm>
            <a:off x="0" y="-44450"/>
            <a:ext cx="9144000" cy="6948488"/>
            <a:chOff x="0" y="0"/>
            <a:chExt cx="5760" cy="4377"/>
          </a:xfrm>
        </p:grpSpPr>
        <p:pic>
          <p:nvPicPr>
            <p:cNvPr id="2065" name="Picture 24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458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6" name="Picture 25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-5400000">
              <a:off x="-1996" y="2037"/>
              <a:ext cx="4320" cy="2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7" name="Picture 26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998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8" name="Picture 27" descr="flower[1][1][1][1]"/>
            <p:cNvPicPr>
              <a:picLocks noChangeAspect="1" noChangeArrowheads="1" noCrop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5760" cy="37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9" name="Picture 28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0" name="Picture 29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0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1" name="Picture 30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72" name="Picture 31" descr="012"/>
            <p:cNvPicPr>
              <a:picLocks noChangeAspect="1" noChangeArrowheads="1" noCrop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0800000">
              <a:off x="4944" y="3597"/>
              <a:ext cx="816" cy="7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>
            <a:spLocks noChangeArrowheads="1"/>
          </p:cNvSpPr>
          <p:nvPr/>
        </p:nvSpPr>
        <p:spPr bwMode="auto">
          <a:xfrm>
            <a:off x="2057400" y="487363"/>
            <a:ext cx="5562600" cy="99060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00CC00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PHÒNG GIÁO DỤC VÀ ĐÀO TẠO ĐẠI LỘC</a:t>
            </a:r>
          </a:p>
          <a:p>
            <a:pPr algn="ctr">
              <a:defRPr/>
            </a:pPr>
            <a:r>
              <a:rPr lang="en-US" b="1" dirty="0">
                <a:effectLst>
                  <a:outerShdw blurRad="38100" dist="38100" dir="2700000" algn="tl">
                    <a:srgbClr val="FFFFFF"/>
                  </a:outerShdw>
                </a:effectLst>
                <a:latin typeface="Times New Roman" pitchFamily="18" charset="0"/>
              </a:rPr>
              <a:t>TRƯỜNG TIỂU HỌC HỨA TẠO</a:t>
            </a:r>
          </a:p>
        </p:txBody>
      </p:sp>
      <p:sp>
        <p:nvSpPr>
          <p:cNvPr id="2053" name="Rectangle 12"/>
          <p:cNvSpPr>
            <a:spLocks noChangeArrowheads="1"/>
          </p:cNvSpPr>
          <p:nvPr/>
        </p:nvSpPr>
        <p:spPr bwMode="auto">
          <a:xfrm>
            <a:off x="994096" y="2583574"/>
            <a:ext cx="7304714" cy="9541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/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vi-VN" sz="2800" b="1" dirty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r>
              <a:rPr lang="vi-VN" sz="2800" b="1" dirty="0" smtClean="0">
                <a:solidFill>
                  <a:srgbClr val="800000"/>
                </a:solidFill>
                <a:latin typeface="Times New Roman" pitchFamily="18" charset="0"/>
                <a:cs typeface="Times New Roman" pitchFamily="18" charset="0"/>
              </a:rPr>
              <a:t>: Phép trừ (qua 10) trong phạm vi 20 (Tiết 3) </a:t>
            </a:r>
            <a:endParaRPr lang="en-US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054" name="Group 13"/>
          <p:cNvGrpSpPr>
            <a:grpSpLocks/>
          </p:cNvGrpSpPr>
          <p:nvPr/>
        </p:nvGrpSpPr>
        <p:grpSpPr bwMode="auto">
          <a:xfrm>
            <a:off x="2209800" y="3548063"/>
            <a:ext cx="1752600" cy="1035050"/>
            <a:chOff x="4656" y="3216"/>
            <a:chExt cx="1104" cy="651"/>
          </a:xfrm>
        </p:grpSpPr>
        <p:grpSp>
          <p:nvGrpSpPr>
            <p:cNvPr id="2061" name="Group 20"/>
            <p:cNvGrpSpPr>
              <a:grpSpLocks/>
            </p:cNvGrpSpPr>
            <p:nvPr/>
          </p:nvGrpSpPr>
          <p:grpSpPr bwMode="auto">
            <a:xfrm>
              <a:off x="4656" y="3216"/>
              <a:ext cx="1104" cy="651"/>
              <a:chOff x="1296" y="3577"/>
              <a:chExt cx="1104" cy="651"/>
            </a:xfrm>
          </p:grpSpPr>
          <p:pic>
            <p:nvPicPr>
              <p:cNvPr id="2063" name="Picture 22" descr="!hp8ls2l"/>
              <p:cNvPicPr>
                <a:picLocks noChangeAspect="1" noChangeArrowheads="1" noCrop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296" y="3577"/>
                <a:ext cx="960" cy="64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2064" name="Picture 23" descr="!dk8_1la"/>
              <p:cNvPicPr>
                <a:picLocks noChangeAspect="1" noChangeArrowheads="1" noCrop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1872" y="3710"/>
                <a:ext cx="528" cy="51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2062" name="Picture 21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4944" y="3360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2055" name="Group 14"/>
          <p:cNvGrpSpPr>
            <a:grpSpLocks/>
          </p:cNvGrpSpPr>
          <p:nvPr/>
        </p:nvGrpSpPr>
        <p:grpSpPr bwMode="auto">
          <a:xfrm>
            <a:off x="5486400" y="3306763"/>
            <a:ext cx="1752600" cy="1065212"/>
            <a:chOff x="96" y="3553"/>
            <a:chExt cx="1104" cy="671"/>
          </a:xfrm>
        </p:grpSpPr>
        <p:pic>
          <p:nvPicPr>
            <p:cNvPr id="2058" name="Picture 17" descr="!hp8ls2l"/>
            <p:cNvPicPr>
              <a:picLocks noChangeAspect="1" noChangeArrowheads="1" noCrop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246" y="3553"/>
              <a:ext cx="954" cy="6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8" descr="!dk8_1la"/>
            <p:cNvPicPr>
              <a:picLocks noChangeAspect="1" noChangeArrowheads="1" noCrop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96" y="3753"/>
              <a:ext cx="480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9" descr="ROSE1"/>
            <p:cNvPicPr>
              <a:picLocks noChangeAspect="1" noChangeArrowheads="1" noCrop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28" y="3661"/>
              <a:ext cx="336" cy="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056" name="Picture 15" descr="Book-03-june[1]">
            <a:hlinkClick r:id="rId7"/>
          </p:cNvPr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2925" y="3479802"/>
            <a:ext cx="971550" cy="847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1371600" y="5516563"/>
            <a:ext cx="6096000" cy="457200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  <a:effectLst/>
          <a:extLst/>
        </p:spPr>
        <p:txBody>
          <a:bodyPr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spcBef>
                <a:spcPct val="50000"/>
              </a:spcBef>
              <a:defRPr/>
            </a:pPr>
            <a:r>
              <a:rPr lang="en-US" sz="2400" b="1">
                <a:latin typeface="Times New Roman" pitchFamily="18" charset="0"/>
              </a:rPr>
              <a:t>Giáo viên : Lê Thị Kim Lê</a:t>
            </a:r>
          </a:p>
        </p:txBody>
      </p:sp>
    </p:spTree>
    <p:extLst>
      <p:ext uri="{BB962C8B-B14F-4D97-AF65-F5344CB8AC3E}">
        <p14:creationId xmlns:p14="http://schemas.microsoft.com/office/powerpoint/2010/main" val="914087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032" y="30751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tư</a:t>
            </a:r>
            <a:r>
              <a:rPr lang="vi-VN" sz="3600" dirty="0" smtClean="0">
                <a:latin typeface="+mj-lt"/>
              </a:rPr>
              <a:t> ngày </a:t>
            </a:r>
            <a:r>
              <a:rPr lang="vi-VN" sz="3600" dirty="0">
                <a:latin typeface="+mj-lt"/>
              </a:rPr>
              <a:t>11</a:t>
            </a:r>
            <a:r>
              <a:rPr lang="vi-VN" sz="3600" dirty="0" smtClean="0">
                <a:latin typeface="+mj-lt"/>
              </a:rPr>
              <a:t> tháng 10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84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00920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Phép trừ (qua 10) trong phạm vi 20 (Tiết 3)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6357918-BE7F-4689-AAFF-3029381A9FF2}"/>
              </a:ext>
            </a:extLst>
          </p:cNvPr>
          <p:cNvSpPr txBox="1"/>
          <p:nvPr/>
        </p:nvSpPr>
        <p:spPr>
          <a:xfrm>
            <a:off x="599420" y="2101204"/>
            <a:ext cx="11561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xmlns="" id="{BE66776A-3B27-479A-A4C3-6379D3B1BD6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3167067"/>
              </p:ext>
            </p:extLst>
          </p:nvPr>
        </p:nvGraphicFramePr>
        <p:xfrm>
          <a:off x="900693" y="3048000"/>
          <a:ext cx="7890163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45673">
                  <a:extLst>
                    <a:ext uri="{9D8B030D-6E8A-4147-A177-3AD203B41FA5}">
                      <a16:colId xmlns:a16="http://schemas.microsoft.com/office/drawing/2014/main" xmlns="" val="1092565331"/>
                    </a:ext>
                  </a:extLst>
                </a:gridCol>
                <a:gridCol w="1291935">
                  <a:extLst>
                    <a:ext uri="{9D8B030D-6E8A-4147-A177-3AD203B41FA5}">
                      <a16:colId xmlns:a16="http://schemas.microsoft.com/office/drawing/2014/main" xmlns="" val="1687512118"/>
                    </a:ext>
                  </a:extLst>
                </a:gridCol>
                <a:gridCol w="1308100">
                  <a:extLst>
                    <a:ext uri="{9D8B030D-6E8A-4147-A177-3AD203B41FA5}">
                      <a16:colId xmlns:a16="http://schemas.microsoft.com/office/drawing/2014/main" xmlns="" val="1115789471"/>
                    </a:ext>
                  </a:extLst>
                </a:gridCol>
                <a:gridCol w="1155700">
                  <a:extLst>
                    <a:ext uri="{9D8B030D-6E8A-4147-A177-3AD203B41FA5}">
                      <a16:colId xmlns:a16="http://schemas.microsoft.com/office/drawing/2014/main" xmlns="" val="304400552"/>
                    </a:ext>
                  </a:extLst>
                </a:gridCol>
                <a:gridCol w="1224973">
                  <a:extLst>
                    <a:ext uri="{9D8B030D-6E8A-4147-A177-3AD203B41FA5}">
                      <a16:colId xmlns:a16="http://schemas.microsoft.com/office/drawing/2014/main" xmlns="" val="4068530104"/>
                    </a:ext>
                  </a:extLst>
                </a:gridCol>
                <a:gridCol w="1163782">
                  <a:extLst>
                    <a:ext uri="{9D8B030D-6E8A-4147-A177-3AD203B41FA5}">
                      <a16:colId xmlns:a16="http://schemas.microsoft.com/office/drawing/2014/main" xmlns="" val="1116599920"/>
                    </a:ext>
                  </a:extLst>
                </a:gridCol>
              </a:tblGrid>
              <a:tr h="562490">
                <a:tc rowSpan="2">
                  <a:txBody>
                    <a:bodyPr/>
                    <a:lstStyle/>
                    <a:p>
                      <a:pPr algn="ctr"/>
                      <a:r>
                        <a:rPr lang="en-US" sz="3600" b="1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 </a:t>
                      </a: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07395153"/>
                  </a:ext>
                </a:extLst>
              </a:tr>
              <a:tr h="560682">
                <a:tc vMerge="1">
                  <a:txBody>
                    <a:bodyPr/>
                    <a:lstStyle/>
                    <a:p>
                      <a:pPr algn="ctr"/>
                      <a:endParaRPr lang="en-US" sz="24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94055841"/>
                  </a:ext>
                </a:extLst>
              </a:tr>
              <a:tr h="560682">
                <a:tc>
                  <a:txBody>
                    <a:bodyPr/>
                    <a:lstStyle/>
                    <a:p>
                      <a:pPr algn="ctr"/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600" b="0" dirty="0" smtClea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en-US" sz="3600" b="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</a:p>
                  </a:txBody>
                  <a:tcPr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874430604"/>
                  </a:ext>
                </a:extLst>
              </a:tr>
            </a:tbl>
          </a:graphicData>
        </a:graphic>
      </p:graphicFrame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16C9A460-36AB-4649-8795-6DCC9EEAEBEB}"/>
              </a:ext>
            </a:extLst>
          </p:cNvPr>
          <p:cNvSpPr txBox="1"/>
          <p:nvPr/>
        </p:nvSpPr>
        <p:spPr>
          <a:xfrm>
            <a:off x="4462135" y="4343398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53192551-D922-42F8-876B-AE45269D85BD}"/>
              </a:ext>
            </a:extLst>
          </p:cNvPr>
          <p:cNvSpPr txBox="1"/>
          <p:nvPr/>
        </p:nvSpPr>
        <p:spPr>
          <a:xfrm>
            <a:off x="5619996" y="4343398"/>
            <a:ext cx="530915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vi-VN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xmlns="" id="{ADB39769-4B59-4C1B-AAB5-BCE0D4EAFC7A}"/>
              </a:ext>
            </a:extLst>
          </p:cNvPr>
          <p:cNvSpPr txBox="1"/>
          <p:nvPr/>
        </p:nvSpPr>
        <p:spPr>
          <a:xfrm>
            <a:off x="6893274" y="4343398"/>
            <a:ext cx="415498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92DB0468-D076-43CD-AA6A-303E80E1CBFB}"/>
              </a:ext>
            </a:extLst>
          </p:cNvPr>
          <p:cNvSpPr txBox="1"/>
          <p:nvPr/>
        </p:nvSpPr>
        <p:spPr>
          <a:xfrm>
            <a:off x="8112099" y="4343397"/>
            <a:ext cx="559466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A347C394-7FA5-4657-9BEB-4406A0AE7086}"/>
              </a:ext>
            </a:extLst>
          </p:cNvPr>
          <p:cNvSpPr/>
          <p:nvPr/>
        </p:nvSpPr>
        <p:spPr>
          <a:xfrm>
            <a:off x="76200" y="216276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/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335104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 animBg="1"/>
      <p:bldP spid="10" grpId="0" animBg="1"/>
      <p:bldP spid="11" grpId="0" animBg="1"/>
      <p:bldP spid="1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F38BFE30-63FE-4A92-9425-1960436127B2}"/>
              </a:ext>
            </a:extLst>
          </p:cNvPr>
          <p:cNvSpPr txBox="1"/>
          <p:nvPr/>
        </p:nvSpPr>
        <p:spPr>
          <a:xfrm>
            <a:off x="838200" y="58252"/>
            <a:ext cx="853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7?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máy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9?</a:t>
            </a: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CC0093F5-53D0-4E9C-BE31-D85BBC8D65EF}"/>
              </a:ext>
            </a:extLst>
          </p:cNvPr>
          <p:cNvSpPr/>
          <p:nvPr/>
        </p:nvSpPr>
        <p:spPr>
          <a:xfrm>
            <a:off x="240723" y="228600"/>
            <a:ext cx="454044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</a:p>
        </p:txBody>
      </p:sp>
      <p:graphicFrame>
        <p:nvGraphicFramePr>
          <p:cNvPr id="9" name="Table 12">
            <a:extLst>
              <a:ext uri="{FF2B5EF4-FFF2-40B4-BE49-F238E27FC236}">
                <a16:creationId xmlns:a16="http://schemas.microsoft.com/office/drawing/2014/main" xmlns="" id="{4AE5EE74-4083-4403-91EF-DD7ADC654C7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280716"/>
              </p:ext>
            </p:extLst>
          </p:nvPr>
        </p:nvGraphicFramePr>
        <p:xfrm>
          <a:off x="5718137" y="1504108"/>
          <a:ext cx="3200400" cy="523009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200400">
                  <a:extLst>
                    <a:ext uri="{9D8B030D-6E8A-4147-A177-3AD203B41FA5}">
                      <a16:colId xmlns:a16="http://schemas.microsoft.com/office/drawing/2014/main" xmlns="" val="3774412257"/>
                    </a:ext>
                  </a:extLst>
                </a:gridCol>
              </a:tblGrid>
              <a:tr h="26150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2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0" dirty="0">
                          <a:ln>
                            <a:solidFill>
                              <a:schemeClr val="accent6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91815738"/>
                  </a:ext>
                </a:extLst>
              </a:tr>
              <a:tr h="2615045">
                <a:tc>
                  <a:txBody>
                    <a:bodyPr/>
                    <a:lstStyle/>
                    <a:p>
                      <a:pPr algn="ctr"/>
                      <a:r>
                        <a:rPr lang="en-US" sz="32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3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3200" b="0" dirty="0" err="1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bằng</a:t>
                      </a:r>
                      <a:r>
                        <a:rPr lang="en-US" sz="3200" b="0" dirty="0">
                          <a:ln>
                            <a:solidFill>
                              <a:schemeClr val="accent1">
                                <a:lumMod val="75000"/>
                              </a:schemeClr>
                            </a:solidFill>
                          </a:ln>
                          <a:solidFill>
                            <a:schemeClr val="tx1">
                              <a:lumMod val="95000"/>
                              <a:lumOff val="5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504940932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801D1F91-2CA3-4E2B-BE40-3E2ACD9D93A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66239" b="51660"/>
          <a:stretch/>
        </p:blipFill>
        <p:spPr>
          <a:xfrm>
            <a:off x="-294289" y="1981200"/>
            <a:ext cx="1978111" cy="183750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3C79EF70-7DC9-4806-97B1-463C679F947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4042" t="-959" r="35540" b="64150"/>
          <a:stretch/>
        </p:blipFill>
        <p:spPr>
          <a:xfrm>
            <a:off x="1941240" y="1726713"/>
            <a:ext cx="1925466" cy="158633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43430B8A-7B21-4BA1-986C-6F892BCB7508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4295" t="4586" r="3507" b="58606"/>
          <a:stretch/>
        </p:blipFill>
        <p:spPr>
          <a:xfrm>
            <a:off x="3898661" y="2045314"/>
            <a:ext cx="1998599" cy="1206274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9EE8995A-57FD-4682-AE37-277D4FF38F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313" t="68771" r="67211" b="1632"/>
          <a:stretch/>
        </p:blipFill>
        <p:spPr>
          <a:xfrm>
            <a:off x="240723" y="4648199"/>
            <a:ext cx="1575011" cy="144780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46B6781C-D4B3-45E2-9EAE-374926587299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3593" t="48315" r="35931" b="22088"/>
          <a:stretch/>
        </p:blipFill>
        <p:spPr>
          <a:xfrm>
            <a:off x="2278377" y="3513432"/>
            <a:ext cx="1725558" cy="16681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xmlns="" id="{4F451BCE-08AC-4ECF-BA5B-B734EAE98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65238" t="64421" r="1373" b="3106"/>
          <a:stretch/>
        </p:blipFill>
        <p:spPr>
          <a:xfrm rot="20389758">
            <a:off x="3856705" y="4900876"/>
            <a:ext cx="1725558" cy="14617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1767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9063 -0.03797 L 0.81146 -0.04491 " pathEditMode="relative" rAng="0" ptsTypes="AA">
                                      <p:cBhvr>
                                        <p:cTn id="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042" y="-3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6128 0.10625 L 0.60729 -0.38819 " pathEditMode="relative" rAng="0" ptsTypes="AA">
                                      <p:cBhvr>
                                        <p:cTn id="15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3420" y="-247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717 -0.02592 L 0.27292 -0.30879 " pathEditMode="relative" rAng="0" ptsTypes="AA">
                                      <p:cBhvr>
                                        <p:cTn id="1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41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72222E-6 7.40741E-7 L 0.57934 0.49167 " pathEditMode="relative" rAng="0" ptsTypes="AA">
                                      <p:cBhvr>
                                        <p:cTn id="2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8958" y="24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17517 0.28889 L 0.21181 0.52199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340" y="1164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77778E-6 4.44444E-6 L 0.36025 0.128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003" y="6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Oval 13">
            <a:extLst>
              <a:ext uri="{FF2B5EF4-FFF2-40B4-BE49-F238E27FC236}">
                <a16:creationId xmlns:a16="http://schemas.microsoft.com/office/drawing/2014/main" xmlns="" id="{00B92AAD-7BD6-494C-86CE-3CDF7BF670AE}"/>
              </a:ext>
            </a:extLst>
          </p:cNvPr>
          <p:cNvSpPr/>
          <p:nvPr/>
        </p:nvSpPr>
        <p:spPr>
          <a:xfrm>
            <a:off x="34413" y="228600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EEFDC150-1D37-4155-B450-4F11AD687B2A}"/>
              </a:ext>
            </a:extLst>
          </p:cNvPr>
          <p:cNvSpPr txBox="1"/>
          <p:nvPr/>
        </p:nvSpPr>
        <p:spPr>
          <a:xfrm>
            <a:off x="532616" y="152400"/>
            <a:ext cx="841676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cháu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bao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3FC815CA-E7EE-4F3C-82E9-F8FB6003F92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5824"/>
          <a:stretch/>
        </p:blipFill>
        <p:spPr>
          <a:xfrm>
            <a:off x="4070390" y="937230"/>
            <a:ext cx="4888819" cy="2310637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37FB2AA9-177D-4D27-9E39-0DF7E58BF5F5}"/>
              </a:ext>
            </a:extLst>
          </p:cNvPr>
          <p:cNvSpPr txBox="1"/>
          <p:nvPr/>
        </p:nvSpPr>
        <p:spPr>
          <a:xfrm>
            <a:off x="510265" y="1536650"/>
            <a:ext cx="3607057" cy="304698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en-US" sz="3200" i="1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Tóm</a:t>
            </a:r>
            <a:r>
              <a:rPr lang="en-US" sz="3200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tắt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: 14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6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…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C48F6A6B-78F8-47DC-9528-3BE4748D5640}"/>
              </a:ext>
            </a:extLst>
          </p:cNvPr>
          <p:cNvSpPr txBox="1"/>
          <p:nvPr/>
        </p:nvSpPr>
        <p:spPr>
          <a:xfrm>
            <a:off x="3733800" y="3247867"/>
            <a:ext cx="5304237" cy="304698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3200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còn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algn="ctr">
              <a:lnSpc>
                <a:spcPct val="150000"/>
              </a:lnSpc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14 – 6 = 8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ctr">
              <a:lnSpc>
                <a:spcPct val="150000"/>
              </a:lnSpc>
            </a:pP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8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ổi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3" name="Straight Connector 2"/>
          <p:cNvCxnSpPr/>
          <p:nvPr/>
        </p:nvCxnSpPr>
        <p:spPr>
          <a:xfrm>
            <a:off x="685800" y="838200"/>
            <a:ext cx="2438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>
            <a:off x="3886200" y="838200"/>
            <a:ext cx="24384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7162800" y="838200"/>
            <a:ext cx="1600200" cy="1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685800" y="1536650"/>
            <a:ext cx="2590800" cy="0"/>
          </a:xfrm>
          <a:prstGeom prst="line">
            <a:avLst/>
          </a:prstGeom>
          <a:ln w="3810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77973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032" y="30751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tư</a:t>
            </a:r>
            <a:r>
              <a:rPr lang="vi-VN" sz="3600" dirty="0" smtClean="0">
                <a:latin typeface="+mj-lt"/>
              </a:rPr>
              <a:t> ngày </a:t>
            </a:r>
            <a:r>
              <a:rPr lang="vi-VN" sz="3600" dirty="0">
                <a:latin typeface="+mj-lt"/>
              </a:rPr>
              <a:t>11</a:t>
            </a:r>
            <a:r>
              <a:rPr lang="vi-VN" sz="3600" dirty="0" smtClean="0">
                <a:latin typeface="+mj-lt"/>
              </a:rPr>
              <a:t> tháng 10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84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00920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Phép trừ (qua 10) trong phạm vi 20 (Tiết 3)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06792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en-US" smtClean="0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2270126" y="37703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2041526" y="3313113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11269" name="Picture 5" descr="felicitsh71-1[1]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1054101" y="4038600"/>
            <a:ext cx="7059613" cy="1200150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0"/>
              </a:avLst>
            </a:prstTxWarp>
          </a:bodyPr>
          <a:lstStyle/>
          <a:p>
            <a:pPr algn="ctr"/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Tập thể lớp 2C</a:t>
            </a:r>
            <a:r>
              <a:rPr lang="vi-VN" sz="3200" b="1" kern="10" dirty="0" smtClean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vi-VN" sz="3200" b="1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xin chân thành cám ơn quý thầy cô</a:t>
            </a:r>
            <a:endParaRPr lang="en-US" sz="3200" b="1" kern="10" dirty="0">
              <a:ln w="9525">
                <a:solidFill>
                  <a:srgbClr val="CC99FF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522815392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3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2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4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10842353" s="0" l="0"/>
                                      </p:by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536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6" grpId="0" animBg="1"/>
      <p:bldP spid="15366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497822" y="780177"/>
            <a:ext cx="59079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dirty="0" smtClean="0">
                <a:solidFill>
                  <a:srgbClr val="FF0000"/>
                </a:solidFill>
                <a:latin typeface="+mj-lt"/>
              </a:rPr>
              <a:t>KHỞI ĐỘNG:</a:t>
            </a:r>
            <a:endParaRPr lang="en-US" sz="48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066800" y="1905000"/>
            <a:ext cx="787236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400" dirty="0" smtClean="0">
                <a:latin typeface="+mj-lt"/>
              </a:rPr>
              <a:t>Trò chơi : Kéo co</a:t>
            </a:r>
            <a:endParaRPr lang="en-US" sz="4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596748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 + 6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29458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2" y="5724064"/>
            <a:ext cx="25325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32919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6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11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vi-VN" sz="6600" b="1" noProof="0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54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7767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9 + </a:t>
            </a:r>
            <a:r>
              <a:rPr lang="vi-VN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8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8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= ?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294588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14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2" y="5724064"/>
            <a:ext cx="2532567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</a:t>
            </a:r>
            <a:r>
              <a:rPr lang="vi-VN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lang="en-US" sz="5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</a:t>
            </a:r>
            <a:r>
              <a:rPr lang="vi-VN" sz="54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16</a:t>
            </a:r>
            <a:endParaRPr lang="en-US" sz="5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27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153" y="2812731"/>
            <a:ext cx="2200752" cy="2934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85647" y="0"/>
            <a:ext cx="2143125" cy="2857500"/>
          </a:xfrm>
          <a:prstGeom prst="rect">
            <a:avLst/>
          </a:prstGeom>
        </p:spPr>
      </p:pic>
      <p:sp>
        <p:nvSpPr>
          <p:cNvPr id="8" name="Speech Bubble: Rectangle with Corners Rounded 7"/>
          <p:cNvSpPr/>
          <p:nvPr/>
        </p:nvSpPr>
        <p:spPr>
          <a:xfrm>
            <a:off x="1120617" y="484145"/>
            <a:ext cx="5880259" cy="1607820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vi-VN" sz="6600" b="1" noProof="0" dirty="0" smtClean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13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- </a:t>
            </a:r>
            <a:r>
              <a:rPr lang="vi-VN" sz="6600" b="1" dirty="0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kumimoji="0" lang="en-US" sz="6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=?</a:t>
            </a:r>
            <a:endParaRPr kumimoji="0" lang="en-US" sz="6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3473" y="1603081"/>
            <a:ext cx="1200530" cy="1607820"/>
          </a:xfrm>
          <a:prstGeom prst="rect">
            <a:avLst/>
          </a:prstGeom>
        </p:spPr>
      </p:pic>
      <p:sp>
        <p:nvSpPr>
          <p:cNvPr id="19" name="Rectangle: Rounded Corners 18"/>
          <p:cNvSpPr/>
          <p:nvPr/>
        </p:nvSpPr>
        <p:spPr>
          <a:xfrm>
            <a:off x="296212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vi-VN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0374" y="2812731"/>
            <a:ext cx="2200752" cy="2934336"/>
          </a:xfrm>
          <a:prstGeom prst="rect">
            <a:avLst/>
          </a:prstGeom>
        </p:spPr>
      </p:pic>
      <p:sp>
        <p:nvSpPr>
          <p:cNvPr id="21" name="Rectangle: Rounded Corners 20"/>
          <p:cNvSpPr/>
          <p:nvPr/>
        </p:nvSpPr>
        <p:spPr>
          <a:xfrm>
            <a:off x="2420433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6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vi-VN" sz="6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  <a:endParaRPr lang="en-US" sz="6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84595" y="2812731"/>
            <a:ext cx="2200752" cy="2934336"/>
          </a:xfrm>
          <a:prstGeom prst="rect">
            <a:avLst/>
          </a:prstGeom>
        </p:spPr>
      </p:pic>
      <p:sp>
        <p:nvSpPr>
          <p:cNvPr id="23" name="Rectangle: Rounded Corners 22"/>
          <p:cNvSpPr/>
          <p:nvPr/>
        </p:nvSpPr>
        <p:spPr>
          <a:xfrm>
            <a:off x="4544654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C. </a:t>
            </a:r>
            <a:r>
              <a:rPr lang="vi-VN" sz="5400" noProof="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08816" y="2812731"/>
            <a:ext cx="2200752" cy="2934336"/>
          </a:xfrm>
          <a:prstGeom prst="rect">
            <a:avLst/>
          </a:prstGeom>
        </p:spPr>
      </p:pic>
      <p:sp>
        <p:nvSpPr>
          <p:cNvPr id="25" name="Rectangle: Rounded Corners 24"/>
          <p:cNvSpPr/>
          <p:nvPr/>
        </p:nvSpPr>
        <p:spPr>
          <a:xfrm>
            <a:off x="6668875" y="5724064"/>
            <a:ext cx="2080634" cy="841829"/>
          </a:xfrm>
          <a:prstGeom prst="roundRect">
            <a:avLst/>
          </a:prstGeom>
          <a:solidFill>
            <a:srgbClr val="DEEBF7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D.</a:t>
            </a:r>
            <a:r>
              <a:rPr kumimoji="0" lang="vi-VN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7</a:t>
            </a:r>
            <a:r>
              <a:rPr kumimoji="0" lang="en-US" sz="5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US" sz="5400" b="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71542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4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DACC16"/>
                                      </p:to>
                                    </p:animClr>
                                    <p:set>
                                      <p:cBhvr>
                                        <p:cTn id="5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hlink"/>
                                      </p:to>
                                    </p:animClr>
                                    <p:set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ohn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8" grpId="0" bldLvl="0" animBg="1"/>
      <p:bldP spid="19" grpId="0" bldLvl="0" animBg="1"/>
      <p:bldP spid="21" grpId="0" bldLvl="0" animBg="1"/>
      <p:bldP spid="23" grpId="0" bldLvl="0" animBg="1"/>
      <p:bldP spid="2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tư ngày </a:t>
            </a:r>
            <a:r>
              <a:rPr lang="vi-VN" sz="3600" dirty="0">
                <a:latin typeface="+mj-lt"/>
              </a:rPr>
              <a:t>11</a:t>
            </a:r>
            <a:r>
              <a:rPr lang="vi-VN" sz="3600" dirty="0" smtClean="0">
                <a:latin typeface="+mj-lt"/>
              </a:rPr>
              <a:t> tháng 10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02025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Phép trừ (qua 10) trong phạm vi 20 (Tiết 3)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44563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85800" y="312374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tư ngày </a:t>
            </a:r>
            <a:r>
              <a:rPr lang="vi-VN" sz="3600" dirty="0">
                <a:latin typeface="+mj-lt"/>
              </a:rPr>
              <a:t>11</a:t>
            </a:r>
            <a:r>
              <a:rPr lang="vi-VN" sz="3600" dirty="0" smtClean="0">
                <a:latin typeface="+mj-lt"/>
              </a:rPr>
              <a:t> tháng 10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497" y="958703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371600" y="1020259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Phép trừ (qua 10) trong phạm vi 20 (Tiết 3)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A74322BB-0600-437B-AD2A-8DB8C14F80CF}"/>
              </a:ext>
            </a:extLst>
          </p:cNvPr>
          <p:cNvGrpSpPr/>
          <p:nvPr/>
        </p:nvGrpSpPr>
        <p:grpSpPr>
          <a:xfrm>
            <a:off x="545625" y="2465351"/>
            <a:ext cx="4088296" cy="3298140"/>
            <a:chOff x="2159184" y="2217447"/>
            <a:chExt cx="3536166" cy="4293722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xmlns="" id="{DE27A96A-8D5F-43F3-A04D-2C5C5CAB49A3}"/>
                </a:ext>
              </a:extLst>
            </p:cNvPr>
            <p:cNvGrpSpPr/>
            <p:nvPr/>
          </p:nvGrpSpPr>
          <p:grpSpPr>
            <a:xfrm>
              <a:off x="2159184" y="2217447"/>
              <a:ext cx="3536166" cy="4293722"/>
              <a:chOff x="2296597" y="1542979"/>
              <a:chExt cx="3536166" cy="4293722"/>
            </a:xfrm>
          </p:grpSpPr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xmlns="" id="{226EDAD9-420D-466C-A67D-FBE525EF4FF9}"/>
                  </a:ext>
                </a:extLst>
              </p:cNvPr>
              <p:cNvSpPr txBox="1"/>
              <p:nvPr/>
            </p:nvSpPr>
            <p:spPr>
              <a:xfrm>
                <a:off x="2296597" y="1542979"/>
                <a:ext cx="3536166" cy="4293722"/>
              </a:xfrm>
              <a:prstGeom prst="roundRect">
                <a:avLst/>
              </a:prstGeom>
              <a:ln>
                <a:solidFill>
                  <a:srgbClr val="00B050"/>
                </a:solidFill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 marL="457200" indent="-457200">
                  <a:lnSpc>
                    <a:spcPct val="150000"/>
                  </a:lnSpc>
                  <a:buAutoNum type="alphaLcParenR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Tính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14 – 5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Tách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14 = 10 + 4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10 – 5 = </a:t>
                </a:r>
              </a:p>
              <a:p>
                <a:pPr marL="342900" indent="-34290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vi-VN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32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:r>
                  <a:rPr lang="en-US" sz="32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 =  </a:t>
                </a:r>
              </a:p>
            </p:txBody>
          </p:sp>
          <p:sp>
            <p:nvSpPr>
              <p:cNvPr id="12" name="Rectangle: Rounded Corners 3">
                <a:extLst>
                  <a:ext uri="{FF2B5EF4-FFF2-40B4-BE49-F238E27FC236}">
                    <a16:creationId xmlns:a16="http://schemas.microsoft.com/office/drawing/2014/main" xmlns="" id="{91B1EF38-C9AA-4239-B691-EBCF6796D340}"/>
                  </a:ext>
                </a:extLst>
              </p:cNvPr>
              <p:cNvSpPr/>
              <p:nvPr/>
            </p:nvSpPr>
            <p:spPr>
              <a:xfrm>
                <a:off x="4238964" y="4946643"/>
                <a:ext cx="454572" cy="55637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9" name="Rectangle: Rounded Corners 25">
              <a:extLst>
                <a:ext uri="{FF2B5EF4-FFF2-40B4-BE49-F238E27FC236}">
                  <a16:creationId xmlns:a16="http://schemas.microsoft.com/office/drawing/2014/main" xmlns="" id="{D895E13A-E82E-4872-BF6B-015829C85F8E}"/>
                </a:ext>
              </a:extLst>
            </p:cNvPr>
            <p:cNvSpPr/>
            <p:nvPr/>
          </p:nvSpPr>
          <p:spPr>
            <a:xfrm>
              <a:off x="4029635" y="4565852"/>
              <a:ext cx="436418" cy="559541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10" name="Rectangle: Rounded Corners 26">
              <a:extLst>
                <a:ext uri="{FF2B5EF4-FFF2-40B4-BE49-F238E27FC236}">
                  <a16:creationId xmlns:a16="http://schemas.microsoft.com/office/drawing/2014/main" xmlns="" id="{E0421E0A-498F-44AF-BD1B-71A085215A85}"/>
                </a:ext>
              </a:extLst>
            </p:cNvPr>
            <p:cNvSpPr/>
            <p:nvPr/>
          </p:nvSpPr>
          <p:spPr>
            <a:xfrm>
              <a:off x="2693950" y="5651278"/>
              <a:ext cx="436418" cy="526212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3" name="Rectangle: Rounded Corners 12">
            <a:extLst>
              <a:ext uri="{FF2B5EF4-FFF2-40B4-BE49-F238E27FC236}">
                <a16:creationId xmlns:a16="http://schemas.microsoft.com/office/drawing/2014/main" xmlns="" id="{068CE90D-FB72-46F2-B6A6-1C03578A5C00}"/>
              </a:ext>
            </a:extLst>
          </p:cNvPr>
          <p:cNvSpPr/>
          <p:nvPr/>
        </p:nvSpPr>
        <p:spPr>
          <a:xfrm>
            <a:off x="2726806" y="4259308"/>
            <a:ext cx="504559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xmlns="" id="{6C53DCD9-DE8F-4827-BF35-54D93AF42691}"/>
              </a:ext>
            </a:extLst>
          </p:cNvPr>
          <p:cNvGrpSpPr/>
          <p:nvPr/>
        </p:nvGrpSpPr>
        <p:grpSpPr>
          <a:xfrm>
            <a:off x="1061853" y="6019800"/>
            <a:ext cx="2158217" cy="540939"/>
            <a:chOff x="6138008" y="4998067"/>
            <a:chExt cx="1967345" cy="540939"/>
          </a:xfrm>
        </p:grpSpPr>
        <p:sp>
          <p:nvSpPr>
            <p:cNvPr id="25" name="Rectangle: Rounded Corners 13">
              <a:extLst>
                <a:ext uri="{FF2B5EF4-FFF2-40B4-BE49-F238E27FC236}">
                  <a16:creationId xmlns:a16="http://schemas.microsoft.com/office/drawing/2014/main" xmlns="" id="{54BB6B18-027B-4113-9ECF-FC9B764955A9}"/>
                </a:ext>
              </a:extLst>
            </p:cNvPr>
            <p:cNvSpPr/>
            <p:nvPr/>
          </p:nvSpPr>
          <p:spPr>
            <a:xfrm>
              <a:off x="6138008" y="4998067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14 – 5 = </a:t>
              </a:r>
            </a:p>
          </p:txBody>
        </p:sp>
        <p:sp>
          <p:nvSpPr>
            <p:cNvPr id="26" name="Rectangle: Rounded Corners 14">
              <a:extLst>
                <a:ext uri="{FF2B5EF4-FFF2-40B4-BE49-F238E27FC236}">
                  <a16:creationId xmlns:a16="http://schemas.microsoft.com/office/drawing/2014/main" xmlns="" id="{C6AA94D2-D2D0-44CB-8497-F285B1ADC505}"/>
                </a:ext>
              </a:extLst>
            </p:cNvPr>
            <p:cNvSpPr/>
            <p:nvPr/>
          </p:nvSpPr>
          <p:spPr>
            <a:xfrm>
              <a:off x="7605188" y="5102588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27" name="Rectangle: Rounded Corners 19">
            <a:extLst>
              <a:ext uri="{FF2B5EF4-FFF2-40B4-BE49-F238E27FC236}">
                <a16:creationId xmlns:a16="http://schemas.microsoft.com/office/drawing/2014/main" xmlns="" id="{0C1E61BF-4B77-4D0A-A6C3-817EA4FA1280}"/>
              </a:ext>
            </a:extLst>
          </p:cNvPr>
          <p:cNvSpPr/>
          <p:nvPr/>
        </p:nvSpPr>
        <p:spPr>
          <a:xfrm>
            <a:off x="2601447" y="6110161"/>
            <a:ext cx="548691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28" name="Rectangle: Rounded Corners 20">
            <a:extLst>
              <a:ext uri="{FF2B5EF4-FFF2-40B4-BE49-F238E27FC236}">
                <a16:creationId xmlns:a16="http://schemas.microsoft.com/office/drawing/2014/main" xmlns="" id="{E191A037-AF87-4610-80B8-F9245150832F}"/>
              </a:ext>
            </a:extLst>
          </p:cNvPr>
          <p:cNvSpPr/>
          <p:nvPr/>
        </p:nvSpPr>
        <p:spPr>
          <a:xfrm>
            <a:off x="1166655" y="5093318"/>
            <a:ext cx="499024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29" name="Rectangle: Rounded Corners 21">
            <a:extLst>
              <a:ext uri="{FF2B5EF4-FFF2-40B4-BE49-F238E27FC236}">
                <a16:creationId xmlns:a16="http://schemas.microsoft.com/office/drawing/2014/main" xmlns="" id="{078910F1-3E74-4B3D-8258-ECAEE03356AE}"/>
              </a:ext>
            </a:extLst>
          </p:cNvPr>
          <p:cNvSpPr/>
          <p:nvPr/>
        </p:nvSpPr>
        <p:spPr>
          <a:xfrm>
            <a:off x="2791267" y="5079810"/>
            <a:ext cx="525549" cy="416925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grpSp>
        <p:nvGrpSpPr>
          <p:cNvPr id="38" name="Group 37">
            <a:extLst>
              <a:ext uri="{FF2B5EF4-FFF2-40B4-BE49-F238E27FC236}">
                <a16:creationId xmlns:a16="http://schemas.microsoft.com/office/drawing/2014/main" xmlns="" id="{36F53B51-85AB-4F7F-BA9B-633EA51D2D6D}"/>
              </a:ext>
            </a:extLst>
          </p:cNvPr>
          <p:cNvGrpSpPr/>
          <p:nvPr/>
        </p:nvGrpSpPr>
        <p:grpSpPr>
          <a:xfrm>
            <a:off x="5838907" y="6185306"/>
            <a:ext cx="2428949" cy="512618"/>
            <a:chOff x="3730657" y="8658223"/>
            <a:chExt cx="1967345" cy="512618"/>
          </a:xfrm>
        </p:grpSpPr>
        <p:sp>
          <p:nvSpPr>
            <p:cNvPr id="39" name="Rectangle: Rounded Corners 17">
              <a:extLst>
                <a:ext uri="{FF2B5EF4-FFF2-40B4-BE49-F238E27FC236}">
                  <a16:creationId xmlns:a16="http://schemas.microsoft.com/office/drawing/2014/main" xmlns="" id="{1BE08FF7-F7C4-41E7-B8DB-F57B628A2DE9}"/>
                </a:ext>
              </a:extLst>
            </p:cNvPr>
            <p:cNvSpPr/>
            <p:nvPr/>
          </p:nvSpPr>
          <p:spPr>
            <a:xfrm>
              <a:off x="3730657" y="8658223"/>
              <a:ext cx="1967345" cy="512618"/>
            </a:xfrm>
            <a:prstGeom prst="roundRect">
              <a:avLst/>
            </a:prstGeom>
            <a:solidFill>
              <a:srgbClr val="FFFF99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2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7 = </a:t>
              </a:r>
            </a:p>
          </p:txBody>
        </p:sp>
        <p:sp>
          <p:nvSpPr>
            <p:cNvPr id="40" name="Rectangle: Rounded Corners 18">
              <a:extLst>
                <a:ext uri="{FF2B5EF4-FFF2-40B4-BE49-F238E27FC236}">
                  <a16:creationId xmlns:a16="http://schemas.microsoft.com/office/drawing/2014/main" xmlns="" id="{644CBF2B-9693-4111-A466-3F84A50FA221}"/>
                </a:ext>
              </a:extLst>
            </p:cNvPr>
            <p:cNvSpPr/>
            <p:nvPr/>
          </p:nvSpPr>
          <p:spPr>
            <a:xfrm>
              <a:off x="5084845" y="8662552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41" name="Rectangle: Rounded Corners 37">
            <a:extLst>
              <a:ext uri="{FF2B5EF4-FFF2-40B4-BE49-F238E27FC236}">
                <a16:creationId xmlns:a16="http://schemas.microsoft.com/office/drawing/2014/main" xmlns="" id="{EBA9B9E2-4778-48B7-B73F-EF247B4174BF}"/>
              </a:ext>
            </a:extLst>
          </p:cNvPr>
          <p:cNvSpPr/>
          <p:nvPr/>
        </p:nvSpPr>
        <p:spPr>
          <a:xfrm>
            <a:off x="7510832" y="6176870"/>
            <a:ext cx="538816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2" name="Group 41">
            <a:extLst>
              <a:ext uri="{FF2B5EF4-FFF2-40B4-BE49-F238E27FC236}">
                <a16:creationId xmlns:a16="http://schemas.microsoft.com/office/drawing/2014/main" xmlns="" id="{752F9CAA-2EB2-46B2-9C52-89CB2229B047}"/>
              </a:ext>
            </a:extLst>
          </p:cNvPr>
          <p:cNvGrpSpPr/>
          <p:nvPr/>
        </p:nvGrpSpPr>
        <p:grpSpPr>
          <a:xfrm>
            <a:off x="4960749" y="2573740"/>
            <a:ext cx="3837627" cy="3371136"/>
            <a:chOff x="7257048" y="2217447"/>
            <a:chExt cx="3536166" cy="3371136"/>
          </a:xfrm>
        </p:grpSpPr>
        <p:grpSp>
          <p:nvGrpSpPr>
            <p:cNvPr id="43" name="Group 42">
              <a:extLst>
                <a:ext uri="{FF2B5EF4-FFF2-40B4-BE49-F238E27FC236}">
                  <a16:creationId xmlns:a16="http://schemas.microsoft.com/office/drawing/2014/main" xmlns="" id="{CE1BB71A-F1CA-439F-A35B-3CB9AD21E4AB}"/>
                </a:ext>
              </a:extLst>
            </p:cNvPr>
            <p:cNvGrpSpPr/>
            <p:nvPr/>
          </p:nvGrpSpPr>
          <p:grpSpPr>
            <a:xfrm>
              <a:off x="7257048" y="2217447"/>
              <a:ext cx="3536166" cy="3371136"/>
              <a:chOff x="7451430" y="1542979"/>
              <a:chExt cx="3536166" cy="3371136"/>
            </a:xfrm>
          </p:grpSpPr>
          <p:grpSp>
            <p:nvGrpSpPr>
              <p:cNvPr id="46" name="Group 45">
                <a:extLst>
                  <a:ext uri="{FF2B5EF4-FFF2-40B4-BE49-F238E27FC236}">
                    <a16:creationId xmlns:a16="http://schemas.microsoft.com/office/drawing/2014/main" xmlns="" id="{249E7441-65B8-4003-AD10-5BD67A59AAEA}"/>
                  </a:ext>
                </a:extLst>
              </p:cNvPr>
              <p:cNvGrpSpPr/>
              <p:nvPr/>
            </p:nvGrpSpPr>
            <p:grpSpPr>
              <a:xfrm>
                <a:off x="7451430" y="1542979"/>
                <a:ext cx="3536166" cy="3371136"/>
                <a:chOff x="2365390" y="1542979"/>
                <a:chExt cx="3536166" cy="3371136"/>
              </a:xfrm>
            </p:grpSpPr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xmlns="" id="{A5C63F8F-4383-434C-BAFA-2E61EA2F7789}"/>
                    </a:ext>
                  </a:extLst>
                </p:cNvPr>
                <p:cNvSpPr txBox="1"/>
                <p:nvPr/>
              </p:nvSpPr>
              <p:spPr>
                <a:xfrm>
                  <a:off x="2365390" y="1542979"/>
                  <a:ext cx="3536166" cy="3371136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wrap="square" rtlCol="0">
                  <a:spAutoFit/>
                </a:bodyPr>
                <a:lstStyle/>
                <a:p>
                  <a:pPr>
                    <a:lnSpc>
                      <a:spcPct val="150000"/>
                    </a:lnSpc>
                  </a:pP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b)   </a:t>
                  </a:r>
                  <a:r>
                    <a:rPr lang="en-US" sz="3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Tính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15 – 7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200" dirty="0" err="1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Tách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: 15 = 10 +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10 </a:t>
                  </a:r>
                  <a:r>
                    <a:rPr lang="en-US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–     </a:t>
                  </a:r>
                  <a:r>
                    <a:rPr lang="vi-VN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</a:t>
                  </a:r>
                  <a:r>
                    <a:rPr lang="en-US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</a:t>
                  </a: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</a:p>
                <a:p>
                  <a:pPr marL="342900" indent="-342900">
                    <a:lnSpc>
                      <a:spcPct val="150000"/>
                    </a:lnSpc>
                    <a:buFont typeface="Arial" panose="020B0604020202020204" pitchFamily="34" charset="0"/>
                    <a:buChar char="•"/>
                  </a:pPr>
                  <a:r>
                    <a:rPr lang="en-US" sz="32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    +       </a:t>
                  </a:r>
                  <a:r>
                    <a:rPr lang="vi-VN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  </a:t>
                  </a:r>
                  <a:r>
                    <a:rPr lang="en-US" sz="3200" dirty="0" smtClean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= </a:t>
                  </a:r>
                  <a:r>
                    <a:rPr lang="en-US" sz="2400" dirty="0" smtClean="0"/>
                    <a:t> </a:t>
                  </a:r>
                  <a:endParaRPr lang="en-US" sz="2400" dirty="0"/>
                </a:p>
              </p:txBody>
            </p:sp>
            <p:sp>
              <p:nvSpPr>
                <p:cNvPr id="51" name="Rectangle: Rounded Corners 7">
                  <a:extLst>
                    <a:ext uri="{FF2B5EF4-FFF2-40B4-BE49-F238E27FC236}">
                      <a16:creationId xmlns:a16="http://schemas.microsoft.com/office/drawing/2014/main" xmlns="" id="{EA12149A-3D8F-4415-BA6B-36C49CE2AA35}"/>
                    </a:ext>
                  </a:extLst>
                </p:cNvPr>
                <p:cNvSpPr/>
                <p:nvPr/>
              </p:nvSpPr>
              <p:spPr>
                <a:xfrm>
                  <a:off x="4984178" y="4135023"/>
                  <a:ext cx="436418" cy="436418"/>
                </a:xfrm>
                <a:prstGeom prst="roundRect">
                  <a:avLst/>
                </a:prstGeom>
                <a:ln/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tlCol="0" anchor="ctr"/>
                <a:lstStyle/>
                <a:p>
                  <a:pPr algn="ctr"/>
                  <a:r>
                    <a:rPr lang="en-US" sz="3200" dirty="0">
                      <a:solidFill>
                        <a:schemeClr val="tx1"/>
                      </a:solidFill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?</a:t>
                  </a:r>
                </a:p>
              </p:txBody>
            </p:sp>
          </p:grpSp>
          <p:sp>
            <p:nvSpPr>
              <p:cNvPr id="47" name="Rectangle: Rounded Corners 8">
                <a:extLst>
                  <a:ext uri="{FF2B5EF4-FFF2-40B4-BE49-F238E27FC236}">
                    <a16:creationId xmlns:a16="http://schemas.microsoft.com/office/drawing/2014/main" xmlns="" id="{58676995-5AF3-41B5-9FC5-DD93F487A8D1}"/>
                  </a:ext>
                </a:extLst>
              </p:cNvPr>
              <p:cNvSpPr/>
              <p:nvPr/>
            </p:nvSpPr>
            <p:spPr>
              <a:xfrm>
                <a:off x="10435403" y="2669561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8" name="Rectangle: Rounded Corners 9">
                <a:extLst>
                  <a:ext uri="{FF2B5EF4-FFF2-40B4-BE49-F238E27FC236}">
                    <a16:creationId xmlns:a16="http://schemas.microsoft.com/office/drawing/2014/main" xmlns="" id="{79BE671C-90A1-42FF-B9F0-354373B303C4}"/>
                  </a:ext>
                </a:extLst>
              </p:cNvPr>
              <p:cNvSpPr/>
              <p:nvPr/>
            </p:nvSpPr>
            <p:spPr>
              <a:xfrm>
                <a:off x="9953176" y="3366855"/>
                <a:ext cx="436418" cy="436418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  <p:sp>
            <p:nvSpPr>
              <p:cNvPr id="49" name="Rectangle: Rounded Corners 10">
                <a:extLst>
                  <a:ext uri="{FF2B5EF4-FFF2-40B4-BE49-F238E27FC236}">
                    <a16:creationId xmlns:a16="http://schemas.microsoft.com/office/drawing/2014/main" xmlns="" id="{DE184B4F-B62B-45E1-9A0B-03901EE4C873}"/>
                  </a:ext>
                </a:extLst>
              </p:cNvPr>
              <p:cNvSpPr/>
              <p:nvPr/>
            </p:nvSpPr>
            <p:spPr>
              <a:xfrm>
                <a:off x="7962106" y="4135023"/>
                <a:ext cx="436418" cy="414474"/>
              </a:xfrm>
              <a:prstGeom prst="round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r>
                  <a:rPr lang="en-US" sz="32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</p:txBody>
          </p:sp>
        </p:grpSp>
        <p:sp>
          <p:nvSpPr>
            <p:cNvPr id="44" name="Rectangle: Rounded Corners 28">
              <a:extLst>
                <a:ext uri="{FF2B5EF4-FFF2-40B4-BE49-F238E27FC236}">
                  <a16:creationId xmlns:a16="http://schemas.microsoft.com/office/drawing/2014/main" xmlns="" id="{7F3D6C67-CE48-4D6D-8F71-D4E59039AD83}"/>
                </a:ext>
              </a:extLst>
            </p:cNvPr>
            <p:cNvSpPr/>
            <p:nvPr/>
          </p:nvSpPr>
          <p:spPr>
            <a:xfrm>
              <a:off x="8638959" y="4139506"/>
              <a:ext cx="436418" cy="341985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  <p:sp>
          <p:nvSpPr>
            <p:cNvPr id="45" name="Rectangle: Rounded Corners 29">
              <a:extLst>
                <a:ext uri="{FF2B5EF4-FFF2-40B4-BE49-F238E27FC236}">
                  <a16:creationId xmlns:a16="http://schemas.microsoft.com/office/drawing/2014/main" xmlns="" id="{81788C24-51CA-468C-8692-7566AABAB48F}"/>
                </a:ext>
              </a:extLst>
            </p:cNvPr>
            <p:cNvSpPr/>
            <p:nvPr/>
          </p:nvSpPr>
          <p:spPr>
            <a:xfrm>
              <a:off x="8714819" y="4845414"/>
              <a:ext cx="436418" cy="436418"/>
            </a:xfrm>
            <a:prstGeom prst="roundRect">
              <a:avLst/>
            </a:prstGeom>
            <a:ln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en-US" sz="3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sp>
        <p:nvSpPr>
          <p:cNvPr id="52" name="Rectangle: Rounded Corners 22">
            <a:extLst>
              <a:ext uri="{FF2B5EF4-FFF2-40B4-BE49-F238E27FC236}">
                <a16:creationId xmlns:a16="http://schemas.microsoft.com/office/drawing/2014/main" xmlns="" id="{EC979460-FA22-42E7-A7FB-E5FFF9453EB5}"/>
              </a:ext>
            </a:extLst>
          </p:cNvPr>
          <p:cNvSpPr/>
          <p:nvPr/>
        </p:nvSpPr>
        <p:spPr>
          <a:xfrm>
            <a:off x="8199108" y="3682654"/>
            <a:ext cx="49094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</a:p>
        </p:txBody>
      </p:sp>
      <p:sp>
        <p:nvSpPr>
          <p:cNvPr id="53" name="Rectangle: Rounded Corners 23">
            <a:extLst>
              <a:ext uri="{FF2B5EF4-FFF2-40B4-BE49-F238E27FC236}">
                <a16:creationId xmlns:a16="http://schemas.microsoft.com/office/drawing/2014/main" xmlns="" id="{D6EB7F76-0DCE-49E1-8D2E-A6C395499AA5}"/>
              </a:ext>
            </a:extLst>
          </p:cNvPr>
          <p:cNvSpPr/>
          <p:nvPr/>
        </p:nvSpPr>
        <p:spPr>
          <a:xfrm>
            <a:off x="6410322" y="4476835"/>
            <a:ext cx="523770" cy="379912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4" name="Rectangle: Rounded Corners 24">
            <a:extLst>
              <a:ext uri="{FF2B5EF4-FFF2-40B4-BE49-F238E27FC236}">
                <a16:creationId xmlns:a16="http://schemas.microsoft.com/office/drawing/2014/main" xmlns="" id="{549B4085-D212-455C-AE67-49A1BEA39FA0}"/>
              </a:ext>
            </a:extLst>
          </p:cNvPr>
          <p:cNvSpPr/>
          <p:nvPr/>
        </p:nvSpPr>
        <p:spPr>
          <a:xfrm>
            <a:off x="7675771" y="4407545"/>
            <a:ext cx="473623" cy="425661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5" name="Rectangle: Rounded Corners 34">
            <a:extLst>
              <a:ext uri="{FF2B5EF4-FFF2-40B4-BE49-F238E27FC236}">
                <a16:creationId xmlns:a16="http://schemas.microsoft.com/office/drawing/2014/main" xmlns="" id="{6000EFF4-3135-4F61-A369-8E3AC2644F06}"/>
              </a:ext>
            </a:extLst>
          </p:cNvPr>
          <p:cNvSpPr/>
          <p:nvPr/>
        </p:nvSpPr>
        <p:spPr>
          <a:xfrm>
            <a:off x="5533563" y="5143840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sp>
        <p:nvSpPr>
          <p:cNvPr id="56" name="Rectangle: Rounded Corners 35">
            <a:extLst>
              <a:ext uri="{FF2B5EF4-FFF2-40B4-BE49-F238E27FC236}">
                <a16:creationId xmlns:a16="http://schemas.microsoft.com/office/drawing/2014/main" xmlns="" id="{010A3141-DD1E-4CB3-84DD-299A4A2C3797}"/>
              </a:ext>
            </a:extLst>
          </p:cNvPr>
          <p:cNvSpPr/>
          <p:nvPr/>
        </p:nvSpPr>
        <p:spPr>
          <a:xfrm>
            <a:off x="6561841" y="5210143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7" name="Rectangle: Rounded Corners 36">
            <a:extLst>
              <a:ext uri="{FF2B5EF4-FFF2-40B4-BE49-F238E27FC236}">
                <a16:creationId xmlns:a16="http://schemas.microsoft.com/office/drawing/2014/main" xmlns="" id="{9C3BD787-07D7-4BA8-BD01-274AF58637CD}"/>
              </a:ext>
            </a:extLst>
          </p:cNvPr>
          <p:cNvSpPr/>
          <p:nvPr/>
        </p:nvSpPr>
        <p:spPr>
          <a:xfrm>
            <a:off x="7821393" y="5154812"/>
            <a:ext cx="436418" cy="436418"/>
          </a:xfrm>
          <a:prstGeom prst="roundRect">
            <a:avLst/>
          </a:prstGeom>
          <a:solidFill>
            <a:schemeClr val="bg1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685800" y="2133600"/>
            <a:ext cx="3048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74" name="Oval 73">
            <a:extLst>
              <a:ext uri="{FF2B5EF4-FFF2-40B4-BE49-F238E27FC236}">
                <a16:creationId xmlns:a16="http://schemas.microsoft.com/office/drawing/2014/main" xmlns="" id="{72145440-903C-4400-A61F-982C8D93A263}"/>
              </a:ext>
            </a:extLst>
          </p:cNvPr>
          <p:cNvSpPr/>
          <p:nvPr/>
        </p:nvSpPr>
        <p:spPr>
          <a:xfrm>
            <a:off x="309747" y="1986744"/>
            <a:ext cx="752106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2243541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7" grpId="0" animBg="1"/>
      <p:bldP spid="28" grpId="0" animBg="1"/>
      <p:bldP spid="29" grpId="0" animBg="1"/>
      <p:bldP spid="4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032" y="307516"/>
            <a:ext cx="7924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dirty="0" smtClean="0">
                <a:latin typeface="+mj-lt"/>
              </a:rPr>
              <a:t>     Thứ </a:t>
            </a:r>
            <a:r>
              <a:rPr lang="vi-VN" sz="3600" dirty="0">
                <a:latin typeface="+mj-lt"/>
              </a:rPr>
              <a:t>tư</a:t>
            </a:r>
            <a:r>
              <a:rPr lang="vi-VN" sz="3600" dirty="0" smtClean="0">
                <a:latin typeface="+mj-lt"/>
              </a:rPr>
              <a:t> ngày </a:t>
            </a:r>
            <a:r>
              <a:rPr lang="vi-VN" sz="3600" dirty="0">
                <a:latin typeface="+mj-lt"/>
              </a:rPr>
              <a:t>11</a:t>
            </a:r>
            <a:r>
              <a:rPr lang="vi-VN" sz="3600" dirty="0" smtClean="0">
                <a:latin typeface="+mj-lt"/>
              </a:rPr>
              <a:t> tháng 10 năm 2023</a:t>
            </a:r>
            <a:endParaRPr lang="en-US" sz="3600" dirty="0">
              <a:latin typeface="+mj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6200" y="978428"/>
            <a:ext cx="2819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600" u="sng" dirty="0">
                <a:latin typeface="+mj-lt"/>
              </a:rPr>
              <a:t>T</a:t>
            </a:r>
            <a:r>
              <a:rPr lang="vi-VN" sz="3600" u="sng" dirty="0" smtClean="0">
                <a:latin typeface="+mj-lt"/>
              </a:rPr>
              <a:t>oán </a:t>
            </a:r>
            <a:r>
              <a:rPr lang="vi-VN" sz="3600" dirty="0" smtClean="0">
                <a:latin typeface="+mj-lt"/>
              </a:rPr>
              <a:t>: </a:t>
            </a:r>
            <a:endParaRPr lang="en-US" sz="3600" dirty="0">
              <a:latin typeface="+mj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71600" y="1009205"/>
            <a:ext cx="8001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 smtClean="0">
                <a:solidFill>
                  <a:srgbClr val="0070C0"/>
                </a:solidFill>
                <a:latin typeface="+mj-lt"/>
              </a:rPr>
              <a:t>Phép trừ (qua 10) trong phạm vi 20 (Tiết 3)</a:t>
            </a:r>
            <a:endParaRPr lang="en-US" sz="3200" b="1" dirty="0">
              <a:solidFill>
                <a:srgbClr val="0070C0"/>
              </a:solidFill>
              <a:latin typeface="+mj-lt"/>
            </a:endParaRPr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xmlns="" id="{3DA074C8-FF0C-4E7B-AE98-D6177DB67EDA}"/>
              </a:ext>
            </a:extLst>
          </p:cNvPr>
          <p:cNvSpPr/>
          <p:nvPr/>
        </p:nvSpPr>
        <p:spPr>
          <a:xfrm>
            <a:off x="63910" y="1767245"/>
            <a:ext cx="523220" cy="523220"/>
          </a:xfrm>
          <a:prstGeom prst="ellipse">
            <a:avLst/>
          </a:prstGeom>
          <a:solidFill>
            <a:schemeClr val="accent3"/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lang="en-US" sz="4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48E4D8BF-1304-4D40-9FE2-7DDA6D0B5B66}"/>
              </a:ext>
            </a:extLst>
          </p:cNvPr>
          <p:cNvSpPr txBox="1"/>
          <p:nvPr/>
        </p:nvSpPr>
        <p:spPr>
          <a:xfrm>
            <a:off x="587130" y="1828800"/>
            <a:ext cx="52402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nhẩm</a:t>
            </a:r>
            <a:endParaRPr lang="en-US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xmlns="" id="{1BA32B6F-EA07-4DB4-AAB4-F7C54975CC29}"/>
              </a:ext>
            </a:extLst>
          </p:cNvPr>
          <p:cNvGrpSpPr/>
          <p:nvPr/>
        </p:nvGrpSpPr>
        <p:grpSpPr>
          <a:xfrm>
            <a:off x="237258" y="2888092"/>
            <a:ext cx="2780199" cy="724418"/>
            <a:chOff x="2563090" y="4391891"/>
            <a:chExt cx="1967345" cy="512618"/>
          </a:xfrm>
        </p:grpSpPr>
        <p:sp>
          <p:nvSpPr>
            <p:cNvPr id="11" name="Rectangle: Rounded Corners 4">
              <a:extLst>
                <a:ext uri="{FF2B5EF4-FFF2-40B4-BE49-F238E27FC236}">
                  <a16:creationId xmlns:a16="http://schemas.microsoft.com/office/drawing/2014/main" xmlns="" id="{4346EC5D-8B7C-43F3-9226-0152680114CF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5 = </a:t>
              </a:r>
            </a:p>
          </p:txBody>
        </p:sp>
        <p:sp>
          <p:nvSpPr>
            <p:cNvPr id="12" name="Rectangle: Rounded Corners 5">
              <a:extLst>
                <a:ext uri="{FF2B5EF4-FFF2-40B4-BE49-F238E27FC236}">
                  <a16:creationId xmlns:a16="http://schemas.microsoft.com/office/drawing/2014/main" xmlns="" id="{8F5ED374-D9FA-4704-8419-72437C5473C8}"/>
                </a:ext>
              </a:extLst>
            </p:cNvPr>
            <p:cNvSpPr/>
            <p:nvPr/>
          </p:nvSpPr>
          <p:spPr>
            <a:xfrm>
              <a:off x="3858585" y="4423220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xmlns="" id="{FBDDD8AF-B793-4296-9A30-834D830AB334}"/>
              </a:ext>
            </a:extLst>
          </p:cNvPr>
          <p:cNvGrpSpPr/>
          <p:nvPr/>
        </p:nvGrpSpPr>
        <p:grpSpPr>
          <a:xfrm>
            <a:off x="3343508" y="2874701"/>
            <a:ext cx="2773331" cy="724418"/>
            <a:chOff x="2563090" y="4391891"/>
            <a:chExt cx="1967345" cy="512618"/>
          </a:xfrm>
          <a:solidFill>
            <a:schemeClr val="accent5">
              <a:lumMod val="20000"/>
              <a:lumOff val="80000"/>
            </a:schemeClr>
          </a:solidFill>
        </p:grpSpPr>
        <p:sp>
          <p:nvSpPr>
            <p:cNvPr id="14" name="Rectangle: Rounded Corners 7">
              <a:extLst>
                <a:ext uri="{FF2B5EF4-FFF2-40B4-BE49-F238E27FC236}">
                  <a16:creationId xmlns:a16="http://schemas.microsoft.com/office/drawing/2014/main" xmlns="" id="{28EFD9EE-046C-4037-AB7A-1F399AD80FCD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6</a:t>
              </a:r>
              <a:r>
                <a:rPr lang="vi-VN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  <a:endParaRPr lang="en-US" sz="3600" dirty="0">
                <a:solidFill>
                  <a:sysClr val="windowText" lastClr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Rectangle: Rounded Corners 8">
              <a:extLst>
                <a:ext uri="{FF2B5EF4-FFF2-40B4-BE49-F238E27FC236}">
                  <a16:creationId xmlns:a16="http://schemas.microsoft.com/office/drawing/2014/main" xmlns="" id="{515B108D-C187-49EA-8EEB-27C9666806CA}"/>
                </a:ext>
              </a:extLst>
            </p:cNvPr>
            <p:cNvSpPr/>
            <p:nvPr/>
          </p:nvSpPr>
          <p:spPr>
            <a:xfrm>
              <a:off x="3843572" y="4409581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0BEAB765-C40D-4B90-A1CC-9EF544990EEC}"/>
              </a:ext>
            </a:extLst>
          </p:cNvPr>
          <p:cNvGrpSpPr/>
          <p:nvPr/>
        </p:nvGrpSpPr>
        <p:grpSpPr>
          <a:xfrm>
            <a:off x="6479228" y="2764457"/>
            <a:ext cx="2403280" cy="724418"/>
            <a:chOff x="2563090" y="4391891"/>
            <a:chExt cx="1967345" cy="512618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7" name="Rectangle: Rounded Corners 10">
              <a:extLst>
                <a:ext uri="{FF2B5EF4-FFF2-40B4-BE49-F238E27FC236}">
                  <a16:creationId xmlns:a16="http://schemas.microsoft.com/office/drawing/2014/main" xmlns="" id="{FA9C79E1-7D16-43C9-A7F8-8BEEF72B23E2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</a:t>
              </a:r>
              <a:r>
                <a:rPr lang="vi-VN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7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18" name="Rectangle: Rounded Corners 11">
              <a:extLst>
                <a:ext uri="{FF2B5EF4-FFF2-40B4-BE49-F238E27FC236}">
                  <a16:creationId xmlns:a16="http://schemas.microsoft.com/office/drawing/2014/main" xmlns="" id="{92540EF5-4E11-4F5E-B80B-68D543477486}"/>
                </a:ext>
              </a:extLst>
            </p:cNvPr>
            <p:cNvSpPr/>
            <p:nvPr/>
          </p:nvSpPr>
          <p:spPr>
            <a:xfrm>
              <a:off x="3964724" y="4412301"/>
              <a:ext cx="436418" cy="436418"/>
            </a:xfrm>
            <a:prstGeom prst="roundRect">
              <a:avLst/>
            </a:prstGeom>
            <a:solidFill>
              <a:srgbClr val="FFFFFF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xmlns="" id="{C3E00231-36A9-43D8-BF71-B3018E1C03B7}"/>
              </a:ext>
            </a:extLst>
          </p:cNvPr>
          <p:cNvGrpSpPr/>
          <p:nvPr/>
        </p:nvGrpSpPr>
        <p:grpSpPr>
          <a:xfrm>
            <a:off x="3336640" y="4179179"/>
            <a:ext cx="2780199" cy="724418"/>
            <a:chOff x="2563090" y="4391891"/>
            <a:chExt cx="1967345" cy="512618"/>
          </a:xfrm>
        </p:grpSpPr>
        <p:sp>
          <p:nvSpPr>
            <p:cNvPr id="20" name="Rectangle: Rounded Corners 13">
              <a:extLst>
                <a:ext uri="{FF2B5EF4-FFF2-40B4-BE49-F238E27FC236}">
                  <a16:creationId xmlns:a16="http://schemas.microsoft.com/office/drawing/2014/main" xmlns="" id="{9612583D-FB9D-4EB5-A994-A168F3ABB191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9 = </a:t>
              </a:r>
            </a:p>
          </p:txBody>
        </p:sp>
        <p:sp>
          <p:nvSpPr>
            <p:cNvPr id="21" name="Rectangle: Rounded Corners 14">
              <a:extLst>
                <a:ext uri="{FF2B5EF4-FFF2-40B4-BE49-F238E27FC236}">
                  <a16:creationId xmlns:a16="http://schemas.microsoft.com/office/drawing/2014/main" xmlns="" id="{3B3CDA0E-A6A2-46F1-BD25-DA207E0A87F4}"/>
                </a:ext>
              </a:extLst>
            </p:cNvPr>
            <p:cNvSpPr/>
            <p:nvPr/>
          </p:nvSpPr>
          <p:spPr>
            <a:xfrm>
              <a:off x="3841399" y="4400256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2" name="Group 21">
            <a:extLst>
              <a:ext uri="{FF2B5EF4-FFF2-40B4-BE49-F238E27FC236}">
                <a16:creationId xmlns:a16="http://schemas.microsoft.com/office/drawing/2014/main" xmlns="" id="{60343F39-A96A-4209-B43E-13D063769031}"/>
              </a:ext>
            </a:extLst>
          </p:cNvPr>
          <p:cNvGrpSpPr/>
          <p:nvPr/>
        </p:nvGrpSpPr>
        <p:grpSpPr>
          <a:xfrm>
            <a:off x="194053" y="4191000"/>
            <a:ext cx="2780199" cy="724418"/>
            <a:chOff x="2563090" y="4391891"/>
            <a:chExt cx="1967345" cy="512618"/>
          </a:xfrm>
        </p:grpSpPr>
        <p:sp>
          <p:nvSpPr>
            <p:cNvPr id="23" name="Rectangle: Rounded Corners 16">
              <a:extLst>
                <a:ext uri="{FF2B5EF4-FFF2-40B4-BE49-F238E27FC236}">
                  <a16:creationId xmlns:a16="http://schemas.microsoft.com/office/drawing/2014/main" xmlns="" id="{43390C98-9457-4056-9EC5-72AEB45E7C59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</a:t>
              </a:r>
              <a:r>
                <a:rPr lang="vi-VN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8</a:t>
              </a:r>
              <a:r>
                <a:rPr lang="en-US" sz="3600" dirty="0" smtClean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= </a:t>
              </a:r>
            </a:p>
          </p:txBody>
        </p:sp>
        <p:sp>
          <p:nvSpPr>
            <p:cNvPr id="24" name="Rectangle: Rounded Corners 17">
              <a:extLst>
                <a:ext uri="{FF2B5EF4-FFF2-40B4-BE49-F238E27FC236}">
                  <a16:creationId xmlns:a16="http://schemas.microsoft.com/office/drawing/2014/main" xmlns="" id="{1F97F0A4-55A7-4FFA-869F-CC43302D597C}"/>
                </a:ext>
              </a:extLst>
            </p:cNvPr>
            <p:cNvSpPr/>
            <p:nvPr/>
          </p:nvSpPr>
          <p:spPr>
            <a:xfrm>
              <a:off x="3837262" y="4405433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25" name="Group 24">
            <a:extLst>
              <a:ext uri="{FF2B5EF4-FFF2-40B4-BE49-F238E27FC236}">
                <a16:creationId xmlns:a16="http://schemas.microsoft.com/office/drawing/2014/main" xmlns="" id="{43286F72-1FF5-4F5E-90D7-432207D4FCF8}"/>
              </a:ext>
            </a:extLst>
          </p:cNvPr>
          <p:cNvGrpSpPr/>
          <p:nvPr/>
        </p:nvGrpSpPr>
        <p:grpSpPr>
          <a:xfrm>
            <a:off x="6510987" y="4166040"/>
            <a:ext cx="2512372" cy="724418"/>
            <a:chOff x="2563090" y="4391891"/>
            <a:chExt cx="1967345" cy="512618"/>
          </a:xfrm>
        </p:grpSpPr>
        <p:sp>
          <p:nvSpPr>
            <p:cNvPr id="26" name="Rectangle: Rounded Corners 19">
              <a:extLst>
                <a:ext uri="{FF2B5EF4-FFF2-40B4-BE49-F238E27FC236}">
                  <a16:creationId xmlns:a16="http://schemas.microsoft.com/office/drawing/2014/main" xmlns="" id="{53F641E7-F93D-4D24-BE27-05869834D606}"/>
                </a:ext>
              </a:extLst>
            </p:cNvPr>
            <p:cNvSpPr/>
            <p:nvPr/>
          </p:nvSpPr>
          <p:spPr>
            <a:xfrm>
              <a:off x="2563090" y="4391891"/>
              <a:ext cx="1967345" cy="512618"/>
            </a:xfrm>
            <a:prstGeom prst="roundRect">
              <a:avLst/>
            </a:prstGeom>
            <a:solidFill>
              <a:srgbClr val="BFD865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  <a:effectLst>
              <a:softEdge rad="31750"/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r>
                <a:rPr lang="en-US" sz="3600" dirty="0">
                  <a:solidFill>
                    <a:sysClr val="windowText" lastClr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15 – 10 = </a:t>
              </a:r>
            </a:p>
          </p:txBody>
        </p:sp>
        <p:sp>
          <p:nvSpPr>
            <p:cNvPr id="27" name="Rectangle: Rounded Corners 20">
              <a:extLst>
                <a:ext uri="{FF2B5EF4-FFF2-40B4-BE49-F238E27FC236}">
                  <a16:creationId xmlns:a16="http://schemas.microsoft.com/office/drawing/2014/main" xmlns="" id="{A9FD417F-34AD-47A5-90FF-204B6D67703C}"/>
                </a:ext>
              </a:extLst>
            </p:cNvPr>
            <p:cNvSpPr/>
            <p:nvPr/>
          </p:nvSpPr>
          <p:spPr>
            <a:xfrm>
              <a:off x="4056928" y="4440862"/>
              <a:ext cx="436418" cy="436418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tx2">
                  <a:lumMod val="20000"/>
                  <a:lumOff val="8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28" name="Rectangle: Rounded Corners 28">
            <a:extLst>
              <a:ext uri="{FF2B5EF4-FFF2-40B4-BE49-F238E27FC236}">
                <a16:creationId xmlns:a16="http://schemas.microsoft.com/office/drawing/2014/main" xmlns="" id="{3107BE04-36A6-4D74-8A96-38CA98E24F04}"/>
              </a:ext>
            </a:extLst>
          </p:cNvPr>
          <p:cNvSpPr/>
          <p:nvPr/>
        </p:nvSpPr>
        <p:spPr>
          <a:xfrm>
            <a:off x="2016883" y="2951502"/>
            <a:ext cx="83950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10</a:t>
            </a:r>
          </a:p>
        </p:txBody>
      </p:sp>
      <p:sp>
        <p:nvSpPr>
          <p:cNvPr id="29" name="Rectangle: Rounded Corners 29">
            <a:extLst>
              <a:ext uri="{FF2B5EF4-FFF2-40B4-BE49-F238E27FC236}">
                <a16:creationId xmlns:a16="http://schemas.microsoft.com/office/drawing/2014/main" xmlns="" id="{5D2ACEC6-45A7-4BB7-A07C-A9C170CE4DF5}"/>
              </a:ext>
            </a:extLst>
          </p:cNvPr>
          <p:cNvSpPr/>
          <p:nvPr/>
        </p:nvSpPr>
        <p:spPr>
          <a:xfrm>
            <a:off x="5143112" y="2871077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</a:p>
        </p:txBody>
      </p:sp>
      <p:sp>
        <p:nvSpPr>
          <p:cNvPr id="30" name="Rectangle: Rounded Corners 30">
            <a:extLst>
              <a:ext uri="{FF2B5EF4-FFF2-40B4-BE49-F238E27FC236}">
                <a16:creationId xmlns:a16="http://schemas.microsoft.com/office/drawing/2014/main" xmlns="" id="{AB33DEDA-2E01-4EAD-9E51-FB110E2CD54D}"/>
              </a:ext>
            </a:extLst>
          </p:cNvPr>
          <p:cNvSpPr/>
          <p:nvPr/>
        </p:nvSpPr>
        <p:spPr>
          <a:xfrm>
            <a:off x="2016883" y="4219882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7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1" name="Rectangle: Rounded Corners 31">
            <a:extLst>
              <a:ext uri="{FF2B5EF4-FFF2-40B4-BE49-F238E27FC236}">
                <a16:creationId xmlns:a16="http://schemas.microsoft.com/office/drawing/2014/main" xmlns="" id="{9B644B46-8CD7-4EEC-8939-4E95BE6DFD1F}"/>
              </a:ext>
            </a:extLst>
          </p:cNvPr>
          <p:cNvSpPr/>
          <p:nvPr/>
        </p:nvSpPr>
        <p:spPr>
          <a:xfrm>
            <a:off x="5143112" y="4201369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</a:t>
            </a:r>
          </a:p>
        </p:txBody>
      </p:sp>
      <p:sp>
        <p:nvSpPr>
          <p:cNvPr id="32" name="Rectangle: Rounded Corners 32">
            <a:extLst>
              <a:ext uri="{FF2B5EF4-FFF2-40B4-BE49-F238E27FC236}">
                <a16:creationId xmlns:a16="http://schemas.microsoft.com/office/drawing/2014/main" xmlns="" id="{AE371062-441D-4EF0-A214-37E4ADAC1318}"/>
              </a:ext>
            </a:extLst>
          </p:cNvPr>
          <p:cNvSpPr/>
          <p:nvPr/>
        </p:nvSpPr>
        <p:spPr>
          <a:xfrm>
            <a:off x="8441460" y="4197248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5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33" name="Rectangle: Rounded Corners 33">
            <a:extLst>
              <a:ext uri="{FF2B5EF4-FFF2-40B4-BE49-F238E27FC236}">
                <a16:creationId xmlns:a16="http://schemas.microsoft.com/office/drawing/2014/main" xmlns="" id="{D7F395C3-ED9B-4C2A-A86F-534DCACF6A8D}"/>
              </a:ext>
            </a:extLst>
          </p:cNvPr>
          <p:cNvSpPr/>
          <p:nvPr/>
        </p:nvSpPr>
        <p:spPr>
          <a:xfrm>
            <a:off x="8209699" y="2793300"/>
            <a:ext cx="643310" cy="616734"/>
          </a:xfrm>
          <a:prstGeom prst="roundRect">
            <a:avLst/>
          </a:prstGeom>
          <a:solidFill>
            <a:schemeClr val="bg1"/>
          </a:solidFill>
          <a:ln>
            <a:solidFill>
              <a:schemeClr val="tx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dirty="0">
                <a:solidFill>
                  <a:srgbClr val="FF0000"/>
                </a:solidFill>
                <a:latin typeface="+mj-lt"/>
              </a:rPr>
              <a:t>8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469730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491</Words>
  <Application>Microsoft Office PowerPoint</Application>
  <PresentationFormat>On-screen Show (4:3)</PresentationFormat>
  <Paragraphs>136</Paragraphs>
  <Slides>14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52</cp:revision>
  <dcterms:created xsi:type="dcterms:W3CDTF">2021-10-15T03:44:03Z</dcterms:created>
  <dcterms:modified xsi:type="dcterms:W3CDTF">2023-10-11T03:29:11Z</dcterms:modified>
</cp:coreProperties>
</file>