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4" r:id="rId2"/>
    <p:sldId id="342" r:id="rId3"/>
    <p:sldId id="340" r:id="rId4"/>
    <p:sldId id="344" r:id="rId5"/>
    <p:sldId id="307" r:id="rId6"/>
    <p:sldId id="257" r:id="rId7"/>
    <p:sldId id="333" r:id="rId8"/>
    <p:sldId id="259" r:id="rId9"/>
    <p:sldId id="295" r:id="rId10"/>
    <p:sldId id="260" r:id="rId11"/>
    <p:sldId id="334" r:id="rId12"/>
    <p:sldId id="335" r:id="rId13"/>
    <p:sldId id="313" r:id="rId14"/>
    <p:sldId id="314" r:id="rId15"/>
    <p:sldId id="354" r:id="rId16"/>
    <p:sldId id="349" r:id="rId17"/>
    <p:sldId id="351" r:id="rId18"/>
    <p:sldId id="352" r:id="rId19"/>
    <p:sldId id="315" r:id="rId20"/>
    <p:sldId id="274" r:id="rId21"/>
    <p:sldId id="318" r:id="rId22"/>
    <p:sldId id="319" r:id="rId23"/>
    <p:sldId id="320" r:id="rId24"/>
    <p:sldId id="321" r:id="rId25"/>
    <p:sldId id="322" r:id="rId26"/>
    <p:sldId id="323" r:id="rId27"/>
    <p:sldId id="305" r:id="rId28"/>
    <p:sldId id="357" r:id="rId29"/>
    <p:sldId id="358" r:id="rId30"/>
    <p:sldId id="360" r:id="rId31"/>
    <p:sldId id="363" r:id="rId32"/>
    <p:sldId id="324" r:id="rId33"/>
    <p:sldId id="365" r:id="rId34"/>
    <p:sldId id="326" r:id="rId35"/>
    <p:sldId id="327" r:id="rId36"/>
    <p:sldId id="330" r:id="rId37"/>
    <p:sldId id="336" r:id="rId38"/>
    <p:sldId id="264" r:id="rId39"/>
    <p:sldId id="306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65B3E"/>
    <a:srgbClr val="F29A5B"/>
    <a:srgbClr val="C8D85B"/>
    <a:srgbClr val="B09277"/>
    <a:srgbClr val="B09278"/>
    <a:srgbClr val="A6C0A4"/>
    <a:srgbClr val="F7E3AD"/>
    <a:srgbClr val="85AA84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4414" autoAdjust="0"/>
  </p:normalViewPr>
  <p:slideViewPr>
    <p:cSldViewPr snapToGrid="0" showGuides="1">
      <p:cViewPr varScale="1">
        <p:scale>
          <a:sx n="74" d="100"/>
          <a:sy n="74" d="100"/>
        </p:scale>
        <p:origin x="216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6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0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8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6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1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12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1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54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9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85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2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224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99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43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65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77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6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47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1/11/2024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28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6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9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8496300" y="4652963"/>
            <a:ext cx="4021139" cy="1898651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251200" y="1166813"/>
            <a:ext cx="680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643188" y="792163"/>
            <a:ext cx="812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007269" y="2133600"/>
            <a:ext cx="7148513" cy="9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5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55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5500" b="1" dirty="0" err="1">
                <a:solidFill>
                  <a:srgbClr val="990099"/>
                </a:solidFill>
                <a:latin typeface="Times New Roman" pitchFamily="18" charset="0"/>
              </a:rPr>
              <a:t>Toán</a:t>
            </a:r>
            <a:endParaRPr lang="en-US" altLang="en-US" sz="55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67202" y="3375025"/>
            <a:ext cx="2811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990099"/>
                </a:solidFill>
                <a:latin typeface="Times New Roman" pitchFamily="18" charset="0"/>
              </a:rPr>
              <a:t>1A</a:t>
            </a:r>
            <a:endParaRPr lang="en-US" altLang="en-US" sz="40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365625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3860800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420939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420939" y="4349752"/>
            <a:ext cx="789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Thiên</a:t>
            </a:r>
            <a:endParaRPr lang="en-US" altLang="en-US" sz="28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888" y="3157539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5780088"/>
            <a:ext cx="7010400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5663" y="6921501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3141663"/>
            <a:ext cx="7010400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60211" y="120200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0756" y="193949"/>
            <a:ext cx="2089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&gt;; &lt;; 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0046" y="210140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528" y="1571030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24             19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92738" y="1691363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0341" y="2928031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35             37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2551" y="3126504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0528" y="4252134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/>
              <a:t> 68             68                        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82985" y="4425445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09269" y="1546019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56             65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1479" y="1666352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9082" y="2903020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 </a:t>
            </a:r>
            <a:r>
              <a:rPr lang="vi-VN" sz="3600" b="1" dirty="0"/>
              <a:t>90             89</a:t>
            </a:r>
            <a:r>
              <a:rPr lang="vi-VN" sz="3600" dirty="0"/>
              <a:t>                       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1292" y="3101493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09269" y="4227123"/>
            <a:ext cx="3236836" cy="1011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/>
              <a:t> 71             81                       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11726" y="4400434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2738" y="1691362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2551" y="3126504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2985" y="4427391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1479" y="1666351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83797" y="3078277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1726" y="4409875"/>
            <a:ext cx="8124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5" grpId="0" animBg="1"/>
      <p:bldP spid="17" grpId="0" animBg="1"/>
      <p:bldP spid="19" grpId="0" animBg="1"/>
      <p:bldP spid="22" grpId="0" animBg="1"/>
      <p:bldP spid="26" grpId="1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3109" y="84584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0896" y="1452158"/>
            <a:ext cx="5628807" cy="2128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911" y="1620567"/>
            <a:ext cx="9894553" cy="16764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152863" y="1398370"/>
            <a:ext cx="5628807" cy="2120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66" y="1678259"/>
            <a:ext cx="9829800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53" y="158333"/>
            <a:ext cx="7470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a) Chiếc lọ nào có số lớn nhất ?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Multiply 4"/>
          <p:cNvSpPr/>
          <p:nvPr/>
        </p:nvSpPr>
        <p:spPr>
          <a:xfrm>
            <a:off x="4606034" y="332145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809696" y="335028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3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3109" y="84584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109" y="1452158"/>
            <a:ext cx="5628807" cy="21286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91284" y="1452158"/>
            <a:ext cx="5628807" cy="2120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388" y="1674355"/>
            <a:ext cx="9829800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54" y="1629852"/>
            <a:ext cx="9829800" cy="1676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4333" y="84584"/>
            <a:ext cx="7470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b) Chiếc lọ nào có số bé nhất ?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Multiply 10"/>
          <p:cNvSpPr/>
          <p:nvPr/>
        </p:nvSpPr>
        <p:spPr>
          <a:xfrm>
            <a:off x="2670101" y="335028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0763936" y="3350282"/>
            <a:ext cx="571444" cy="484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4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562" y="2272718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2"/>
          <p:cNvSpPr/>
          <p:nvPr/>
        </p:nvSpPr>
        <p:spPr>
          <a:xfrm>
            <a:off x="1603947" y="284814"/>
            <a:ext cx="8139659" cy="302801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i="1" dirty="0">
                <a:solidFill>
                  <a:schemeClr val="accent5"/>
                </a:solidFill>
              </a:rPr>
              <a:t>Vận dụng</a:t>
            </a:r>
            <a:endParaRPr lang="en-US" sz="72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125306" y="-172460"/>
            <a:ext cx="5809496" cy="5760000"/>
            <a:chOff x="3084810" y="-335112"/>
            <a:chExt cx="5809496" cy="5760000"/>
          </a:xfrm>
        </p:grpSpPr>
        <p:grpSp>
          <p:nvGrpSpPr>
            <p:cNvPr id="4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171650" y="2991351"/>
            <a:ext cx="4117911" cy="146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học tập tốt!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8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3952120" y="2064602"/>
            <a:ext cx="6868280" cy="3444055"/>
          </a:xfrm>
          <a:prstGeom prst="cloudCallout">
            <a:avLst>
              <a:gd name="adj1" fmla="val -41042"/>
              <a:gd name="adj2" fmla="val 2791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51" name="Picture 4" descr="91299-116755440458a5dcdd03e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38" y="141326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0860" y="2755891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11762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124671" y="3941216"/>
            <a:ext cx="2722220" cy="76944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4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trang</a:t>
            </a:r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18) </a:t>
            </a:r>
          </a:p>
        </p:txBody>
      </p:sp>
    </p:spTree>
    <p:extLst>
      <p:ext uri="{BB962C8B-B14F-4D97-AF65-F5344CB8AC3E}">
        <p14:creationId xmlns:p14="http://schemas.microsoft.com/office/powerpoint/2010/main" val="41296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702733" y="1528903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Điền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dấu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&gt;, &lt;, = 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45…. 47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&lt;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&gt;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=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48581" y="4031078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&lt;</a:t>
            </a:r>
          </a:p>
        </p:txBody>
      </p:sp>
    </p:spTree>
    <p:extLst>
      <p:ext uri="{BB962C8B-B14F-4D97-AF65-F5344CB8AC3E}">
        <p14:creationId xmlns:p14="http://schemas.microsoft.com/office/powerpoint/2010/main" val="2999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lọ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36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49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47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54282" y="3638956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88204" y="2042504"/>
            <a:ext cx="5628807" cy="2128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1" y="2286438"/>
            <a:ext cx="10516330" cy="1676400"/>
          </a:xfrm>
          <a:prstGeom prst="rect">
            <a:avLst/>
          </a:prstGeom>
        </p:spPr>
      </p:pic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721820" y="2911589"/>
            <a:ext cx="891959" cy="77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49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5770956" y="2881029"/>
            <a:ext cx="863301" cy="77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7837375" y="2863295"/>
            <a:ext cx="81449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1135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70, 7, 17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70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17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7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73850" y="5347465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7</a:t>
            </a:r>
          </a:p>
        </p:txBody>
      </p:sp>
    </p:spTree>
    <p:extLst>
      <p:ext uri="{BB962C8B-B14F-4D97-AF65-F5344CB8AC3E}">
        <p14:creationId xmlns:p14="http://schemas.microsoft.com/office/powerpoint/2010/main" val="37954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" y="2983599"/>
            <a:ext cx="12192000" cy="3980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9060" y="917359"/>
            <a:ext cx="58785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 (T18)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22386" y="2465882"/>
            <a:ext cx="3342906" cy="391886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0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2589354" y="506098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46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46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812800" y="1986944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62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gồm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….…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6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2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60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68149" y="4009686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6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endParaRPr lang="en-US" sz="4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883" y="1533201"/>
            <a:ext cx="62113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nào lớn hơn trong mỗi 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387" y="1533201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08" y="2727696"/>
            <a:ext cx="4789982" cy="2710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6" y="2782834"/>
            <a:ext cx="4692546" cy="2655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2810655"/>
            <a:ext cx="4643383" cy="262765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3883" y="1533201"/>
            <a:ext cx="62113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nào bé hơn trong mỗi 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387" y="1533201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136" y="2582342"/>
            <a:ext cx="4595110" cy="2600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6" y="2758120"/>
            <a:ext cx="4692546" cy="2655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5" y="2628998"/>
            <a:ext cx="4512663" cy="2553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232" y="2854411"/>
            <a:ext cx="753763" cy="7661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7685" y="2969740"/>
            <a:ext cx="753763" cy="7661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5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903" y="1287325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bé đến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05" y="3056008"/>
            <a:ext cx="2876951" cy="1600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7" y="3228395"/>
            <a:ext cx="2781688" cy="1600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97" y="3153445"/>
            <a:ext cx="2972215" cy="1600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6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6693 -0.03866 C -0.08086 -0.04745 -0.10183 -0.05231 -0.12383 -0.05231 C -0.1487 -0.05231 -0.16875 -0.04745 -0.18268 -0.03866 L -0.24974 -3.7037E-7 " pathEditMode="relative" rAng="10800000" ptsTypes="AAA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263" y="1312872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bé đến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0" y="2988124"/>
            <a:ext cx="2499811" cy="1678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3" y="2842542"/>
            <a:ext cx="2413066" cy="178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16" y="2664959"/>
            <a:ext cx="2564868" cy="2096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7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0.00347 L -0.09817 -0.01319 C -0.11315 -0.0169 -0.13554 -0.01898 -0.15859 -0.01991 C -0.18541 -0.01875 -0.20664 -0.0169 -0.22174 -0.01319 L -0.29349 0.00347 " pathEditMode="relative" rAng="1080000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11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6705 0.04004 C 0.08099 0.04907 0.10195 0.05393 0.12395 0.05393 C 0.14895 0.05393 0.16901 0.04907 0.18294 0.04004 L 0.25 2.59259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263" y="1312872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lớn đến bé.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3" y="3506098"/>
            <a:ext cx="2764652" cy="183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71" y="3506098"/>
            <a:ext cx="2825645" cy="1653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81" y="3634418"/>
            <a:ext cx="2308484" cy="1358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8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2361 L 0.0793 0.01644 C 0.09323 0.02547 0.11419 0.03033 0.1362 0.03033 C 0.1612 0.03033 0.18125 0.02547 0.19518 0.01644 L 0.26224 -0.0236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53 -0.02084 L -0.1108 0.04421 C -0.12461 0.0581 -0.14609 0.06921 -0.16849 0.075 C -0.19492 0.08148 -0.21614 0.08101 -0.23203 0.07453 L -0.30612 0.04467 " pathEditMode="relative" rAng="10320000" ptsTypes="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3978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898" y="1157771"/>
            <a:ext cx="112080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Đổi chỗ hai chiếc xe để các số trên xe sắp xếp theo thứ tự từ lớn đến bé.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" y="2664959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3" y="3495610"/>
            <a:ext cx="2603854" cy="1759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2" y="3495610"/>
            <a:ext cx="3065930" cy="152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47" y="3606763"/>
            <a:ext cx="2896880" cy="1299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1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222 L -0.07722 -0.04537 C -0.09323 -0.05069 -0.11732 -0.0537 -0.14271 -0.0537 C -0.17149 -0.0537 -0.19453 -0.05069 -0.21055 -0.04537 L -0.28776 -0.02222 " pathEditMode="relative" rAng="10800000" ptsTypes="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15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789 0.04004 C 0.09531 0.04907 0.12005 0.05393 0.14596 0.05393 C 0.17539 0.05393 0.19908 0.04907 0.21549 0.04004 L 0.29453 3.33333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62" y="400461"/>
            <a:ext cx="6413548" cy="154997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 rot="21352854">
            <a:off x="3005525" y="1394522"/>
            <a:ext cx="6190938" cy="2533338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994" y="2125353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4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4249926" y="2472377"/>
            <a:ext cx="4117911" cy="146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học tập tốt!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3952120" y="2064602"/>
            <a:ext cx="6868280" cy="3444055"/>
          </a:xfrm>
          <a:prstGeom prst="cloudCallout">
            <a:avLst>
              <a:gd name="adj1" fmla="val -41042"/>
              <a:gd name="adj2" fmla="val 2791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51" name="Picture 4" descr="91299-116755440458a5dcdd03e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38" y="141326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0860" y="2755891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5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11762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124671" y="3941216"/>
            <a:ext cx="2722220" cy="76944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4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trang</a:t>
            </a:r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 18) </a:t>
            </a:r>
          </a:p>
        </p:txBody>
      </p:sp>
    </p:spTree>
    <p:extLst>
      <p:ext uri="{BB962C8B-B14F-4D97-AF65-F5344CB8AC3E}">
        <p14:creationId xmlns:p14="http://schemas.microsoft.com/office/powerpoint/2010/main" val="32595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702733" y="1528903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Điền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dấu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&gt;, &lt;, = 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90…. 89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&lt;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&gt;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=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58364" y="3034034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&gt;</a:t>
            </a:r>
          </a:p>
        </p:txBody>
      </p:sp>
    </p:spTree>
    <p:extLst>
      <p:ext uri="{BB962C8B-B14F-4D97-AF65-F5344CB8AC3E}">
        <p14:creationId xmlns:p14="http://schemas.microsoft.com/office/powerpoint/2010/main" val="37297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1761067" y="1986944"/>
            <a:ext cx="79953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ở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giữa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93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95 </a:t>
            </a:r>
            <a:r>
              <a:rPr lang="en-US" sz="4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324052" y="1059741"/>
            <a:ext cx="794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390951" y="62472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654087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96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897217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94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8108321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92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897217" y="4177034"/>
            <a:ext cx="3052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94</a:t>
            </a:r>
          </a:p>
        </p:txBody>
      </p:sp>
    </p:spTree>
    <p:extLst>
      <p:ext uri="{BB962C8B-B14F-4D97-AF65-F5344CB8AC3E}">
        <p14:creationId xmlns:p14="http://schemas.microsoft.com/office/powerpoint/2010/main" val="22559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70, 69, 71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70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71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69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73850" y="5354868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69</a:t>
            </a:r>
          </a:p>
        </p:txBody>
      </p:sp>
    </p:spTree>
    <p:extLst>
      <p:ext uri="{BB962C8B-B14F-4D97-AF65-F5344CB8AC3E}">
        <p14:creationId xmlns:p14="http://schemas.microsoft.com/office/powerpoint/2010/main" val="36651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685800" y="1314306"/>
            <a:ext cx="1221047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48, 84 , 80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xếp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thứ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tự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073850" y="459282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80, 84, 48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3850" y="3653759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48, 80, 84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73850" y="5347466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84, 80, 48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054282" y="3653759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48, 80, 84</a:t>
            </a:r>
          </a:p>
        </p:txBody>
      </p:sp>
    </p:spTree>
    <p:extLst>
      <p:ext uri="{BB962C8B-B14F-4D97-AF65-F5344CB8AC3E}">
        <p14:creationId xmlns:p14="http://schemas.microsoft.com/office/powerpoint/2010/main" val="32841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37897" y="-61878"/>
            <a:ext cx="12313997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33" y="2849628"/>
            <a:ext cx="12606727" cy="3980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3969" y="134791"/>
            <a:ext cx="58785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 (T20)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37897" y="3776983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1226690" y="451580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2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9310280" y="4859925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3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9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80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50870" y="1247996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440" y="1284870"/>
            <a:ext cx="10247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6157" y="1284870"/>
            <a:ext cx="806523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7917" y="3718081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775554" y="2001945"/>
            <a:ext cx="414685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52631" y="3695833"/>
            <a:ext cx="669775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99474" y="2016935"/>
            <a:ext cx="69432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35" y="2016931"/>
            <a:ext cx="3521071" cy="19925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45889" y="4555791"/>
            <a:ext cx="416250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27018" y="6249679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9899" y="4570781"/>
            <a:ext cx="69694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08" y="4498963"/>
            <a:ext cx="3530807" cy="199805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779875" y="4555791"/>
            <a:ext cx="416250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265754" y="6249679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03885" y="4570781"/>
            <a:ext cx="69694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72" y="4697219"/>
            <a:ext cx="3560448" cy="1774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0828" y="2024192"/>
            <a:ext cx="4162502" cy="2188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4838" y="2039182"/>
            <a:ext cx="696949" cy="553998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88" y="2231182"/>
            <a:ext cx="3560448" cy="177458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527018" y="3686881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10242125" y="3692865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Đ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4527018" y="3702481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01345" y="6249679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Đ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>
          <a:xfrm>
            <a:off x="10259058" y="6267812"/>
            <a:ext cx="672302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323272" y="5124779"/>
            <a:ext cx="771049" cy="525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37230" y="5165966"/>
            <a:ext cx="771049" cy="525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5" name="Rectangle 4"/>
          <p:cNvSpPr/>
          <p:nvPr/>
        </p:nvSpPr>
        <p:spPr>
          <a:xfrm>
            <a:off x="8094321" y="5214549"/>
            <a:ext cx="542909" cy="4272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2" grpId="0" animBg="1"/>
      <p:bldP spid="23" grpId="0" animBg="1"/>
      <p:bldP spid="23" grpId="1" animBg="1"/>
      <p:bldP spid="24" grpId="0" animBg="1"/>
      <p:bldP spid="28" grpId="0" animBg="1"/>
      <p:bldP spid="29" grpId="0" animBg="1"/>
      <p:bldP spid="29" grpId="1" animBg="1"/>
      <p:bldP spid="30" grpId="0" animBg="1"/>
      <p:bldP spid="12" grpId="0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4" grpId="0" animBg="1"/>
      <p:bldP spid="3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466" y="48783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199" y="61213"/>
            <a:ext cx="15233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&gt;; &lt;; 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030" y="61213"/>
            <a:ext cx="664170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0560" y="48783"/>
            <a:ext cx="664170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" y="854439"/>
            <a:ext cx="12184503" cy="61091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7009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&lt;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86924" y="4194565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302117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67730" y="4206548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89094" y="5520686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6886733" y="4686234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 rot="5400000">
            <a:off x="7568818" y="3157269"/>
            <a:ext cx="528337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575626" y="4297180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466" y="48783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7199" y="61213"/>
            <a:ext cx="65675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Tìm đường xe đi đến trạm xăng.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030" y="61213"/>
            <a:ext cx="664170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868453"/>
            <a:ext cx="12184503" cy="61091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7009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&lt;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786924" y="4194565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302117" y="1371599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67730" y="4206548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89094" y="5520686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6886733" y="4686234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=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 rot="5400000">
            <a:off x="7568818" y="3157269"/>
            <a:ext cx="528337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575626" y="4297180"/>
            <a:ext cx="607101" cy="47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&gt;</a:t>
            </a:r>
            <a:endParaRPr lang="en-US" sz="3600" b="1" dirty="0"/>
          </a:p>
        </p:txBody>
      </p:sp>
      <p:sp>
        <p:nvSpPr>
          <p:cNvPr id="9" name="Freeform 8"/>
          <p:cNvSpPr/>
          <p:nvPr/>
        </p:nvSpPr>
        <p:spPr>
          <a:xfrm>
            <a:off x="1813809" y="1521500"/>
            <a:ext cx="8806721" cy="4803053"/>
          </a:xfrm>
          <a:custGeom>
            <a:avLst/>
            <a:gdLst>
              <a:gd name="connsiteX0" fmla="*/ 175790 w 9087442"/>
              <a:gd name="connsiteY0" fmla="*/ 318944 h 5052593"/>
              <a:gd name="connsiteX1" fmla="*/ 280721 w 9087442"/>
              <a:gd name="connsiteY1" fmla="*/ 3009678 h 5052593"/>
              <a:gd name="connsiteX2" fmla="*/ 2814059 w 9087442"/>
              <a:gd name="connsiteY2" fmla="*/ 3152085 h 5052593"/>
              <a:gd name="connsiteX3" fmla="*/ 2948970 w 9087442"/>
              <a:gd name="connsiteY3" fmla="*/ 483835 h 5052593"/>
              <a:gd name="connsiteX4" fmla="*/ 5939508 w 9087442"/>
              <a:gd name="connsiteY4" fmla="*/ 221507 h 5052593"/>
              <a:gd name="connsiteX5" fmla="*/ 6126885 w 9087442"/>
              <a:gd name="connsiteY5" fmla="*/ 2882262 h 5052593"/>
              <a:gd name="connsiteX6" fmla="*/ 7700852 w 9087442"/>
              <a:gd name="connsiteY6" fmla="*/ 3092124 h 5052593"/>
              <a:gd name="connsiteX7" fmla="*/ 8060616 w 9087442"/>
              <a:gd name="connsiteY7" fmla="*/ 3144589 h 5052593"/>
              <a:gd name="connsiteX8" fmla="*/ 8158052 w 9087442"/>
              <a:gd name="connsiteY8" fmla="*/ 4860963 h 5052593"/>
              <a:gd name="connsiteX9" fmla="*/ 9087442 w 9087442"/>
              <a:gd name="connsiteY9" fmla="*/ 5010865 h 5052593"/>
              <a:gd name="connsiteX10" fmla="*/ 9087442 w 9087442"/>
              <a:gd name="connsiteY10" fmla="*/ 5010865 h 505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7442" h="5052593">
                <a:moveTo>
                  <a:pt x="175790" y="318944"/>
                </a:moveTo>
                <a:cubicBezTo>
                  <a:pt x="8399" y="1428216"/>
                  <a:pt x="-158991" y="2537488"/>
                  <a:pt x="280721" y="3009678"/>
                </a:cubicBezTo>
                <a:cubicBezTo>
                  <a:pt x="720433" y="3481868"/>
                  <a:pt x="2369351" y="3573059"/>
                  <a:pt x="2814059" y="3152085"/>
                </a:cubicBezTo>
                <a:cubicBezTo>
                  <a:pt x="3258767" y="2731111"/>
                  <a:pt x="2428062" y="972265"/>
                  <a:pt x="2948970" y="483835"/>
                </a:cubicBezTo>
                <a:cubicBezTo>
                  <a:pt x="3469878" y="-4595"/>
                  <a:pt x="5409856" y="-178231"/>
                  <a:pt x="5939508" y="221507"/>
                </a:cubicBezTo>
                <a:cubicBezTo>
                  <a:pt x="6469160" y="621245"/>
                  <a:pt x="5833328" y="2403826"/>
                  <a:pt x="6126885" y="2882262"/>
                </a:cubicBezTo>
                <a:cubicBezTo>
                  <a:pt x="6420442" y="3360698"/>
                  <a:pt x="7378564" y="3048403"/>
                  <a:pt x="7700852" y="3092124"/>
                </a:cubicBezTo>
                <a:cubicBezTo>
                  <a:pt x="8023140" y="3135845"/>
                  <a:pt x="7984416" y="2849783"/>
                  <a:pt x="8060616" y="3144589"/>
                </a:cubicBezTo>
                <a:cubicBezTo>
                  <a:pt x="8136816" y="3439395"/>
                  <a:pt x="7986914" y="4549917"/>
                  <a:pt x="8158052" y="4860963"/>
                </a:cubicBezTo>
                <a:cubicBezTo>
                  <a:pt x="8329190" y="5172009"/>
                  <a:pt x="9087442" y="5010865"/>
                  <a:pt x="9087442" y="5010865"/>
                </a:cubicBezTo>
                <a:lnTo>
                  <a:pt x="9087442" y="5010865"/>
                </a:ln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8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66" y="486880"/>
            <a:ext cx="12244467" cy="6340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18" y="80828"/>
            <a:ext cx="10371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1A có 33 học sinh, lớp 1B có 30 học sinh, lớp 1C có 35 học sinh. Hỏi:</a:t>
            </a:r>
          </a:p>
          <a:p>
            <a:pPr marL="742950" indent="-742950"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1A và lớp 1B, lớp nào có nhiều học sinh hơn?</a:t>
            </a:r>
          </a:p>
          <a:p>
            <a:pPr marL="742950" indent="-742950">
              <a:buFontTx/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1B và lớp 1C, lớp nào có ít học sinh hơn?</a:t>
            </a:r>
          </a:p>
          <a:p>
            <a:pPr marL="742950" indent="-742950"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nào có nhiều học sinh nhất?</a:t>
            </a:r>
          </a:p>
          <a:p>
            <a:pPr marL="742950" indent="-742950">
              <a:buAutoNum type="alphaLcParenR"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Lớp nào có ít học sinh nhất?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461"/>
            <a:ext cx="628618" cy="6832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457" y="61992"/>
            <a:ext cx="628618" cy="6832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560" y="-48702"/>
            <a:ext cx="1140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Lớp 1A có 33 học sinh, lớp 1B có 30 học sinh, lớp 1C có 35 học sinh. Hỏi: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019" y="1319762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a) Lớp 1A và lớp 1B, lớp nào có nhiều học sinh hơn?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2896" y="2162468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1A có nhiều học sinh hơn lớp 1B.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019" y="1465053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b) Lớp 1B và lớp 1C, lớp nào có ít học sinh hơn?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5454" y="2162467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1B có ít học sinh hơn lớp 1C.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019" y="1487769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c) Lớp nào có nhiều học sinh nhất?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5454" y="2162467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1C có nhiều học sinh nhất.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5558" y="2256675"/>
            <a:ext cx="7626212" cy="646331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1B có nhiều học sinh nhất.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019" y="1526340"/>
            <a:ext cx="10986754" cy="646331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d) Lớp nào có ít học sinh nhất?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B18BFDDC-AF87-4A23-BDBC-38F6B7444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3" y="3139353"/>
            <a:ext cx="3251200" cy="3382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/>
        </p:nvSpPr>
        <p:spPr>
          <a:xfrm>
            <a:off x="2443397" y="186659"/>
            <a:ext cx="6887980" cy="13048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3"/>
                </a:solidFill>
              </a:rPr>
              <a:t>Vận dụng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4249926" y="2472377"/>
            <a:ext cx="4117911" cy="1460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học tập tốt!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1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812800" y="1986944"/>
            <a:ext cx="122104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gồm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chục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vị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F871DB-55E0-4C5B-8AF8-BDDF7E94CBF3}"/>
              </a:ext>
            </a:extLst>
          </p:cNvPr>
          <p:cNvSpPr txBox="1"/>
          <p:nvPr/>
        </p:nvSpPr>
        <p:spPr>
          <a:xfrm>
            <a:off x="1273252" y="705798"/>
            <a:ext cx="794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 </a:t>
            </a:r>
            <a:r>
              <a:rPr lang="en-US" sz="4400" dirty="0" err="1"/>
              <a:t>đúng</a:t>
            </a:r>
            <a:r>
              <a:rPr lang="en-US" sz="4400" dirty="0"/>
              <a:t>: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B2716-1650-4484-8F65-252E5B309E74}"/>
              </a:ext>
            </a:extLst>
          </p:cNvPr>
          <p:cNvSpPr txBox="1"/>
          <p:nvPr/>
        </p:nvSpPr>
        <p:spPr>
          <a:xfrm>
            <a:off x="5407885" y="132538"/>
            <a:ext cx="315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Khởi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động</a:t>
            </a:r>
            <a:r>
              <a:rPr lang="en-US" sz="4000" dirty="0">
                <a:solidFill>
                  <a:srgbClr val="00B0F0"/>
                </a:solidFill>
              </a:rPr>
              <a:t> :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68149" y="4031079"/>
            <a:ext cx="6039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76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68149" y="3034034"/>
            <a:ext cx="6485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75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1038819" y="5132869"/>
            <a:ext cx="6674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67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1148581" y="4031078"/>
            <a:ext cx="60588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76</a:t>
            </a:r>
          </a:p>
        </p:txBody>
      </p:sp>
    </p:spTree>
    <p:extLst>
      <p:ext uri="{BB962C8B-B14F-4D97-AF65-F5344CB8AC3E}">
        <p14:creationId xmlns:p14="http://schemas.microsoft.com/office/powerpoint/2010/main" val="3717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716359" y="89347"/>
            <a:ext cx="3635911" cy="165602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6167" y="2158533"/>
            <a:ext cx="52245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97270" y="-106282"/>
            <a:ext cx="93660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vi-VN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22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 SÁNH </a:t>
            </a:r>
            <a:r>
              <a:rPr lang="en-US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 CÓ HAI CHỮ SỐ</a:t>
            </a:r>
          </a:p>
        </p:txBody>
      </p:sp>
      <p:pic>
        <p:nvPicPr>
          <p:cNvPr id="2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181"/>
            <a:ext cx="2675744" cy="10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4663" y="487142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398" y="4856430"/>
            <a:ext cx="118398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2786" y="484857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2513" y="2210513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5434" y="2171072"/>
            <a:ext cx="118398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674" y="2226884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0262" y="3207939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3183" y="3168498"/>
            <a:ext cx="118398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4549" y="322431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" y="2319232"/>
            <a:ext cx="3492709" cy="2831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38" y="2319232"/>
            <a:ext cx="3382905" cy="25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97270" y="-106282"/>
            <a:ext cx="93660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vi-VN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22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 SÁNH </a:t>
            </a:r>
            <a:r>
              <a:rPr lang="en-US" altLang="ko-KR" sz="3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 CÓ HAI CHỮ SỐ</a:t>
            </a:r>
          </a:p>
        </p:txBody>
      </p:sp>
      <p:pic>
        <p:nvPicPr>
          <p:cNvPr id="2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181"/>
            <a:ext cx="2675744" cy="10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2525165"/>
            <a:ext cx="3477718" cy="2196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21" y="2525165"/>
            <a:ext cx="3642610" cy="22641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4663" y="487142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2453" y="2562780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5374" y="2523339"/>
            <a:ext cx="118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80614" y="2579151"/>
            <a:ext cx="105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0202" y="3560206"/>
            <a:ext cx="105865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23123" y="3520765"/>
            <a:ext cx="118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54489" y="3576577"/>
            <a:ext cx="105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37398" y="4871420"/>
            <a:ext cx="118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3418" y="4871420"/>
            <a:ext cx="105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31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8" y="68651"/>
            <a:ext cx="2767890" cy="9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226484" y="117969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6064" y="1204578"/>
            <a:ext cx="1008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So sánh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3884" y="2707765"/>
            <a:ext cx="22119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4" y="2125492"/>
            <a:ext cx="3334215" cy="16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9" y="2125492"/>
            <a:ext cx="2572109" cy="16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" y="4395619"/>
            <a:ext cx="4048690" cy="16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17" y="4289440"/>
            <a:ext cx="2343477" cy="1609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43884" y="4789858"/>
            <a:ext cx="22119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3883" y="4789857"/>
            <a:ext cx="221196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25 &gt; 15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" grpId="0" animBg="1"/>
      <p:bldP spid="23" grpId="0" animBg="1"/>
      <p:bldP spid="23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50659" y="187010"/>
            <a:ext cx="764563" cy="72008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1110" y="223885"/>
            <a:ext cx="72234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Túi nào có số lớn hơn 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267" y="1110776"/>
            <a:ext cx="6333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95" y="1372386"/>
            <a:ext cx="5901633" cy="333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68" y="1252465"/>
            <a:ext cx="6325464" cy="3579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9475" y="1050816"/>
            <a:ext cx="6333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28" y="1121413"/>
            <a:ext cx="5922614" cy="37105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6327" y="958608"/>
            <a:ext cx="6333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14" grpId="0" animBg="1"/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910</Words>
  <Application>Microsoft Office PowerPoint</Application>
  <PresentationFormat>Widescreen</PresentationFormat>
  <Paragraphs>248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 Unicode MS</vt:lpstr>
      <vt:lpstr>맑은 고딕</vt:lpstr>
      <vt:lpstr>微软雅黑</vt:lpstr>
      <vt:lpstr>宋体</vt:lpstr>
      <vt:lpstr>.VnArial</vt:lpstr>
      <vt:lpstr>Aharoni</vt:lpstr>
      <vt:lpstr>Andalus</vt:lpstr>
      <vt:lpstr>Arial</vt:lpstr>
      <vt:lpstr>Calibri</vt:lpstr>
      <vt:lpstr>黑体</vt:lpstr>
      <vt:lpstr>Times New Roman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Administrator</cp:lastModifiedBy>
  <cp:revision>550</cp:revision>
  <dcterms:created xsi:type="dcterms:W3CDTF">2016-02-25T11:28:42Z</dcterms:created>
  <dcterms:modified xsi:type="dcterms:W3CDTF">2024-01-11T13:07:16Z</dcterms:modified>
</cp:coreProperties>
</file>