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55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99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25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3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5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7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6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2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555526"/>
            <a:ext cx="9007896" cy="4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866" y="33929"/>
            <a:ext cx="85696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a) Số </a:t>
            </a:r>
            <a:r>
              <a:rPr lang="vi-VN" sz="2800" dirty="0">
                <a:latin typeface="+mj-lt"/>
              </a:rPr>
              <a:t>liền trước của số 10000 là số nào</a:t>
            </a:r>
            <a:r>
              <a:rPr lang="vi-VN" sz="2800" dirty="0" smtClean="0">
                <a:latin typeface="+mj-lt"/>
              </a:rPr>
              <a:t>?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b) Số liền sau của số 8999 là số nào</a:t>
            </a:r>
            <a:r>
              <a:rPr lang="vi-VN" sz="2800" dirty="0" smtClean="0">
                <a:latin typeface="+mj-lt"/>
              </a:rPr>
              <a:t>?</a:t>
            </a:r>
          </a:p>
          <a:p>
            <a:endParaRPr lang="vi-VN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c</a:t>
            </a:r>
            <a:r>
              <a:rPr lang="vi-VN" sz="2800" dirty="0">
                <a:latin typeface="+mj-lt"/>
              </a:rPr>
              <a:t>) Số 9000 là số liền sau của số nào</a:t>
            </a:r>
            <a:r>
              <a:rPr lang="vi-VN" sz="2800" dirty="0" smtClean="0">
                <a:latin typeface="+mj-lt"/>
              </a:rPr>
              <a:t>?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Số 4078 là số liền trước của số nào?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483518"/>
            <a:ext cx="568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MingLiU-ExtB" pitchFamily="18" charset="-120"/>
              </a:rPr>
              <a:t>Số liền trước của số 10000 là số: 9999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1326590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liền sau của số 8999 là số: 9000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033" y="2161244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9000 là số liền sau của số: 8999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3142472"/>
            <a:ext cx="5599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 Số 4078 là số liền trước của số: 4079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23475"/>
              </p:ext>
            </p:extLst>
          </p:nvPr>
        </p:nvGraphicFramePr>
        <p:xfrm>
          <a:off x="251520" y="1064910"/>
          <a:ext cx="8712968" cy="426720"/>
        </p:xfrm>
        <a:graphic>
          <a:graphicData uri="http://schemas.openxmlformats.org/drawingml/2006/table">
            <a:tbl>
              <a:tblPr/>
              <a:tblGrid>
                <a:gridCol w="217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3467"/>
            <a:ext cx="8280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Chọn câu trả lời đúng: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a) Số nào dưới đây có chữ số hàng trăm là 7?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4603"/>
              </p:ext>
            </p:extLst>
          </p:nvPr>
        </p:nvGraphicFramePr>
        <p:xfrm>
          <a:off x="251520" y="2081407"/>
          <a:ext cx="8640960" cy="487680"/>
        </p:xfrm>
        <a:graphic>
          <a:graphicData uri="http://schemas.openxmlformats.org/drawingml/2006/table">
            <a:tbl>
              <a:tblPr/>
              <a:tblGrid>
                <a:gridCol w="215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5657" y="1530629"/>
            <a:ext cx="8444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b) Số nào dưới đây có chữ số hàng chục là 7?</a:t>
            </a:r>
            <a:endParaRPr kumimoji="0" lang="vi-V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56" y="2571750"/>
            <a:ext cx="84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c) Số nào dưới đây có chữ số hàng nghìn là 7?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0983"/>
              </p:ext>
            </p:extLst>
          </p:nvPr>
        </p:nvGraphicFramePr>
        <p:xfrm>
          <a:off x="179512" y="3169586"/>
          <a:ext cx="8784976" cy="518160"/>
        </p:xfrm>
        <a:graphic>
          <a:graphicData uri="http://schemas.openxmlformats.org/drawingml/2006/table">
            <a:tbl>
              <a:tblPr/>
              <a:tblGrid>
                <a:gridCol w="21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427984" y="987574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107504" y="2082249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2267744" y="312337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088" y="51470"/>
            <a:ext cx="8466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Dưới đây là nhà của Nam, Việt và Mai.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5122" name="Picture 2" descr="Toán lớp 3 Bài 45: Các số có bốn chữ số. Số 10000 (trang 4, 5, 6, 7, 8 Tập 2)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" y="627534"/>
            <a:ext cx="90790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73" y="2523010"/>
            <a:ext cx="9079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Biết: - Nhà của Việt có trồng cây trước nhà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- Nhà của Mai có ô cửa sổ cạng hình tròn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Em hãy tìm xem số được ghi trên nhà của mỗi bạn là số nào rồi đọc số đó.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347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+) Số được ghi trên nhà của Việt là: 3405</a:t>
            </a:r>
          </a:p>
          <a:p>
            <a:r>
              <a:rPr lang="vi-VN" sz="2800" dirty="0">
                <a:latin typeface="+mj-lt"/>
              </a:rPr>
              <a:t>Đọc số: Ba nghìn bốn trăm linh lăm</a:t>
            </a:r>
          </a:p>
          <a:p>
            <a:r>
              <a:rPr lang="vi-VN" sz="2800" dirty="0">
                <a:latin typeface="+mj-lt"/>
              </a:rPr>
              <a:t>+) Số được ghi trên nhà của Mai là: 6450</a:t>
            </a:r>
          </a:p>
          <a:p>
            <a:r>
              <a:rPr lang="vi-VN" sz="2800" dirty="0">
                <a:latin typeface="+mj-lt"/>
              </a:rPr>
              <a:t>Đọc số: Sáu nghìn bốn trăm năm mươi</a:t>
            </a:r>
          </a:p>
          <a:p>
            <a:r>
              <a:rPr lang="vi-VN" sz="2800" dirty="0">
                <a:latin typeface="+mj-lt"/>
              </a:rPr>
              <a:t>+) Số được ghi trên nhà của Nam là: 10000</a:t>
            </a:r>
          </a:p>
          <a:p>
            <a:r>
              <a:rPr lang="vi-VN" sz="2800" dirty="0">
                <a:latin typeface="+mj-lt"/>
              </a:rPr>
              <a:t>Đọc số: Mười nghìn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3636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Viết số rồi đọc số, biết số gồm: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5552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Luyện tập</a:t>
            </a:r>
            <a:endParaRPr lang="vi-VN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987574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a) Tám nghìn, bốn trăm, bảy chục, hai đơn vị.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b) Sáu nghìn, năm trăm, chín đơn vị.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c) Ba nghìn, bảy trăm, sáu chục.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98601"/>
              </p:ext>
            </p:extLst>
          </p:nvPr>
        </p:nvGraphicFramePr>
        <p:xfrm>
          <a:off x="107504" y="2333954"/>
          <a:ext cx="9001000" cy="2849284"/>
        </p:xfrm>
        <a:graphic>
          <a:graphicData uri="http://schemas.openxmlformats.org/drawingml/2006/table">
            <a:tbl>
              <a:tblPr/>
              <a:tblGrid>
                <a:gridCol w="409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44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82"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a) Tám nghìn, bốn trăm, bảy chục, hai đơn vị.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Tám nghìn bốn trăm bảy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41"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b) Sáu nghìn, năm trăm, chín đơn vị.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nghìn năm trăm linh chín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41"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c) Ba nghìn, bảy trăm, sáu chục.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 nghìn bảy trăm sáu mươi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" y="627534"/>
            <a:ext cx="91244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8184" y="743086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3800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6376" y="735058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3900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976" y="1779662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5680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4591" y="1779662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5700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74068" y="2454179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245" y="2536722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496" y="2494538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954"/>
            <a:ext cx="9144000" cy="210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439"/>
            <a:ext cx="9144000" cy="214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331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Việt có hai cuốn sách cũ, mỗi cuốn đã bị mất một tờ, các trang còn lại như hình vẽ. Hỏi cuốn sách đó bị mất những trang nào</a:t>
            </a:r>
            <a:r>
              <a:rPr lang="vi-VN" sz="2800" dirty="0" smtClean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398326"/>
            <a:ext cx="9001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7498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Số trang bị mất của cuốn sách 1 là: 1 505 và 1 506.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Số trang bị mất của cuốn sách 2 là : 1 999 và 2 000.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Vậy 2 cuốn sách đó đã mất trang: 1 505; 1 506 và 1 999; 2000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3211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Chọn câu trả lời đúng.</a:t>
            </a:r>
          </a:p>
          <a:p>
            <a:r>
              <a:rPr lang="vi-VN" sz="2800" dirty="0">
                <a:latin typeface="+mj-lt"/>
              </a:rPr>
              <a:t>Từ các thẻ số bên, lập được tất cả bao nhiêu số có bốn chữ số</a:t>
            </a:r>
            <a:r>
              <a:rPr lang="vi-VN" sz="2800" dirty="0" smtClean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83718"/>
            <a:ext cx="64807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7614"/>
            <a:ext cx="849694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699792" y="1491630"/>
            <a:ext cx="720080" cy="79208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2008"/>
            <a:ext cx="8928992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27560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Chọn </a:t>
            </a:r>
            <a:r>
              <a:rPr lang="vi-VN" sz="2800" dirty="0">
                <a:latin typeface="+mj-lt"/>
              </a:rPr>
              <a:t>số thích hợp với cách đọc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1026" name="Picture 2" descr="https://img.loigiaihay.com/picture/2022/0330/bai-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98826"/>
            <a:ext cx="8880921" cy="32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19672" y="3291830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03648" y="329183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0152" y="329183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56176" y="329183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5496" y="127560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8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2050" name="Picture 2" descr="https://img.loigiaihay.com/picture/2022/0330/bai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2"/>
            <a:ext cx="9036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1772" y="1500099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2975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9" y="1527634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2970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8705" y="15351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2971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6309" y="15351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2972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4898" y="1500098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2974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2687" y="2855588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5005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4764" y="2853171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5000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8704" y="28664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5002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6309" y="2874943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5003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0658"/>
              </p:ext>
            </p:extLst>
          </p:nvPr>
        </p:nvGraphicFramePr>
        <p:xfrm>
          <a:off x="48107" y="659115"/>
          <a:ext cx="8988389" cy="4339629"/>
        </p:xfrm>
        <a:graphic>
          <a:graphicData uri="http://schemas.openxmlformats.org/drawingml/2006/table">
            <a:tbl>
              <a:tblPr/>
              <a:tblGrid>
                <a:gridCol w="113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930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nghìn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trăm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chục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đơn vị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nghìn bảy trăm bốn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6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Năm nghìn sáu trăm </a:t>
                      </a:r>
                    </a:p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 mươi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01384" y="3727342"/>
            <a:ext cx="1138368" cy="1260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FF0000"/>
                </a:solidFill>
                <a:latin typeface="+mj-lt"/>
              </a:rPr>
              <a:t>6</a:t>
            </a:r>
            <a:endParaRPr lang="vi-VN" sz="8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768" y="3727341"/>
            <a:ext cx="1110866" cy="1260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040" y="2460863"/>
            <a:ext cx="1584176" cy="11910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rgbClr val="FF0000"/>
                </a:solidFill>
                <a:latin typeface="+mj-lt"/>
              </a:rPr>
              <a:t>6742</a:t>
            </a:r>
            <a:endParaRPr lang="vi-VN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6009" y="3795886"/>
            <a:ext cx="1584176" cy="11988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rgbClr val="FF0000"/>
                </a:solidFill>
                <a:latin typeface="+mj-lt"/>
              </a:rPr>
              <a:t>5630</a:t>
            </a:r>
            <a:endParaRPr lang="vi-VN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147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Rô – bốt viết các số tròn nghìn lên mỗi tấm biển trên đường đến tòa lâu đài (như hình vẽ). Hỏi mỗi tấm biển có dấu “?” viết số nào?</a:t>
            </a:r>
          </a:p>
        </p:txBody>
      </p:sp>
      <p:pic>
        <p:nvPicPr>
          <p:cNvPr id="1026" name="Picture 2" descr="https://img.loigiaihay.com/picture/2022/0330/bai-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746"/>
            <a:ext cx="9144000" cy="39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 rot="278955">
            <a:off x="2562090" y="285907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+mj-lt"/>
              </a:rPr>
              <a:t>4000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Pentagon 5"/>
          <p:cNvSpPr/>
          <p:nvPr/>
        </p:nvSpPr>
        <p:spPr>
          <a:xfrm rot="691855">
            <a:off x="3470043" y="3033247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5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000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Pentagon 6"/>
          <p:cNvSpPr/>
          <p:nvPr/>
        </p:nvSpPr>
        <p:spPr>
          <a:xfrm rot="454654">
            <a:off x="4988781" y="348390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7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000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Pentagon 7"/>
          <p:cNvSpPr/>
          <p:nvPr/>
        </p:nvSpPr>
        <p:spPr>
          <a:xfrm rot="20299396">
            <a:off x="5558153" y="2935274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000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Pentagon 8"/>
          <p:cNvSpPr/>
          <p:nvPr/>
        </p:nvSpPr>
        <p:spPr>
          <a:xfrm rot="515218">
            <a:off x="6472484" y="2815148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9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000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696"/>
            <a:ext cx="8928992" cy="498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18358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Viết số rồi đọc số, biết số đó gồm:</a:t>
            </a:r>
          </a:p>
          <a:p>
            <a:r>
              <a:rPr lang="vi-VN" sz="2800" dirty="0">
                <a:latin typeface="+mj-lt"/>
              </a:rPr>
              <a:t>a)</a:t>
            </a:r>
            <a:r>
              <a:rPr lang="vi-VN" sz="2800" b="1" dirty="0">
                <a:latin typeface="+mj-lt"/>
              </a:rPr>
              <a:t> </a:t>
            </a:r>
            <a:r>
              <a:rPr lang="vi-VN" sz="2800" dirty="0">
                <a:latin typeface="+mj-lt"/>
              </a:rPr>
              <a:t>2 nghìn, 9 trăm, 4 chục và 5 đơn vị.</a:t>
            </a:r>
          </a:p>
          <a:p>
            <a:r>
              <a:rPr lang="vi-VN" sz="2800" dirty="0">
                <a:latin typeface="+mj-lt"/>
              </a:rPr>
              <a:t>b) 5 nghìn, 0 trăm, 7 chục và 2 đơn vị.</a:t>
            </a:r>
          </a:p>
          <a:p>
            <a:r>
              <a:rPr lang="vi-VN" sz="2800" dirty="0">
                <a:latin typeface="+mj-lt"/>
              </a:rPr>
              <a:t>c) 6 nghìn, 3 trăm, 0 chục và 2 đơn vị.</a:t>
            </a:r>
          </a:p>
          <a:p>
            <a:r>
              <a:rPr lang="vi-VN" sz="2800" dirty="0">
                <a:latin typeface="+mj-lt"/>
              </a:rPr>
              <a:t>d) 8 nghìn, 0 trăm, 6 chục và 0 đơn vị.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5552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Hoạt động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00302"/>
              </p:ext>
            </p:extLst>
          </p:nvPr>
        </p:nvGraphicFramePr>
        <p:xfrm>
          <a:off x="0" y="0"/>
          <a:ext cx="9036496" cy="5092030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8406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a)</a:t>
                      </a: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nghìn, 9 trăm, 4 chục và 5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Hai nghìn chín trăm bốn mươi lăm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b) 5 nghìn, 0 trăm, 7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Năm nghìn không trăm bảy mươi hai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c) 6 nghìn, 3 trăm, 0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nghìn ba trăm linh hai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d) 8 nghìn, 0 trăm, 6 chục và 0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Tám nghìn không trăm 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mươi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661</Words>
  <Application>Microsoft Office PowerPoint</Application>
  <PresentationFormat>On-screen Show (16:9)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MingLiU-ExtB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18</cp:revision>
  <dcterms:created xsi:type="dcterms:W3CDTF">2023-01-13T01:21:05Z</dcterms:created>
  <dcterms:modified xsi:type="dcterms:W3CDTF">2024-01-09T14:00:58Z</dcterms:modified>
</cp:coreProperties>
</file>