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1"/>
  </p:notesMasterIdLst>
  <p:sldIdLst>
    <p:sldId id="310" r:id="rId3"/>
    <p:sldId id="334" r:id="rId4"/>
    <p:sldId id="324" r:id="rId5"/>
    <p:sldId id="280" r:id="rId6"/>
    <p:sldId id="391" r:id="rId7"/>
    <p:sldId id="408" r:id="rId8"/>
    <p:sldId id="409" r:id="rId9"/>
    <p:sldId id="410" r:id="rId10"/>
    <p:sldId id="392" r:id="rId11"/>
    <p:sldId id="411" r:id="rId12"/>
    <p:sldId id="412" r:id="rId13"/>
    <p:sldId id="413" r:id="rId14"/>
    <p:sldId id="414" r:id="rId15"/>
    <p:sldId id="416" r:id="rId16"/>
    <p:sldId id="417" r:id="rId17"/>
    <p:sldId id="418" r:id="rId18"/>
    <p:sldId id="419" r:id="rId19"/>
    <p:sldId id="261" r:id="rId20"/>
  </p:sldIdLst>
  <p:sldSz cx="9144000" cy="5143500" type="screen16x9"/>
  <p:notesSz cx="6858000" cy="9144000"/>
  <p:embeddedFontLst>
    <p:embeddedFont>
      <p:font typeface="Lato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Quicksand Medium" charset="0"/>
      <p:regular r:id="rId30"/>
    </p:embeddedFont>
    <p:embeddedFont>
      <p:font typeface="Arial Rounded MT Bold" pitchFamily="34" charset="0"/>
      <p:regular r:id="rId31"/>
    </p:embeddedFont>
    <p:embeddedFont>
      <p:font typeface="Calibri Light" charset="0"/>
      <p:regular r:id="rId32"/>
      <p:italic r:id="rId33"/>
    </p:embeddedFont>
    <p:embeddedFont>
      <p:font typeface="Arial-Rounded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CD7115"/>
    <a:srgbClr val="CFB913"/>
    <a:srgbClr val="D50D8E"/>
    <a:srgbClr val="8D3A96"/>
    <a:srgbClr val="FEE7EF"/>
    <a:srgbClr val="3FAF5A"/>
    <a:srgbClr val="009242"/>
    <a:srgbClr val="FFD1FF"/>
    <a:srgbClr val="C86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>
        <p:scale>
          <a:sx n="95" d="100"/>
          <a:sy n="95" d="100"/>
        </p:scale>
        <p:origin x="-52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569153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21" y="3931195"/>
            <a:ext cx="753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a. Những trò chơi nào được nói tới trong bài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135" y="4426682"/>
            <a:ext cx="565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418AC"/>
                </a:solidFill>
              </a:rPr>
              <a:t>Trò chơi nhảy dây và trò chơi đá </a:t>
            </a:r>
            <a:r>
              <a:rPr lang="vi-VN" sz="2400" smtClean="0">
                <a:solidFill>
                  <a:srgbClr val="0418AC"/>
                </a:solidFill>
              </a:rPr>
              <a:t>c</a:t>
            </a:r>
            <a:r>
              <a:rPr lang="en-US" sz="2400" smtClean="0">
                <a:solidFill>
                  <a:srgbClr val="0418AC"/>
                </a:solidFill>
              </a:rPr>
              <a:t>ầu.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3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2 + 3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9120" y="58560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9120" y="234406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</p:spTree>
    <p:extLst>
      <p:ext uri="{BB962C8B-B14F-4D97-AF65-F5344CB8AC3E}">
        <p14:creationId xmlns:p14="http://schemas.microsoft.com/office/powerpoint/2010/main" val="16935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133" y="4162027"/>
            <a:ext cx="851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b. Những từ ngữ nào cho biết các bạn chơi trò chơi rất giỏi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3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2 + 3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9120" y="58560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9120" y="234406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48393" y="1370433"/>
            <a:ext cx="1428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59541" y="1742222"/>
            <a:ext cx="1901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0263" y="3128895"/>
            <a:ext cx="1552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81568" y="3500684"/>
            <a:ext cx="1552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6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015" y="3931194"/>
            <a:ext cx="851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c. Giờ ra chơi của các bạn như thế nào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3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2 + 3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9120" y="58560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9120" y="234406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133" y="4426681"/>
            <a:ext cx="792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418AC"/>
                </a:solidFill>
              </a:rPr>
              <a:t>Giờ ra chơi của các bạn vui , rộn tiếng cười hoà </a:t>
            </a:r>
            <a:r>
              <a:rPr lang="en-US" sz="2400" smtClean="0">
                <a:solidFill>
                  <a:srgbClr val="0418AC"/>
                </a:solidFill>
              </a:rPr>
              <a:t>v</a:t>
            </a:r>
            <a:r>
              <a:rPr lang="vi-VN" sz="2400" smtClean="0">
                <a:solidFill>
                  <a:srgbClr val="0418AC"/>
                </a:solidFill>
              </a:rPr>
              <a:t>ang</a:t>
            </a:r>
            <a:r>
              <a:rPr lang="en-US" sz="2400" smtClean="0">
                <a:solidFill>
                  <a:srgbClr val="0418AC"/>
                </a:solidFill>
              </a:rPr>
              <a:t>.</a:t>
            </a:r>
            <a:r>
              <a:rPr lang="vi-VN" sz="2400" smtClean="0">
                <a:solidFill>
                  <a:srgbClr val="0418AC"/>
                </a:solidFill>
              </a:rPr>
              <a:t> 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63823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Học thuộc lòng khổ thơ thứ hai và thứ ba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9120" y="70618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9120" y="246464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9120" y="678836"/>
            <a:ext cx="39185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này đây, </a:t>
            </a:r>
          </a:p>
          <a:p>
            <a:pPr algn="just"/>
            <a:r>
              <a:rPr lang="en-US" sz="2400" smtClean="0"/>
              <a:t>Vui nhảy dây </a:t>
            </a:r>
          </a:p>
          <a:p>
            <a:pPr algn="just"/>
            <a:r>
              <a:rPr lang="en-US" sz="2400" smtClean="0"/>
              <a:t>Vòng quay đều </a:t>
            </a:r>
          </a:p>
          <a:p>
            <a:pPr algn="just"/>
            <a:r>
              <a:rPr lang="en-US" sz="2400" smtClean="0"/>
              <a:t>Rộn tiếng cười                 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9120" y="2437298"/>
            <a:ext cx="38467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</a:t>
            </a:r>
          </a:p>
          <a:p>
            <a:pPr algn="just"/>
            <a:r>
              <a:rPr lang="en-US" sz="2400" smtClean="0"/>
              <a:t>Đá cầu </a:t>
            </a:r>
          </a:p>
          <a:p>
            <a:pPr algn="just"/>
            <a:r>
              <a:rPr lang="en-US" sz="2400" smtClean="0"/>
              <a:t>Đôi chân </a:t>
            </a:r>
          </a:p>
          <a:p>
            <a:pPr algn="just"/>
            <a:r>
              <a:rPr lang="en-US" sz="2400" smtClean="0"/>
              <a:t>Tung nắng hồng               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3239" y="678836"/>
            <a:ext cx="39185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</a:t>
            </a:r>
          </a:p>
          <a:p>
            <a:pPr algn="just"/>
            <a:r>
              <a:rPr lang="en-US" sz="2400" smtClean="0"/>
              <a:t>Vui </a:t>
            </a:r>
          </a:p>
          <a:p>
            <a:pPr algn="just"/>
            <a:r>
              <a:rPr lang="en-US" sz="2400" smtClean="0"/>
              <a:t>Vòng </a:t>
            </a:r>
          </a:p>
          <a:p>
            <a:pPr algn="just"/>
            <a:r>
              <a:rPr lang="en-US" sz="2400" smtClean="0"/>
              <a:t>Rộn                               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3239" y="2437298"/>
            <a:ext cx="38467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</a:t>
            </a:r>
          </a:p>
          <a:p>
            <a:pPr algn="just"/>
            <a:r>
              <a:rPr lang="en-US" sz="2400" smtClean="0"/>
              <a:t>Đá </a:t>
            </a:r>
          </a:p>
          <a:p>
            <a:pPr algn="just"/>
            <a:r>
              <a:rPr lang="en-US" sz="2400" smtClean="0"/>
              <a:t>Đôi </a:t>
            </a:r>
          </a:p>
          <a:p>
            <a:pPr algn="just"/>
            <a:r>
              <a:rPr lang="en-US" sz="2400" smtClean="0"/>
              <a:t>Tung			      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3239" y="678836"/>
            <a:ext cx="39185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</a:t>
            </a:r>
          </a:p>
          <a:p>
            <a:pPr algn="just"/>
            <a:r>
              <a:rPr lang="en-US" sz="2400" smtClean="0"/>
              <a:t>V</a:t>
            </a:r>
          </a:p>
          <a:p>
            <a:pPr algn="just"/>
            <a:r>
              <a:rPr lang="en-US" sz="2400" smtClean="0"/>
              <a:t>V</a:t>
            </a:r>
          </a:p>
          <a:p>
            <a:pPr algn="just"/>
            <a:r>
              <a:rPr lang="en-US" sz="2400" smtClean="0"/>
              <a:t>R                               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3239" y="2437298"/>
            <a:ext cx="38467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</a:t>
            </a:r>
          </a:p>
          <a:p>
            <a:pPr algn="just"/>
            <a:r>
              <a:rPr lang="en-US" sz="2400" smtClean="0"/>
              <a:t>Đ</a:t>
            </a:r>
          </a:p>
          <a:p>
            <a:pPr algn="just"/>
            <a:r>
              <a:rPr lang="en-US" sz="2400" smtClean="0"/>
              <a:t>Đ</a:t>
            </a:r>
          </a:p>
          <a:p>
            <a:pPr algn="just"/>
            <a:r>
              <a:rPr lang="en-US" sz="2400" smtClean="0"/>
              <a:t>T			      . </a:t>
            </a:r>
          </a:p>
        </p:txBody>
      </p:sp>
    </p:spTree>
    <p:extLst>
      <p:ext uri="{BB962C8B-B14F-4D97-AF65-F5344CB8AC3E}">
        <p14:creationId xmlns:p14="http://schemas.microsoft.com/office/powerpoint/2010/main" val="4800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776" y="51779"/>
            <a:ext cx="84924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0070C0"/>
                </a:solidFill>
              </a:rPr>
              <a:t>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418AC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3FAF5A"/>
                </a:solidFill>
              </a:rPr>
              <a:t>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200" b="1" dirty="0" err="1" smtClean="0">
                <a:solidFill>
                  <a:schemeClr val="tx1"/>
                </a:solidFill>
              </a:rPr>
              <a:t>Nhìn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hình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đoán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tên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trò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chơi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7" y="602902"/>
            <a:ext cx="8380326" cy="3748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280" y="4430970"/>
            <a:ext cx="241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</a:t>
            </a:r>
            <a:r>
              <a:rPr lang="en-US" sz="2800" b="1" dirty="0" err="1" smtClean="0"/>
              <a:t>hảy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cò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81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40678"/>
            <a:ext cx="8098971" cy="4079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3394" y="4371033"/>
            <a:ext cx="39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Rồng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rắn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mây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55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290" y="147502"/>
            <a:ext cx="8450664" cy="3956058"/>
            <a:chOff x="941555" y="513444"/>
            <a:chExt cx="6750210" cy="3956058"/>
          </a:xfrm>
        </p:grpSpPr>
        <p:sp>
          <p:nvSpPr>
            <p:cNvPr id="4" name="Rectangle 3"/>
            <p:cNvSpPr/>
            <p:nvPr/>
          </p:nvSpPr>
          <p:spPr>
            <a:xfrm>
              <a:off x="941555" y="513444"/>
              <a:ext cx="6750210" cy="3827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2" y="520995"/>
              <a:ext cx="5157794" cy="394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944167" y="4269564"/>
            <a:ext cx="288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Nhảy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94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1" y="127463"/>
            <a:ext cx="8279842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3876" y="4119824"/>
            <a:ext cx="310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Bịt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mắt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bắt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dê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61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97" y="303672"/>
            <a:ext cx="29051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943" y="87116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Thảo luận nhóm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547" y="4291611"/>
            <a:ext cx="6210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a. </a:t>
            </a:r>
            <a:r>
              <a:rPr lang="vi-VN" sz="2000" smtClean="0"/>
              <a:t>Trong </a:t>
            </a:r>
            <a:r>
              <a:rPr lang="vi-VN" sz="2000"/>
              <a:t>giờ ra chơi , em và các bạn thường làm gì ?</a:t>
            </a:r>
            <a:endParaRPr lang="en-US" sz="2000"/>
          </a:p>
          <a:p>
            <a:r>
              <a:rPr lang="en-US" sz="2000" smtClean="0"/>
              <a:t>b. </a:t>
            </a:r>
            <a:r>
              <a:rPr lang="vi-VN" sz="2000"/>
              <a:t>Em cảm thấy thế nào khi ra chơi </a:t>
            </a:r>
            <a:r>
              <a:rPr lang="en-US" sz="2000" smtClean="0"/>
              <a:t>?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80777" y="56338"/>
            <a:ext cx="55515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smtClean="0"/>
              <a:t>Quan sát cảnh ra chơi của các bạn học sinh</a:t>
            </a:r>
            <a:endParaRPr lang="en-US" sz="2000" b="1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233"/>
            <a:ext cx="2914021" cy="17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9"/>
          <a:stretch/>
        </p:blipFill>
        <p:spPr bwMode="auto">
          <a:xfrm>
            <a:off x="2914022" y="600232"/>
            <a:ext cx="2802511" cy="17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633"/>
            <a:ext cx="3244796" cy="190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96" y="2384634"/>
            <a:ext cx="247173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8D3A96"/>
          </a:solidFill>
          <a:ln w="76200">
            <a:solidFill>
              <a:srgbClr val="C86A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smtClean="0"/>
              <a:t>MÁI TRƯỜNG MẾN YÊU</a:t>
            </a:r>
            <a:endParaRPr lang="en-US" sz="48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7030A0"/>
                </a:solidFill>
              </a:rPr>
              <a:t>3</a:t>
            </a:r>
            <a:endParaRPr lang="en-US" sz="6000" b="1">
              <a:solidFill>
                <a:srgbClr val="7030A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907" y="1762833"/>
            <a:ext cx="5058317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57" y="1699341"/>
            <a:ext cx="1078229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9971" y="1915752"/>
            <a:ext cx="39717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</a:t>
            </a:r>
            <a:endParaRPr lang="en-US" sz="3600" b="1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371" y="1747468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59" y="5851"/>
            <a:ext cx="1887930" cy="47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07" y="709296"/>
            <a:ext cx="391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Trống báo giờ ra chơi</a:t>
            </a:r>
          </a:p>
          <a:p>
            <a:pPr algn="just"/>
            <a:r>
              <a:rPr lang="en-US" sz="2400" smtClean="0"/>
              <a:t>Từng đàn chim áo trắng</a:t>
            </a:r>
          </a:p>
          <a:p>
            <a:pPr algn="just"/>
            <a:r>
              <a:rPr lang="en-US" sz="2400" smtClean="0"/>
              <a:t>Xếp sách vở mau thôi</a:t>
            </a:r>
          </a:p>
          <a:p>
            <a:pPr algn="just"/>
            <a:r>
              <a:rPr lang="en-US" sz="2400" smtClean="0"/>
              <a:t>Ùa ra ngoài sân nắng.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619" y="0"/>
            <a:ext cx="22493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/>
              <a:t>Giờ ra chơi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30761" y="4572894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mẫu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61" y="4573788"/>
            <a:ext cx="68018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nối tiếp từng dòng thơ. Từ khó</a:t>
            </a:r>
            <a:r>
              <a:rPr lang="en-US" sz="2000"/>
              <a:t> </a:t>
            </a:r>
            <a:r>
              <a:rPr lang="vi-VN" sz="2000" smtClean="0"/>
              <a:t> </a:t>
            </a:r>
            <a:r>
              <a:rPr lang="en-US" sz="2000" smtClean="0">
                <a:solidFill>
                  <a:srgbClr val="FF0000"/>
                </a:solidFill>
              </a:rPr>
              <a:t>xếp, nhịp nhàng, rộn.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9565" y="709296"/>
            <a:ext cx="3846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Giờ chơi vừa chấm dứt</a:t>
            </a:r>
          </a:p>
          <a:p>
            <a:pPr algn="just"/>
            <a:r>
              <a:rPr lang="en-US" sz="2400" smtClean="0"/>
              <a:t>Đàn chim non vội vàng</a:t>
            </a:r>
          </a:p>
          <a:p>
            <a:pPr algn="just"/>
            <a:r>
              <a:rPr lang="en-US" sz="2400" smtClean="0"/>
              <a:t>Xếp hàng nhanh vào lớp</a:t>
            </a:r>
          </a:p>
          <a:p>
            <a:pPr algn="just"/>
            <a:r>
              <a:rPr lang="en-US" sz="2400" smtClean="0"/>
              <a:t>Bài học mới sang trang.</a:t>
            </a:r>
          </a:p>
          <a:p>
            <a:pPr algn="r"/>
            <a:r>
              <a:rPr lang="en-US" sz="2000" smtClean="0"/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14603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59" y="5851"/>
            <a:ext cx="1887930" cy="47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07" y="709296"/>
            <a:ext cx="391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Trống báo giờ ra chơi</a:t>
            </a:r>
          </a:p>
          <a:p>
            <a:pPr algn="just"/>
            <a:r>
              <a:rPr lang="en-US" sz="2400" smtClean="0"/>
              <a:t>Từng đàn chim áo trắng</a:t>
            </a:r>
          </a:p>
          <a:p>
            <a:pPr algn="just"/>
            <a:r>
              <a:rPr lang="en-US" sz="2400" smtClean="0"/>
              <a:t>Xếp sách vở mau thôi</a:t>
            </a:r>
          </a:p>
          <a:p>
            <a:pPr algn="just"/>
            <a:r>
              <a:rPr lang="en-US" sz="2400" smtClean="0"/>
              <a:t>Ùa ra ngoài sân nắng.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619" y="0"/>
            <a:ext cx="22493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/>
              <a:t>Giờ ra chơi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30761" y="4572894"/>
            <a:ext cx="22172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Có mấy khổ thơ 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3112" y="709296"/>
            <a:ext cx="3846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Giờ chơi vừa chấm dứt</a:t>
            </a:r>
          </a:p>
          <a:p>
            <a:pPr algn="just"/>
            <a:r>
              <a:rPr lang="en-US" sz="2400" smtClean="0"/>
              <a:t>Đàn chim non vội vàng</a:t>
            </a:r>
          </a:p>
          <a:p>
            <a:pPr algn="just"/>
            <a:r>
              <a:rPr lang="en-US" sz="2400" smtClean="0"/>
              <a:t>Xếp hàng nhanh vào lớp</a:t>
            </a:r>
          </a:p>
          <a:p>
            <a:pPr algn="just"/>
            <a:r>
              <a:rPr lang="en-US" sz="2400" smtClean="0"/>
              <a:t>Bài học mới sang trang.</a:t>
            </a:r>
          </a:p>
          <a:p>
            <a:pPr algn="r"/>
            <a:r>
              <a:rPr lang="en-US" sz="2000" smtClean="0"/>
              <a:t>(Nguyễn Lãm Thắng)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68522" y="1799033"/>
            <a:ext cx="289311" cy="338554"/>
            <a:chOff x="4395278" y="4165439"/>
            <a:chExt cx="438551" cy="404025"/>
          </a:xfrm>
        </p:grpSpPr>
        <p:grpSp>
          <p:nvGrpSpPr>
            <p:cNvPr id="12" name="Group 11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535349" y="41654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1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02152" y="3648853"/>
            <a:ext cx="390884" cy="338554"/>
            <a:chOff x="4395278" y="4165439"/>
            <a:chExt cx="592520" cy="404025"/>
          </a:xfrm>
        </p:grpSpPr>
        <p:grpSp>
          <p:nvGrpSpPr>
            <p:cNvPr id="17" name="Group 16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2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54457" y="1829521"/>
            <a:ext cx="390884" cy="338554"/>
            <a:chOff x="4395278" y="4165439"/>
            <a:chExt cx="592520" cy="404025"/>
          </a:xfrm>
          <a:solidFill>
            <a:schemeClr val="bg1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3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55977" y="3669179"/>
            <a:ext cx="390884" cy="338554"/>
            <a:chOff x="4395278" y="4165439"/>
            <a:chExt cx="592520" cy="404025"/>
          </a:xfrm>
          <a:noFill/>
        </p:grpSpPr>
        <p:grpSp>
          <p:nvGrpSpPr>
            <p:cNvPr id="27" name="Group 26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4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0007" y="4572893"/>
            <a:ext cx="67457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nối tiếp từng khổ thơ. Giải nghĩa: </a:t>
            </a:r>
            <a:r>
              <a:rPr lang="en-US" sz="2000" smtClean="0">
                <a:solidFill>
                  <a:srgbClr val="FF0000"/>
                </a:solidFill>
              </a:rPr>
              <a:t>nhịp nhàng, vui vút.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954" y="4585510"/>
            <a:ext cx="65021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theo nhóm. Thi đọc                                                  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782" y="4585510"/>
            <a:ext cx="2832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toàn bài CN/ĐT     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7729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   Tìm ở cuối các dòng thơ những tiếng cùng vần với nhau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3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93" y="675014"/>
            <a:ext cx="391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Trống báo giờ ra chơi</a:t>
            </a:r>
          </a:p>
          <a:p>
            <a:pPr algn="just"/>
            <a:r>
              <a:rPr lang="en-US" sz="2400" smtClean="0"/>
              <a:t>Từng đàn chim áo trắng</a:t>
            </a:r>
          </a:p>
          <a:p>
            <a:pPr algn="just"/>
            <a:r>
              <a:rPr lang="en-US" sz="2400" smtClean="0"/>
              <a:t>Xếp sách vở mau thôi</a:t>
            </a:r>
          </a:p>
          <a:p>
            <a:pPr algn="just"/>
            <a:r>
              <a:rPr lang="en-US" sz="2400" smtClean="0"/>
              <a:t>Ùa ra ngoài sân nắng.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8751" y="675014"/>
            <a:ext cx="3846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Giờ chơi vừa chấm dứt</a:t>
            </a:r>
          </a:p>
          <a:p>
            <a:pPr algn="just"/>
            <a:r>
              <a:rPr lang="en-US" sz="2400" smtClean="0"/>
              <a:t>Đàn chim non vội vàng</a:t>
            </a:r>
          </a:p>
          <a:p>
            <a:pPr algn="just"/>
            <a:r>
              <a:rPr lang="en-US" sz="2400" smtClean="0"/>
              <a:t>Xếp hàng nhanh vào lớp</a:t>
            </a:r>
          </a:p>
          <a:p>
            <a:pPr algn="just"/>
            <a:r>
              <a:rPr lang="en-US" sz="2400" smtClean="0"/>
              <a:t>Bài học mới sang trang.</a:t>
            </a:r>
          </a:p>
          <a:p>
            <a:pPr algn="r"/>
            <a:r>
              <a:rPr lang="en-US" sz="2000" smtClean="0"/>
              <a:t>(Nguyễn Lãm Thắng)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375" y="1044507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</a:rPr>
              <a:t>trắng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9833" y="1778037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</a:rPr>
              <a:t>nắng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0896" y="2508185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gái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9990" y="3237811"/>
            <a:ext cx="45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ái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0481" y="674770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trai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0580" y="1408299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tài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823" y="2875358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vàng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0875" y="3609573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trang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135" y="2876887"/>
            <a:ext cx="11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nhàng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8502" y="3611254"/>
            <a:ext cx="11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vang</a:t>
            </a:r>
          </a:p>
        </p:txBody>
      </p:sp>
    </p:spTree>
    <p:extLst>
      <p:ext uri="{BB962C8B-B14F-4D97-AF65-F5344CB8AC3E}">
        <p14:creationId xmlns:p14="http://schemas.microsoft.com/office/powerpoint/2010/main" val="28845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787</Words>
  <Application>Microsoft Office PowerPoint</Application>
  <PresentationFormat>On-screen Show (16:9)</PresentationFormat>
  <Paragraphs>180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Lato</vt:lpstr>
      <vt:lpstr>Calibri</vt:lpstr>
      <vt:lpstr>Quicksand Medium</vt:lpstr>
      <vt:lpstr>Arial Rounded MT Bold</vt:lpstr>
      <vt:lpstr>Calibri Light</vt:lpstr>
      <vt:lpstr>Times New Roman</vt:lpstr>
      <vt:lpstr>Arial-Rounded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521</cp:revision>
  <dcterms:modified xsi:type="dcterms:W3CDTF">2021-03-10T13:43:10Z</dcterms:modified>
</cp:coreProperties>
</file>