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18"/>
  </p:notesMasterIdLst>
  <p:sldIdLst>
    <p:sldId id="404" r:id="rId2"/>
    <p:sldId id="406" r:id="rId3"/>
    <p:sldId id="410" r:id="rId4"/>
    <p:sldId id="353" r:id="rId5"/>
    <p:sldId id="424" r:id="rId6"/>
    <p:sldId id="423" r:id="rId7"/>
    <p:sldId id="425" r:id="rId8"/>
    <p:sldId id="420" r:id="rId9"/>
    <p:sldId id="422" r:id="rId10"/>
    <p:sldId id="426" r:id="rId11"/>
    <p:sldId id="413" r:id="rId12"/>
    <p:sldId id="421" r:id="rId13"/>
    <p:sldId id="315" r:id="rId14"/>
    <p:sldId id="416" r:id="rId15"/>
    <p:sldId id="414"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2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43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5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6EA472-7B6B-460F-B2C2-A2DC501B76E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326683696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EA472-7B6B-460F-B2C2-A2DC501B76E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30022158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EA472-7B6B-460F-B2C2-A2DC501B76E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45681981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271392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5185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spTree>
    <p:extLst>
      <p:ext uri="{BB962C8B-B14F-4D97-AF65-F5344CB8AC3E}">
        <p14:creationId xmlns:p14="http://schemas.microsoft.com/office/powerpoint/2010/main" val="390455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EA472-7B6B-460F-B2C2-A2DC501B76E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263596474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6EA472-7B6B-460F-B2C2-A2DC501B76E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47112183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6EA472-7B6B-460F-B2C2-A2DC501B76E9}"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213473860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6EA472-7B6B-460F-B2C2-A2DC501B76E9}"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154005039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6EA472-7B6B-460F-B2C2-A2DC501B76E9}"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272826839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EA472-7B6B-460F-B2C2-A2DC501B76E9}"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124250500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6EA472-7B6B-460F-B2C2-A2DC501B76E9}"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402404105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6EA472-7B6B-460F-B2C2-A2DC501B76E9}"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53D4B-EBD2-4B20-BB90-41186D68A5A1}" type="slidenum">
              <a:rPr lang="en-US" smtClean="0"/>
              <a:t>‹#›</a:t>
            </a:fld>
            <a:endParaRPr lang="en-US"/>
          </a:p>
        </p:txBody>
      </p:sp>
    </p:spTree>
    <p:extLst>
      <p:ext uri="{BB962C8B-B14F-4D97-AF65-F5344CB8AC3E}">
        <p14:creationId xmlns:p14="http://schemas.microsoft.com/office/powerpoint/2010/main" val="394219393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EA472-7B6B-460F-B2C2-A2DC501B76E9}"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53D4B-EBD2-4B20-BB90-41186D68A5A1}"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215457997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sp>
        <p:nvSpPr>
          <p:cNvPr id="8" name="TextBox 7">
            <a:extLst>
              <a:ext uri="{FF2B5EF4-FFF2-40B4-BE49-F238E27FC236}">
                <a16:creationId xmlns:a16="http://schemas.microsoft.com/office/drawing/2014/main" id="{B1BEC4DB-C1E6-4402-9BD5-3B1C3F6F2FBE}"/>
              </a:ext>
            </a:extLst>
          </p:cNvPr>
          <p:cNvSpPr txBox="1"/>
          <p:nvPr/>
        </p:nvSpPr>
        <p:spPr>
          <a:xfrm>
            <a:off x="2169603" y="173684"/>
            <a:ext cx="7777770"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Thứ</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sáu</a:t>
            </a:r>
            <a:r>
              <a:rPr kumimoji="0" lang="en-US" sz="40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ngày</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19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tháng</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1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năm</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2024</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1BEC4DB-C1E6-4402-9BD5-3B1C3F6F2FBE}"/>
              </a:ext>
            </a:extLst>
          </p:cNvPr>
          <p:cNvSpPr txBox="1"/>
          <p:nvPr/>
        </p:nvSpPr>
        <p:spPr>
          <a:xfrm>
            <a:off x="2353458" y="789237"/>
            <a:ext cx="610378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Tiếng</a:t>
            </a:r>
            <a:r>
              <a:rPr kumimoji="0" lang="en-US" sz="4000" b="1" i="0" u="sng"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sng"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Việt</a:t>
            </a:r>
            <a:r>
              <a:rPr kumimoji="0" lang="en-US" sz="4000" b="1" i="0"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Mưa</a:t>
            </a:r>
            <a:r>
              <a:rPr kumimoji="0" lang="en-US" sz="4000" b="1" i="0"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Tiết</a:t>
            </a:r>
            <a:r>
              <a:rPr kumimoji="0" lang="en-US" sz="4000" b="1" i="0"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4) </a:t>
            </a:r>
            <a:endParaRPr kumimoji="0" lang="en-US" sz="4000" b="1" i="0"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3" name="Picture 2">
            <a:extLst>
              <a:ext uri="{FF2B5EF4-FFF2-40B4-BE49-F238E27FC236}">
                <a16:creationId xmlns:a16="http://schemas.microsoft.com/office/drawing/2014/main" id="{49C42229-2D07-48D3-8063-5410B8C9D55B}"/>
              </a:ext>
            </a:extLst>
          </p:cNvPr>
          <p:cNvPicPr>
            <a:picLocks noChangeAspect="1"/>
          </p:cNvPicPr>
          <p:nvPr/>
        </p:nvPicPr>
        <p:blipFill>
          <a:blip r:embed="rId5"/>
          <a:stretch>
            <a:fillRect/>
          </a:stretch>
        </p:blipFill>
        <p:spPr>
          <a:xfrm>
            <a:off x="1829663" y="2440956"/>
            <a:ext cx="6456224" cy="2566638"/>
          </a:xfrm>
          <a:prstGeom prst="rect">
            <a:avLst/>
          </a:prstGeom>
        </p:spPr>
      </p:pic>
    </p:spTree>
    <p:extLst>
      <p:ext uri="{BB962C8B-B14F-4D97-AF65-F5344CB8AC3E}">
        <p14:creationId xmlns:p14="http://schemas.microsoft.com/office/powerpoint/2010/main" val="247227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9156" y="-416078"/>
            <a:ext cx="8054558" cy="6179371"/>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105540" y="1581671"/>
            <a:ext cx="6018444" cy="2751522"/>
          </a:xfrm>
          <a:prstGeom prst="rect">
            <a:avLst/>
          </a:prstGeom>
          <a:noFill/>
        </p:spPr>
        <p:txBody>
          <a:bodyPr wrap="square" rtlCol="0">
            <a:spAutoFit/>
          </a:bodyPr>
          <a:lstStyle/>
          <a:p>
            <a:pPr lvl="0" algn="just" defTabSz="457200">
              <a:lnSpc>
                <a:spcPct val="120000"/>
              </a:lnSpc>
              <a:defRPr/>
            </a:pPr>
            <a:r>
              <a:rPr lang="vi-VN"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3</a:t>
            </a:r>
            <a:r>
              <a:rPr lang="en-US"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r>
              <a:rPr lang="vi-VN"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Viết đoạn văn kể lại </a:t>
            </a:r>
            <a:r>
              <a:rPr lang="vi-VN"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diễn </a:t>
            </a:r>
            <a:r>
              <a:rPr lang="vi-VN" altLang="zh-CN"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biến của một hoạt động ngoài trời dựa vào những điều em đã nói ở ý b bài tập 2. </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40495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418010" y="1802672"/>
            <a:ext cx="11495315" cy="497695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75953-3082-46C0-B84F-B04FDBB7AF63}"/>
              </a:ext>
            </a:extLst>
          </p:cNvPr>
          <p:cNvSpPr txBox="1"/>
          <p:nvPr/>
        </p:nvSpPr>
        <p:spPr>
          <a:xfrm>
            <a:off x="880454" y="1881050"/>
            <a:ext cx="10754140" cy="5016758"/>
          </a:xfrm>
          <a:prstGeom prst="rect">
            <a:avLst/>
          </a:prstGeom>
          <a:noFill/>
        </p:spPr>
        <p:txBody>
          <a:bodyPr wrap="square">
            <a:spAutoFit/>
          </a:bodyPr>
          <a:lstStyle/>
          <a:p>
            <a:pPr algn="just"/>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Em </a:t>
            </a:r>
            <a:r>
              <a:rPr lang="vi-VN" sz="3200" b="1" dirty="0">
                <a:solidFill>
                  <a:srgbClr val="002060"/>
                </a:solidFill>
                <a:latin typeface="Times New Roman" panose="02020603050405020304" pitchFamily="18" charset="0"/>
                <a:cs typeface="Times New Roman" panose="02020603050405020304" pitchFamily="18" charset="0"/>
              </a:rPr>
              <a:t>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với giờ ra chơi của mình.</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220135" y="-27848"/>
            <a:ext cx="4074779"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5"/>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2">
              <a:lumMod val="20000"/>
              <a:lumOff val="80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714" y="135578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394290" y="2571097"/>
            <a:ext cx="1972183" cy="609398"/>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a:t>
            </a:r>
            <a:r>
              <a:rPr kumimoji="0" lang="en-US" altLang="zh-CN" sz="2800" b="0" i="0" u="none" strike="noStrike" kern="1200" cap="none" spc="0" normalizeH="0" baseline="0" noProof="0" dirty="0">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800" b="0" i="0" u="none" strike="noStrike" kern="1200" cap="none" spc="0" normalizeH="0" baseline="0" noProof="0" dirty="0" err="1">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lại</a:t>
            </a:r>
            <a:r>
              <a:rPr kumimoji="0" lang="en-US" altLang="zh-CN" sz="2800" b="0" i="0" u="none" strike="noStrike" kern="1200" cap="none" spc="0" normalizeH="0" baseline="0" noProof="0" dirty="0">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800" b="0" i="0" u="none" strike="noStrike" kern="1200" cap="none" spc="0" normalizeH="0" baseline="0" noProof="0" dirty="0" err="1">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endParaRPr kumimoji="0" lang="zh-CN" altLang="en-US" sz="2800" b="0" i="0" u="none" strike="noStrike" kern="1200" cap="none" spc="0" normalizeH="0" baseline="0" noProof="0" dirty="0">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7909325" y="2773567"/>
            <a:ext cx="2377276" cy="609398"/>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a:t>
            </a:r>
            <a:r>
              <a:rPr kumimoji="0" lang="en-US" altLang="zh-CN" sz="2800" b="0" i="0" u="none" strike="noStrike" kern="1200" cap="none" spc="0" normalizeH="0" baseline="0" noProof="0" dirty="0">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800" b="0" i="0" u="none" strike="noStrike" kern="1200" cap="none" spc="0" normalizeH="0" baseline="0" noProof="0" dirty="0" err="1">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bị</a:t>
            </a:r>
            <a:r>
              <a:rPr kumimoji="0" lang="en-US" altLang="zh-CN" sz="2800" b="0" i="0" u="none" strike="noStrike" kern="1200" cap="none" spc="0" normalizeH="0" baseline="0" noProof="0" dirty="0">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800" b="0" i="0" u="none" strike="noStrike" kern="1200" cap="none" spc="0" normalizeH="0" baseline="0" noProof="0" dirty="0" err="1">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kumimoji="0" lang="en-US" altLang="zh-CN" sz="2800" b="0" i="0" u="none" strike="noStrike" kern="1200" cap="none" spc="0" normalizeH="0" baseline="0" noProof="0" dirty="0">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3</a:t>
            </a:r>
            <a:endParaRPr kumimoji="0" lang="zh-CN" altLang="en-US" sz="2800" b="0" i="0" u="none" strike="noStrike" kern="1200" cap="none" spc="0" normalizeH="0" baseline="0" noProof="0" dirty="0">
              <a:ln>
                <a:noFill/>
              </a:ln>
              <a:solidFill>
                <a:srgbClr val="2D1B61">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740489"/>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423" y="1355785"/>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577206" y="4161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2D1B61">
                    <a:lumMod val="85000"/>
                    <a:lumOff val="1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DẶN DÒ</a:t>
            </a:r>
            <a:endParaRPr kumimoji="0" lang="zh-CN" altLang="en-US" sz="4000" b="1" i="0" u="none" strike="noStrike" kern="1200" cap="none" spc="0" normalizeH="0" baseline="0" noProof="0" dirty="0">
              <a:ln>
                <a:noFill/>
              </a:ln>
              <a:solidFill>
                <a:srgbClr val="2D1B61">
                  <a:lumMod val="85000"/>
                  <a:lumOff val="1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70833E-6 -2.96296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3.95833E-6 -2.59259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a:extLst>
              <a:ext uri="{FF2B5EF4-FFF2-40B4-BE49-F238E27FC236}">
                <a16:creationId xmlns:a16="http://schemas.microsoft.com/office/drawing/2014/main" id="{18FF3708-BC52-CD8B-E419-D39950170D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263" t="15645" r="11957" b="14667"/>
          <a:stretch/>
        </p:blipFill>
        <p:spPr>
          <a:xfrm flipH="1">
            <a:off x="1329246" y="-61220"/>
            <a:ext cx="3180255" cy="3003871"/>
          </a:xfrm>
          <a:prstGeom prst="rect">
            <a:avLst/>
          </a:prstGeom>
        </p:spPr>
      </p:pic>
      <p:pic>
        <p:nvPicPr>
          <p:cNvPr id="30" name="Picture 29">
            <a:extLst>
              <a:ext uri="{FF2B5EF4-FFF2-40B4-BE49-F238E27FC236}">
                <a16:creationId xmlns:a16="http://schemas.microsoft.com/office/drawing/2014/main" id="{C2BD4FBB-EA30-16AE-0725-2FB9555649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40" t="10750" r="20646" b="16692"/>
          <a:stretch/>
        </p:blipFill>
        <p:spPr>
          <a:xfrm>
            <a:off x="9399749" y="2389360"/>
            <a:ext cx="2455444" cy="3065745"/>
          </a:xfrm>
          <a:prstGeom prst="rect">
            <a:avLst/>
          </a:prstGeom>
        </p:spPr>
      </p:pic>
      <p:pic>
        <p:nvPicPr>
          <p:cNvPr id="2" name="Picture 1">
            <a:extLst>
              <a:ext uri="{FF2B5EF4-FFF2-40B4-BE49-F238E27FC236}">
                <a16:creationId xmlns:a16="http://schemas.microsoft.com/office/drawing/2014/main" id="{4F7D0862-D199-46A1-B0EC-46981F475A62}"/>
              </a:ext>
            </a:extLst>
          </p:cNvPr>
          <p:cNvPicPr>
            <a:picLocks noChangeAspect="1"/>
          </p:cNvPicPr>
          <p:nvPr/>
        </p:nvPicPr>
        <p:blipFill>
          <a:blip r:embed="rId7"/>
          <a:stretch>
            <a:fillRect/>
          </a:stretch>
        </p:blipFill>
        <p:spPr>
          <a:xfrm>
            <a:off x="2992867" y="2465748"/>
            <a:ext cx="6206266"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4" name="Picture 3">
            <a:extLst>
              <a:ext uri="{FF2B5EF4-FFF2-40B4-BE49-F238E27FC236}">
                <a16:creationId xmlns:a16="http://schemas.microsoft.com/office/drawing/2014/main" id="{66CCC3A7-8745-420E-8DB3-0F2075694DA8}"/>
              </a:ext>
            </a:extLst>
          </p:cNvPr>
          <p:cNvPicPr>
            <a:picLocks noChangeAspect="1"/>
          </p:cNvPicPr>
          <p:nvPr/>
        </p:nvPicPr>
        <p:blipFill>
          <a:blip r:embed="rId5"/>
          <a:stretch>
            <a:fillRect/>
          </a:stretch>
        </p:blipFill>
        <p:spPr>
          <a:xfrm>
            <a:off x="1433008" y="2604795"/>
            <a:ext cx="7230483" cy="2353260"/>
          </a:xfrm>
          <a:prstGeom prst="rect">
            <a:avLst/>
          </a:prstGeom>
        </p:spPr>
      </p:pic>
    </p:spTree>
    <p:extLst>
      <p:ext uri="{BB962C8B-B14F-4D97-AF65-F5344CB8AC3E}">
        <p14:creationId xmlns:p14="http://schemas.microsoft.com/office/powerpoint/2010/main" val="1266571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117137"/>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0614820" y="287060"/>
            <a:ext cx="1663449" cy="2901440"/>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876299" y="117137"/>
            <a:ext cx="10168759" cy="646331"/>
          </a:xfrm>
          <a:prstGeom prst="rect">
            <a:avLst/>
          </a:prstGeom>
          <a:noFill/>
        </p:spPr>
        <p:txBody>
          <a:bodyPr wrap="square" rtlCol="0">
            <a:spAutoFit/>
          </a:bodyPr>
          <a:lstStyle/>
          <a:p>
            <a:pPr lvl="0" algn="ctr" defTabSz="457200">
              <a:defRPr/>
            </a:pPr>
            <a:r>
              <a:rPr lang="en-US" sz="3600" b="1" dirty="0">
                <a:solidFill>
                  <a:srgbClr val="2D1B61"/>
                </a:solidFill>
                <a:latin typeface="Times New Roman" panose="02020603050405020304" pitchFamily="18" charset="0"/>
                <a:cs typeface="Times New Roman" panose="02020603050405020304" pitchFamily="18" charset="0"/>
              </a:rPr>
              <a:t>1. Quan </a:t>
            </a:r>
            <a:r>
              <a:rPr lang="en-US" sz="3600" b="1" dirty="0" err="1">
                <a:solidFill>
                  <a:srgbClr val="2D1B61"/>
                </a:solidFill>
                <a:latin typeface="Times New Roman" panose="02020603050405020304" pitchFamily="18" charset="0"/>
                <a:cs typeface="Times New Roman" panose="02020603050405020304" pitchFamily="18" charset="0"/>
              </a:rPr>
              <a:t>sát</a:t>
            </a:r>
            <a:r>
              <a:rPr lang="en-US" sz="3600" b="1" dirty="0">
                <a:solidFill>
                  <a:srgbClr val="2D1B61"/>
                </a:solidFill>
                <a:latin typeface="Times New Roman" panose="02020603050405020304" pitchFamily="18" charset="0"/>
                <a:cs typeface="Times New Roman" panose="02020603050405020304" pitchFamily="18" charset="0"/>
              </a:rPr>
              <a:t> </a:t>
            </a:r>
            <a:r>
              <a:rPr lang="en-US" sz="3600" b="1" dirty="0" err="1">
                <a:solidFill>
                  <a:srgbClr val="2D1B61"/>
                </a:solidFill>
                <a:latin typeface="Times New Roman" panose="02020603050405020304" pitchFamily="18" charset="0"/>
                <a:cs typeface="Times New Roman" panose="02020603050405020304" pitchFamily="18" charset="0"/>
              </a:rPr>
              <a:t>tranh</a:t>
            </a:r>
            <a:r>
              <a:rPr lang="en-US" sz="3600" b="1" dirty="0">
                <a:solidFill>
                  <a:srgbClr val="2D1B61"/>
                </a:solidFill>
                <a:latin typeface="Times New Roman" panose="02020603050405020304" pitchFamily="18" charset="0"/>
                <a:cs typeface="Times New Roman" panose="02020603050405020304" pitchFamily="18" charset="0"/>
              </a:rPr>
              <a:t>, </a:t>
            </a:r>
            <a:r>
              <a:rPr lang="en-US" sz="3600" b="1" dirty="0" err="1">
                <a:solidFill>
                  <a:srgbClr val="2D1B61"/>
                </a:solidFill>
                <a:latin typeface="Times New Roman" panose="02020603050405020304" pitchFamily="18" charset="0"/>
                <a:cs typeface="Times New Roman" panose="02020603050405020304" pitchFamily="18" charset="0"/>
              </a:rPr>
              <a:t>nói</a:t>
            </a:r>
            <a:r>
              <a:rPr lang="en-US" sz="3600" b="1" dirty="0">
                <a:solidFill>
                  <a:srgbClr val="2D1B61"/>
                </a:solidFill>
                <a:latin typeface="Times New Roman" panose="02020603050405020304" pitchFamily="18" charset="0"/>
                <a:cs typeface="Times New Roman" panose="02020603050405020304" pitchFamily="18" charset="0"/>
              </a:rPr>
              <a:t> </a:t>
            </a:r>
            <a:r>
              <a:rPr lang="en-US" sz="3600" b="1" dirty="0" err="1">
                <a:solidFill>
                  <a:srgbClr val="2D1B61"/>
                </a:solidFill>
                <a:latin typeface="Times New Roman" panose="02020603050405020304" pitchFamily="18" charset="0"/>
                <a:cs typeface="Times New Roman" panose="02020603050405020304" pitchFamily="18" charset="0"/>
              </a:rPr>
              <a:t>nội</a:t>
            </a:r>
            <a:r>
              <a:rPr lang="en-US" sz="3600" b="1" dirty="0">
                <a:solidFill>
                  <a:srgbClr val="2D1B61"/>
                </a:solidFill>
                <a:latin typeface="Times New Roman" panose="02020603050405020304" pitchFamily="18" charset="0"/>
                <a:cs typeface="Times New Roman" panose="02020603050405020304" pitchFamily="18" charset="0"/>
              </a:rPr>
              <a:t> dung </a:t>
            </a:r>
            <a:r>
              <a:rPr lang="en-US" sz="3600" b="1" dirty="0" err="1">
                <a:solidFill>
                  <a:srgbClr val="2D1B61"/>
                </a:solidFill>
                <a:latin typeface="Times New Roman" panose="02020603050405020304" pitchFamily="18" charset="0"/>
                <a:cs typeface="Times New Roman" panose="02020603050405020304" pitchFamily="18" charset="0"/>
              </a:rPr>
              <a:t>từng</a:t>
            </a:r>
            <a:r>
              <a:rPr lang="en-US" sz="3600" b="1" dirty="0">
                <a:solidFill>
                  <a:srgbClr val="2D1B61"/>
                </a:solidFill>
                <a:latin typeface="Times New Roman" panose="02020603050405020304" pitchFamily="18" charset="0"/>
                <a:cs typeface="Times New Roman" panose="02020603050405020304" pitchFamily="18" charset="0"/>
              </a:rPr>
              <a:t> </a:t>
            </a:r>
            <a:r>
              <a:rPr lang="en-US" sz="3600" b="1" dirty="0" err="1">
                <a:solidFill>
                  <a:srgbClr val="2D1B61"/>
                </a:solidFill>
                <a:latin typeface="Times New Roman" panose="02020603050405020304" pitchFamily="18" charset="0"/>
                <a:cs typeface="Times New Roman" panose="02020603050405020304" pitchFamily="18" charset="0"/>
              </a:rPr>
              <a:t>tranh</a:t>
            </a:r>
            <a:r>
              <a:rPr lang="en-US" sz="3600" b="1" dirty="0">
                <a:solidFill>
                  <a:srgbClr val="2D1B61"/>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2D1B61"/>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5"/>
          <a:stretch>
            <a:fillRect/>
          </a:stretch>
        </p:blipFill>
        <p:spPr>
          <a:xfrm>
            <a:off x="1819752" y="866068"/>
            <a:ext cx="8281852" cy="5900820"/>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Times New Roman" panose="02020603050405020304" pitchFamily="18" charset="0"/>
                <a:cs typeface="Times New Roman" panose="02020603050405020304" pitchFamily="18" charset="0"/>
              </a:rPr>
              <a:t>Kể về một giờ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vẽ</a:t>
            </a:r>
            <a:r>
              <a:rPr lang="en-US"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55247" y="144356"/>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94516" y="1405408"/>
            <a:ext cx="6942364" cy="38197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Times New Roman" panose="02020603050405020304" pitchFamily="18" charset="0"/>
                <a:cs typeface="Times New Roman" panose="02020603050405020304" pitchFamily="18"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81373" y="170482"/>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51895" y="3487781"/>
            <a:ext cx="5193547" cy="3030717"/>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891348" y="1849548"/>
            <a:ext cx="6014900" cy="227831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Times New Roman" panose="02020603050405020304" pitchFamily="18" charset="0"/>
                <a:cs typeface="Times New Roman" panose="02020603050405020304" pitchFamily="18"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507499" y="0"/>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524085" y="1731981"/>
            <a:ext cx="5023819" cy="3810273"/>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4867274" y="1849547"/>
            <a:ext cx="7324726" cy="331028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Times New Roman" panose="02020603050405020304" pitchFamily="18" charset="0"/>
                <a:cs typeface="Times New Roman" panose="02020603050405020304" pitchFamily="18"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0" y="1849547"/>
            <a:ext cx="4795799" cy="3853272"/>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443883" y="1368826"/>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36075" y="49827"/>
            <a:ext cx="10615803" cy="1200329"/>
          </a:xfrm>
          <a:prstGeom prst="rect">
            <a:avLst/>
          </a:prstGeom>
          <a:solidFill>
            <a:schemeClr val="accent2">
              <a:lumMod val="20000"/>
              <a:lumOff val="80000"/>
            </a:schemeClr>
          </a:solidFill>
        </p:spPr>
        <p:txBody>
          <a:bodyPr wrap="square" rtlCol="0">
            <a:spAutoFit/>
          </a:bodyPr>
          <a:lstStyle/>
          <a:p>
            <a:pPr lvl="0" algn="just" defTabSz="457200">
              <a:defRPr/>
            </a:pPr>
            <a:r>
              <a:rPr lang="vi-VN" sz="3600" b="1" dirty="0">
                <a:solidFill>
                  <a:srgbClr val="2D1B61"/>
                </a:solidFill>
                <a:latin typeface="Times New Roman" panose="02020603050405020304" pitchFamily="18" charset="0"/>
                <a:cs typeface="Times New Roman" panose="02020603050405020304" pitchFamily="18" charset="0"/>
              </a:rPr>
              <a:t>2</a:t>
            </a:r>
            <a:r>
              <a:rPr lang="en-US" sz="3600" b="1" dirty="0">
                <a:solidFill>
                  <a:srgbClr val="2D1B61"/>
                </a:solidFill>
                <a:latin typeface="Times New Roman" panose="02020603050405020304" pitchFamily="18" charset="0"/>
                <a:cs typeface="Times New Roman" panose="02020603050405020304" pitchFamily="18" charset="0"/>
              </a:rPr>
              <a:t>.</a:t>
            </a:r>
            <a:r>
              <a:rPr lang="vi-VN" sz="3600" b="1" dirty="0">
                <a:solidFill>
                  <a:srgbClr val="2D1B61"/>
                </a:solidFill>
                <a:latin typeface="Times New Roman" panose="02020603050405020304" pitchFamily="18" charset="0"/>
                <a:cs typeface="Times New Roman" panose="02020603050405020304" pitchFamily="18" charset="0"/>
              </a:rPr>
              <a:t> Dựa vào sơ đồ dưới đây, nói về một hoạt động ngoài trời mà em được chứng kiến hoặc tham gia. </a:t>
            </a:r>
            <a:endParaRPr kumimoji="0" lang="en-US" sz="3600" b="1" i="0" u="none" strike="noStrike" kern="1200" cap="none" spc="0" normalizeH="0" baseline="0" noProof="0" dirty="0">
              <a:ln>
                <a:noFill/>
              </a:ln>
              <a:solidFill>
                <a:srgbClr val="2D1B61"/>
              </a:solidFill>
              <a:effectLst/>
              <a:uLnTx/>
              <a:uFillTx/>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346713" y="3207475"/>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115111" y="2631213"/>
            <a:ext cx="1415684"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2690949" y="1463040"/>
            <a:ext cx="8222926" cy="172201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D24C8F5-4054-4D44-BA16-527BB8BFED84}"/>
              </a:ext>
            </a:extLst>
          </p:cNvPr>
          <p:cNvSpPr txBox="1"/>
          <p:nvPr/>
        </p:nvSpPr>
        <p:spPr>
          <a:xfrm>
            <a:off x="2953836" y="1528795"/>
            <a:ext cx="7632518" cy="1569660"/>
          </a:xfrm>
          <a:prstGeom prst="rect">
            <a:avLst/>
          </a:prstGeom>
          <a:noFill/>
        </p:spPr>
        <p:txBody>
          <a:bodyPr wrap="square" rtlCol="0">
            <a:spAutoFit/>
          </a:bodyPr>
          <a:lstStyle/>
          <a:p>
            <a:pPr marL="342900" indent="-342900" algn="just">
              <a:buAutoNum type="alphaLcPeriod"/>
            </a:pP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a:p>
            <a:pPr marL="285750" indent="-285750" algn="just">
              <a:buFontTx/>
              <a:buChar char="-"/>
            </a:pP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thao,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giờ</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vườn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a:t>
            </a:r>
          </a:p>
          <a:p>
            <a:pPr marL="285750" indent="-285750" algn="just">
              <a:buFontTx/>
              <a:buChar char="-"/>
            </a:pP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đâu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ai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001483" y="4344760"/>
            <a:ext cx="820094" cy="31297"/>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2821577" y="3399746"/>
            <a:ext cx="7153995" cy="18105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3437436" y="3419369"/>
            <a:ext cx="6362700"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a:p>
            <a:pPr marL="285750" indent="-285750" algn="just">
              <a:buFontTx/>
              <a:buChar char="-"/>
            </a:pP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tiên</a:t>
            </a:r>
            <a:r>
              <a:rPr lang="en-US" sz="2800" b="1" dirty="0">
                <a:latin typeface="Times New Roman" panose="02020603050405020304" pitchFamily="18" charset="0"/>
                <a:cs typeface="Times New Roman" panose="02020603050405020304" pitchFamily="18" charset="0"/>
              </a:rPr>
              <a:t>?</a:t>
            </a:r>
          </a:p>
          <a:p>
            <a:pPr marL="285750" indent="-285750" algn="just">
              <a:buFontTx/>
              <a:buChar char="-"/>
            </a:pP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a:t>
            </a:r>
          </a:p>
          <a:p>
            <a:pPr marL="285750" indent="-285750" algn="just">
              <a:buFontTx/>
              <a:buChar char="-"/>
            </a:pP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115111" y="5393461"/>
            <a:ext cx="1575838" cy="689882"/>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2821577" y="5379175"/>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3362177" y="5507569"/>
            <a:ext cx="63627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1"/>
                                        </p:tgtEl>
                                        <p:attrNameLst>
                                          <p:attrName>style.visibility</p:attrName>
                                        </p:attrNameLst>
                                      </p:cBhvr>
                                      <p:to>
                                        <p:strVal val="visible"/>
                                      </p:to>
                                    </p:set>
                                    <p:animEffect transition="in" filter="fade">
                                      <p:cBhvr>
                                        <p:cTn id="12" dur="500"/>
                                        <p:tgtEl>
                                          <p:spTgt spid="60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animBg="1"/>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TotalTime>
  <Words>350</Words>
  <Application>Microsoft Office PowerPoint</Application>
  <PresentationFormat>Widescreen</PresentationFormat>
  <Paragraphs>27</Paragraphs>
  <Slides>16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#9Slide07 IcielKoni</vt:lpstr>
      <vt:lpstr>Arial</vt:lpstr>
      <vt:lpstr>Calibri</vt:lpstr>
      <vt:lpstr>Calibri Light</vt:lpstr>
      <vt:lpstr>inpin heiti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2022-10-09T08:53:20Z</dcterms:created>
  <dcterms:modified xsi:type="dcterms:W3CDTF">2024-01-16T22:42:02Z</dcterms:modified>
</cp:coreProperties>
</file>