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3"/>
    <p:sldMasterId id="2147483705" r:id="rId4"/>
  </p:sldMasterIdLst>
  <p:notesMasterIdLst>
    <p:notesMasterId r:id="rId6"/>
  </p:notesMasterIdLst>
  <p:sldIdLst>
    <p:sldId id="2763" r:id="rId5"/>
    <p:sldId id="2736" r:id="rId7"/>
    <p:sldId id="257" r:id="rId8"/>
    <p:sldId id="306" r:id="rId9"/>
    <p:sldId id="2751" r:id="rId10"/>
    <p:sldId id="2726" r:id="rId11"/>
    <p:sldId id="2752" r:id="rId12"/>
    <p:sldId id="298" r:id="rId13"/>
    <p:sldId id="2746" r:id="rId14"/>
    <p:sldId id="2734" r:id="rId15"/>
    <p:sldId id="2755" r:id="rId16"/>
    <p:sldId id="2756" r:id="rId17"/>
    <p:sldId id="2758" r:id="rId18"/>
    <p:sldId id="2760" r:id="rId19"/>
    <p:sldId id="2761" r:id="rId20"/>
    <p:sldId id="2738" r:id="rId21"/>
    <p:sldId id="273" r:id="rId22"/>
    <p:sldId id="2744" r:id="rId23"/>
    <p:sldId id="262" r:id="rId24"/>
    <p:sldId id="279" r:id="rId25"/>
    <p:sldId id="278" r:id="rId26"/>
    <p:sldId id="569" r:id="rId27"/>
    <p:sldId id="558" r:id="rId28"/>
    <p:sldId id="2737" r:id="rId29"/>
    <p:sldId id="27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PTOP123"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4660"/>
  </p:normalViewPr>
  <p:slideViewPr>
    <p:cSldViewPr snapToGrid="0">
      <p:cViewPr varScale="1">
        <p:scale>
          <a:sx n="69" d="100"/>
          <a:sy n="69" d="100"/>
        </p:scale>
        <p:origin x="702" y="90"/>
      </p:cViewPr>
      <p:guideLst/>
    </p:cSldViewPr>
  </p:slideViewPr>
  <p:notesTextViewPr>
    <p:cViewPr>
      <p:scale>
        <a:sx n="1" d="1"/>
        <a:sy n="1" d="1"/>
      </p:scale>
      <p:origin x="0" y="0"/>
    </p:cViewPr>
  </p:notesTextViewPr>
  <p:sorterViewPr>
    <p:cViewPr>
      <p:scale>
        <a:sx n="100" d="100"/>
        <a:sy n="100" d="100"/>
      </p:scale>
      <p:origin x="0" y="-381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C2189-22B7-463F-B389-8C3E4DC7770F}"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a:fillRect/>
          </a:stretch>
        </p:blipFill>
        <p:spPr>
          <a:xfrm>
            <a:off x="-1" y="0"/>
            <a:ext cx="12192001" cy="6858000"/>
          </a:xfrm>
          <a:prstGeom prst="rect">
            <a:avLst/>
          </a:prstGeom>
        </p:spPr>
      </p:pic>
      <p:pic>
        <p:nvPicPr>
          <p:cNvPr id="7" name="图片 42"/>
          <p:cNvPicPr>
            <a:picLocks noChangeAspect="1"/>
          </p:cNvPicPr>
          <p:nvPr userDrawn="1"/>
        </p:nvPicPr>
        <p:blipFill rotWithShape="1">
          <a:blip r:embed="rId3"/>
          <a:srcRect l="11987" r="11987" b="17798"/>
          <a:stretch>
            <a:fillRect/>
          </a:stretch>
        </p:blipFill>
        <p:spPr>
          <a:xfrm>
            <a:off x="1" y="757612"/>
            <a:ext cx="12191999" cy="61003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977EF34-A41B-41EF-A6D3-FBE45E6A8B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977EF34-A41B-41EF-A6D3-FBE45E6A8B0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977EF34-A41B-41EF-A6D3-FBE45E6A8B0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977EF34-A41B-41EF-A6D3-FBE45E6A8B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977EF34-A41B-41EF-A6D3-FBE45E6A8B0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977EF34-A41B-41EF-A6D3-FBE45E6A8B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4" Type="http://schemas.openxmlformats.org/officeDocument/2006/relationships/theme" Target="../theme/theme1.xml"/><Relationship Id="rId43" Type="http://schemas.openxmlformats.org/officeDocument/2006/relationships/image" Target="../media/image1.png"/><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4" Type="http://schemas.openxmlformats.org/officeDocument/2006/relationships/theme" Target="../theme/theme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3.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p:cNvPicPr>
            <a:picLocks noChangeAspect="1"/>
          </p:cNvPicPr>
          <p:nvPr userDrawn="1"/>
        </p:nvPicPr>
        <p:blipFill>
          <a:blip r:embed="rId43" cstate="hqprint">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24.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3.xml"/><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31.jpe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51.xml"/><Relationship Id="rId5" Type="http://schemas.openxmlformats.org/officeDocument/2006/relationships/image" Target="../media/image32.png"/><Relationship Id="rId4" Type="http://schemas.openxmlformats.org/officeDocument/2006/relationships/image" Target="../media/image28.png"/><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image" Target="../media/image33.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34.jpeg"/></Relationships>
</file>

<file path=ppt/slides/_rels/slide16.xml.rels><?xml version="1.0" encoding="UTF-8" standalone="yes"?>
<Relationships xmlns="http://schemas.openxmlformats.org/package/2006/relationships"><Relationship Id="rId9" Type="http://schemas.openxmlformats.org/officeDocument/2006/relationships/image" Target="../media/image14.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8.png"/><Relationship Id="rId2" Type="http://schemas.openxmlformats.org/officeDocument/2006/relationships/image" Target="../media/image7.png"/><Relationship Id="rId11" Type="http://schemas.openxmlformats.org/officeDocument/2006/relationships/notesSlide" Target="../notesSlides/notesSlide5.xml"/><Relationship Id="rId10" Type="http://schemas.openxmlformats.org/officeDocument/2006/relationships/slideLayout" Target="../slideLayouts/slideLayout8.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7" Type="http://schemas.openxmlformats.org/officeDocument/2006/relationships/slideLayout" Target="../slideLayouts/slideLayout62.xml"/><Relationship Id="rId16" Type="http://schemas.openxmlformats.org/officeDocument/2006/relationships/image" Target="../media/image14.png"/><Relationship Id="rId15" Type="http://schemas.microsoft.com/office/2007/relationships/media" Target="../media/media2.mp3"/><Relationship Id="rId14" Type="http://schemas.openxmlformats.org/officeDocument/2006/relationships/audio" Target="../media/media2.mp3"/><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8.jpeg"/></Relationships>
</file>

<file path=ppt/slides/_rels/slide18.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53.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2.png"/><Relationship Id="rId3" Type="http://schemas.openxmlformats.org/officeDocument/2006/relationships/image" Target="../media/image51.png"/><Relationship Id="rId27" Type="http://schemas.openxmlformats.org/officeDocument/2006/relationships/slideLayout" Target="../slideLayouts/slideLayout62.xml"/><Relationship Id="rId26" Type="http://schemas.openxmlformats.org/officeDocument/2006/relationships/audio" Target="../media/audio2.wav"/><Relationship Id="rId25" Type="http://schemas.openxmlformats.org/officeDocument/2006/relationships/audio" Target="../media/audio1.wav"/><Relationship Id="rId24" Type="http://schemas.openxmlformats.org/officeDocument/2006/relationships/image" Target="../media/image59.png"/><Relationship Id="rId23" Type="http://schemas.openxmlformats.org/officeDocument/2006/relationships/image" Target="../media/image58.png"/><Relationship Id="rId22" Type="http://schemas.openxmlformats.org/officeDocument/2006/relationships/image" Target="../media/image57.png"/><Relationship Id="rId21" Type="http://schemas.openxmlformats.org/officeDocument/2006/relationships/slide" Target="slide19.xml"/><Relationship Id="rId20" Type="http://schemas.openxmlformats.org/officeDocument/2006/relationships/image" Target="../media/image49.png"/><Relationship Id="rId2" Type="http://schemas.openxmlformats.org/officeDocument/2006/relationships/image" Target="../media/image39.png"/><Relationship Id="rId19" Type="http://schemas.openxmlformats.org/officeDocument/2006/relationships/image" Target="../media/image48.png"/><Relationship Id="rId18" Type="http://schemas.openxmlformats.org/officeDocument/2006/relationships/image" Target="../media/image47.png"/><Relationship Id="rId17" Type="http://schemas.openxmlformats.org/officeDocument/2006/relationships/image" Target="../media/image46.png"/><Relationship Id="rId16" Type="http://schemas.openxmlformats.org/officeDocument/2006/relationships/image" Target="../media/image56.png"/><Relationship Id="rId15" Type="http://schemas.openxmlformats.org/officeDocument/2006/relationships/image" Target="../media/image55.png"/><Relationship Id="rId14" Type="http://schemas.openxmlformats.org/officeDocument/2006/relationships/image" Target="../media/image54.png"/><Relationship Id="rId13" Type="http://schemas.openxmlformats.org/officeDocument/2006/relationships/image" Target="../media/image45.png"/><Relationship Id="rId12" Type="http://schemas.openxmlformats.org/officeDocument/2006/relationships/slide" Target="slide20.xml"/><Relationship Id="rId11" Type="http://schemas.openxmlformats.org/officeDocument/2006/relationships/slide" Target="slide21.xml"/><Relationship Id="rId10" Type="http://schemas.openxmlformats.org/officeDocument/2006/relationships/image" Target="../media/image44.png"/><Relationship Id="rId1" Type="http://schemas.openxmlformats.org/officeDocument/2006/relationships/image" Target="../media/image38.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png"/><Relationship Id="rId2" Type="http://schemas.openxmlformats.org/officeDocument/2006/relationships/slide" Target="slide18.xml"/><Relationship Id="rId1" Type="http://schemas.openxmlformats.org/officeDocument/2006/relationships/image" Target="../media/image38.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8.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59.png"/><Relationship Id="rId2" Type="http://schemas.openxmlformats.org/officeDocument/2006/relationships/slide" Target="slide18.xml"/><Relationship Id="rId1" Type="http://schemas.openxmlformats.org/officeDocument/2006/relationships/image" Target="../media/image38.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62.xml"/><Relationship Id="rId3" Type="http://schemas.openxmlformats.org/officeDocument/2006/relationships/image" Target="../media/image59.png"/><Relationship Id="rId2" Type="http://schemas.openxmlformats.org/officeDocument/2006/relationships/slide" Target="slide18.xml"/><Relationship Id="rId1" Type="http://schemas.openxmlformats.org/officeDocument/2006/relationships/image" Target="../media/image38.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7.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1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66.png"/><Relationship Id="rId10" Type="http://schemas.openxmlformats.org/officeDocument/2006/relationships/notesSlide" Target="../notesSlides/notesSlide6.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8.xml"/><Relationship Id="rId4" Type="http://schemas.openxmlformats.org/officeDocument/2006/relationships/image" Target="../media/image68.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media" Target="../media/media2.mp3"/><Relationship Id="rId3" Type="http://schemas.openxmlformats.org/officeDocument/2006/relationships/audio" Target="NULL" TargetMode="External"/><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image" Target="../media/image16.GI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image" Target="../media/image16.GIF"/></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3.xml"/><Relationship Id="rId4" Type="http://schemas.openxmlformats.org/officeDocument/2006/relationships/image" Target="../media/image20.jpe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3.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3"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3" cstate="screen"/>
            <a:stretch>
              <a:fillRect/>
            </a:stretch>
          </p:blipFill>
          <p:spPr>
            <a:xfrm>
              <a:off x="779" y="0"/>
              <a:ext cx="2898" cy="2898"/>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3294321" y="2358574"/>
            <a:ext cx="5673836" cy="16176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190509" y="1152608"/>
            <a:ext cx="3946611" cy="4300259"/>
          </a:xfrm>
          <a:prstGeom prst="rect">
            <a:avLst/>
          </a:prstGeom>
        </p:spPr>
      </p:pic>
      <p:pic>
        <p:nvPicPr>
          <p:cNvPr id="18" name="Picture 17"/>
          <p:cNvPicPr>
            <a:picLocks noChangeAspect="1"/>
          </p:cNvPicPr>
          <p:nvPr/>
        </p:nvPicPr>
        <p:blipFill>
          <a:blip r:embed="rId2"/>
          <a:stretch>
            <a:fillRect/>
          </a:stretch>
        </p:blipFill>
        <p:spPr>
          <a:xfrm>
            <a:off x="1260762" y="1427018"/>
            <a:ext cx="5027443" cy="2984269"/>
          </a:xfrm>
          <a:prstGeom prst="rect">
            <a:avLst/>
          </a:prstGeom>
        </p:spPr>
      </p:pic>
      <p:grpSp>
        <p:nvGrpSpPr>
          <p:cNvPr id="19" name="Group 18"/>
          <p:cNvGrpSpPr/>
          <p:nvPr/>
        </p:nvGrpSpPr>
        <p:grpSpPr>
          <a:xfrm>
            <a:off x="928170" y="4749749"/>
            <a:ext cx="5692625" cy="703118"/>
            <a:chOff x="6743281" y="659333"/>
            <a:chExt cx="1984393" cy="728011"/>
          </a:xfrm>
        </p:grpSpPr>
        <p:sp>
          <p:nvSpPr>
            <p:cNvPr id="20" name="Flowchart: Alternate Process 19"/>
            <p:cNvSpPr/>
            <p:nvPr/>
          </p:nvSpPr>
          <p:spPr>
            <a:xfrm>
              <a:off x="6839105" y="659333"/>
              <a:ext cx="1792745"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p:cNvSpPr txBox="1"/>
            <p:nvPr/>
          </p:nvSpPr>
          <p:spPr>
            <a:xfrm>
              <a:off x="6743281" y="841654"/>
              <a:ext cx="1984393" cy="38400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nl-NL" sz="2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Tàu cau như tay xoè rộng, hứng mưa.</a:t>
              </a:r>
              <a:endPar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605145" y="4705825"/>
            <a:ext cx="3586650" cy="703118"/>
            <a:chOff x="6625064" y="613854"/>
            <a:chExt cx="1984393" cy="728011"/>
          </a:xfrm>
        </p:grpSpPr>
        <p:sp>
          <p:nvSpPr>
            <p:cNvPr id="20" name="Flowchart: Alternate Process 19"/>
            <p:cNvSpPr/>
            <p:nvPr/>
          </p:nvSpPr>
          <p:spPr>
            <a:xfrm>
              <a:off x="6720888" y="613854"/>
              <a:ext cx="1792745"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p:cNvSpPr txBox="1"/>
            <p:nvPr/>
          </p:nvSpPr>
          <p:spPr>
            <a:xfrm>
              <a:off x="6625064" y="786888"/>
              <a:ext cx="1984393" cy="381944"/>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nl-NL" sz="2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Trăng tròn như cái đĩa</a:t>
              </a:r>
              <a:endPar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1"/>
          <a:stretch>
            <a:fillRect/>
          </a:stretch>
        </p:blipFill>
        <p:spPr>
          <a:xfrm>
            <a:off x="1015045" y="1256678"/>
            <a:ext cx="4766853" cy="2994705"/>
          </a:xfrm>
          <a:prstGeom prst="rect">
            <a:avLst/>
          </a:prstGeom>
        </p:spPr>
      </p:pic>
      <p:sp>
        <p:nvSpPr>
          <p:cNvPr id="2" name="AutoShape 2" descr="Trăng tròn tháng 4 và sự thật về siêu Trăng, Trăng hồ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15000" contrast="-10000"/>
                    </a14:imgEffect>
                    <a14:imgEffect>
                      <a14:colorTemperature colorTemp="4700"/>
                    </a14:imgEffect>
                    <a14:imgEffect>
                      <a14:saturation sat="94000"/>
                    </a14:imgEffect>
                  </a14:imgLayer>
                </a14:imgProps>
              </a:ext>
            </a:extLst>
          </a:blip>
          <a:stretch>
            <a:fillRect/>
          </a:stretch>
        </p:blipFill>
        <p:spPr>
          <a:xfrm>
            <a:off x="6331527" y="1256678"/>
            <a:ext cx="5153891" cy="41961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94511" y="4655128"/>
            <a:ext cx="5155421" cy="1040271"/>
            <a:chOff x="6720888" y="613854"/>
            <a:chExt cx="1792745" cy="728011"/>
          </a:xfrm>
        </p:grpSpPr>
        <p:sp>
          <p:nvSpPr>
            <p:cNvPr id="20" name="Flowchart: Alternate Process 19"/>
            <p:cNvSpPr/>
            <p:nvPr/>
          </p:nvSpPr>
          <p:spPr>
            <a:xfrm>
              <a:off x="6720888" y="613854"/>
              <a:ext cx="1792745"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6720888" y="710892"/>
              <a:ext cx="1787498" cy="543862"/>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nl-NL" sz="2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Sương trắng viền quanh núi như một chiếc khăn bông</a:t>
              </a:r>
              <a:endPar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 name="AutoShape 2" descr="Trăng tròn tháng 4 và sự thật về siêu Trăng, Trăng hồ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1"/>
          <a:stretch>
            <a:fillRect/>
          </a:stretch>
        </p:blipFill>
        <p:spPr>
          <a:xfrm>
            <a:off x="1015045" y="1256678"/>
            <a:ext cx="4734887" cy="3078264"/>
          </a:xfrm>
          <a:prstGeom prst="rect">
            <a:avLst/>
          </a:prstGeom>
        </p:spPr>
      </p:pic>
      <p:pic>
        <p:nvPicPr>
          <p:cNvPr id="5122" name="Picture 2" descr="Phượt thủ mê mẩn vẻ đẹp mây phủ trên núi Cổng trời Quản Bạ - VOV Du lịch -  Trang tin tức của Truyền hình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7336" y="1538484"/>
            <a:ext cx="5584102" cy="36367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chat.zalo.me/4d6cfba7-fbeb-46e2-beb1-8e5ddac85a2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blob:https://chat.zalo.me/4d6cfba7-fbeb-46e2-beb1-8e5ddac85a2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aphicFrame>
        <p:nvGraphicFramePr>
          <p:cNvPr id="5" name="Table 4"/>
          <p:cNvGraphicFramePr>
            <a:graphicFrameLocks noGrp="1"/>
          </p:cNvGraphicFramePr>
          <p:nvPr/>
        </p:nvGraphicFramePr>
        <p:xfrm>
          <a:off x="0" y="7936"/>
          <a:ext cx="12192000" cy="6850064"/>
        </p:xfrm>
        <a:graphic>
          <a:graphicData uri="http://schemas.openxmlformats.org/drawingml/2006/table">
            <a:tbl>
              <a:tblPr firstRow="1" bandRow="1">
                <a:tableStyleId>{5C22544A-7EE6-4342-B048-85BDC9FD1C3A}</a:tableStyleId>
              </a:tblPr>
              <a:tblGrid>
                <a:gridCol w="6096000"/>
                <a:gridCol w="6096000"/>
              </a:tblGrid>
              <a:tr h="3425032">
                <a:tc>
                  <a:txBody>
                    <a:bodyPr/>
                    <a:lstStyle/>
                    <a:p>
                      <a:endParaRPr lang="en-US" dirty="0"/>
                    </a:p>
                  </a:txBody>
                  <a:tcPr/>
                </a:tc>
                <a:tc>
                  <a:txBody>
                    <a:bodyPr/>
                    <a:lstStyle/>
                    <a:p>
                      <a:endParaRPr lang="en-US" dirty="0"/>
                    </a:p>
                  </a:txBody>
                  <a:tcPr/>
                </a:tc>
              </a:tr>
              <a:tr h="3425032">
                <a:tc>
                  <a:txBody>
                    <a:bodyPr/>
                    <a:lstStyle/>
                    <a:p>
                      <a:endParaRPr lang="en-US" dirty="0"/>
                    </a:p>
                  </a:txBody>
                  <a:tcPr/>
                </a:tc>
                <a:tc>
                  <a:txBody>
                    <a:bodyPr/>
                    <a:lstStyle/>
                    <a:p>
                      <a:endParaRPr lang="en-US" dirty="0"/>
                    </a:p>
                  </a:txBody>
                  <a:tcPr/>
                </a:tc>
              </a:tr>
            </a:tbl>
          </a:graphicData>
        </a:graphic>
      </p:graphicFrame>
      <p:pic>
        <p:nvPicPr>
          <p:cNvPr id="7" name="Picture 2" descr="Phượt thủ mê mẩn vẻ đẹp mây phủ trên núi Cổng trời Quản Bạ - VOV Du lịch -  Trang tin tức của Truyền hình VOVTV"/>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373620"/>
            <a:ext cx="6091311" cy="34843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15000" contrast="-10000"/>
                    </a14:imgEffect>
                    <a14:imgEffect>
                      <a14:colorTemperature colorTemp="4700"/>
                    </a14:imgEffect>
                    <a14:imgEffect>
                      <a14:saturation sat="94000"/>
                    </a14:imgEffect>
                  </a14:imgLayer>
                </a14:imgProps>
              </a:ext>
            </a:extLst>
          </a:blip>
          <a:stretch>
            <a:fillRect/>
          </a:stretch>
        </p:blipFill>
        <p:spPr>
          <a:xfrm>
            <a:off x="6100689" y="-78582"/>
            <a:ext cx="6091311" cy="3452202"/>
          </a:xfrm>
          <a:prstGeom prst="rect">
            <a:avLst/>
          </a:prstGeom>
        </p:spPr>
      </p:pic>
      <p:pic>
        <p:nvPicPr>
          <p:cNvPr id="9" name="Picture 8"/>
          <p:cNvPicPr>
            <a:picLocks noChangeAspect="1"/>
          </p:cNvPicPr>
          <p:nvPr/>
        </p:nvPicPr>
        <p:blipFill>
          <a:blip r:embed="rId4"/>
          <a:stretch>
            <a:fillRect/>
          </a:stretch>
        </p:blipFill>
        <p:spPr>
          <a:xfrm>
            <a:off x="0" y="-37320"/>
            <a:ext cx="6110069" cy="3444267"/>
          </a:xfrm>
          <a:prstGeom prst="rect">
            <a:avLst/>
          </a:prstGeom>
        </p:spPr>
      </p:pic>
      <p:pic>
        <p:nvPicPr>
          <p:cNvPr id="4" name="Picture 3"/>
          <p:cNvPicPr>
            <a:picLocks noChangeAspect="1"/>
          </p:cNvPicPr>
          <p:nvPr/>
        </p:nvPicPr>
        <p:blipFill>
          <a:blip r:embed="rId5"/>
          <a:stretch>
            <a:fillRect/>
          </a:stretch>
        </p:blipFill>
        <p:spPr>
          <a:xfrm>
            <a:off x="6091310" y="3414882"/>
            <a:ext cx="6100690" cy="344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p:cNvPicPr>
            <a:picLocks noChangeAspect="1"/>
          </p:cNvPicPr>
          <p:nvPr/>
        </p:nvPicPr>
        <p:blipFill>
          <a:blip r:embed="rId2"/>
          <a:stretch>
            <a:fillRect/>
          </a:stretch>
        </p:blipFill>
        <p:spPr>
          <a:xfrm>
            <a:off x="1123950" y="0"/>
            <a:ext cx="10877549" cy="7191375"/>
          </a:xfrm>
          <a:prstGeom prst="rect">
            <a:avLst/>
          </a:prstGeom>
        </p:spPr>
      </p:pic>
      <p:sp>
        <p:nvSpPr>
          <p:cNvPr id="7" name="TextBox 6"/>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Times New Roman" panose="02020603050405020304" pitchFamily="18" charset="0"/>
                <a:cs typeface="Times New Roman" panose="02020603050405020304" pitchFamily="18" charset="0"/>
              </a:rPr>
              <a:t>Tác dụng </a:t>
            </a:r>
            <a:r>
              <a:rPr lang="nl-NL" sz="3200" b="1" dirty="0" smtClean="0">
                <a:solidFill>
                  <a:srgbClr val="FF0000"/>
                </a:solidFill>
                <a:latin typeface="Times New Roman" panose="02020603050405020304" pitchFamily="18" charset="0"/>
                <a:cs typeface="Times New Roman" panose="02020603050405020304" pitchFamily="18" charset="0"/>
              </a:rPr>
              <a:t>của </a:t>
            </a:r>
            <a:r>
              <a:rPr lang="nl-NL" sz="3200" b="1" dirty="0">
                <a:solidFill>
                  <a:srgbClr val="FF0000"/>
                </a:solidFill>
                <a:latin typeface="Times New Roman" panose="02020603050405020304" pitchFamily="18" charset="0"/>
                <a:cs typeface="Times New Roman" panose="02020603050405020304" pitchFamily="18" charset="0"/>
              </a:rPr>
              <a:t>hình ảnh so sánh:</a:t>
            </a:r>
            <a:endParaRPr lang="en-US" sz="3200" b="1" dirty="0">
              <a:solidFill>
                <a:srgbClr val="FF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nl-NL" sz="3200" dirty="0">
                <a:solidFill>
                  <a:srgbClr val="002060"/>
                </a:solidFill>
                <a:latin typeface="Times New Roman" panose="02020603050405020304" pitchFamily="18" charset="0"/>
                <a:cs typeface="Times New Roman" panose="02020603050405020304" pitchFamily="18" charset="0"/>
              </a:rPr>
              <a:t>Làm cho câu văn, câu thơ nêu đặc điểm, miêu tả người, sự vật... cụ thể hơn, sinh động hơn, dễ cảm nhận hơn.</a:t>
            </a:r>
            <a:endParaRPr lang="nl-NL" sz="3200" dirty="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nl-NL" sz="3200" dirty="0">
                <a:solidFill>
                  <a:srgbClr val="002060"/>
                </a:solidFill>
                <a:latin typeface="Times New Roman" panose="02020603050405020304" pitchFamily="18" charset="0"/>
                <a:cs typeface="Times New Roman" panose="02020603050405020304" pitchFamily="18" charset="0"/>
              </a:rPr>
              <a:t>Hình ảnh so sánh </a:t>
            </a:r>
            <a:r>
              <a:rPr lang="nl-NL" sz="3200" dirty="0" smtClean="0">
                <a:solidFill>
                  <a:srgbClr val="002060"/>
                </a:solidFill>
                <a:latin typeface="Times New Roman" panose="02020603050405020304" pitchFamily="18" charset="0"/>
                <a:cs typeface="Times New Roman" panose="02020603050405020304" pitchFamily="18" charset="0"/>
              </a:rPr>
              <a:t>giúp </a:t>
            </a:r>
            <a:r>
              <a:rPr lang="nl-NL" sz="3200" dirty="0">
                <a:solidFill>
                  <a:srgbClr val="002060"/>
                </a:solidFill>
                <a:latin typeface="Times New Roman" panose="02020603050405020304" pitchFamily="18" charset="0"/>
                <a:cs typeface="Times New Roman" panose="02020603050405020304" pitchFamily="18" charset="0"/>
              </a:rPr>
              <a:t>cho câu văn, câu thơ hay hơn, dễ hiểu hơn.</a:t>
            </a:r>
            <a:endParaRPr lang="vi-VN" sz="32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ipe(left)">
                                      <p:cBhvr>
                                        <p:cTn id="14" dur="75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Trẻ Thường Biết Lật Vào Khi Nào? Tháng Bé Bắt Đầu Lật Lẫy"/>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43345" y="365125"/>
            <a:ext cx="11319163" cy="6227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3"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3" cstate="screen"/>
          <a:stretch>
            <a:fillRect/>
          </a:stretch>
        </p:blipFill>
        <p:spPr>
          <a:xfrm>
            <a:off x="5083" y="0"/>
            <a:ext cx="2453640" cy="2453640"/>
          </a:xfrm>
          <a:prstGeom prst="rect">
            <a:avLst/>
          </a:prstGeom>
        </p:spPr>
      </p:pic>
      <p:pic>
        <p:nvPicPr>
          <p:cNvPr id="3" name="Picture 2"/>
          <p:cNvPicPr>
            <a:picLocks noChangeAspect="1"/>
          </p:cNvPicPr>
          <p:nvPr/>
        </p:nvPicPr>
        <p:blipFill>
          <a:blip r:embed="rId4"/>
          <a:stretch>
            <a:fillRect/>
          </a:stretch>
        </p:blipFill>
        <p:spPr>
          <a:xfrm>
            <a:off x="2647778" y="2453641"/>
            <a:ext cx="7738527" cy="1772057"/>
          </a:xfrm>
          <a:prstGeom prst="rect">
            <a:avLst/>
          </a:prstGeom>
        </p:spPr>
      </p:pic>
      <p:pic>
        <p:nvPicPr>
          <p:cNvPr id="16" name="Picture 15" descr="A picture containing toy, doll&#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236872" y="-58841"/>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540"/>
            <a:ext cx="12192000" cy="6858000"/>
          </a:xfrm>
          <a:prstGeom prst="rect">
            <a:avLst/>
          </a:prstGeom>
        </p:spPr>
      </p:pic>
      <p:pic>
        <p:nvPicPr>
          <p:cNvPr id="32" name="Picture 31"/>
          <p:cNvPicPr>
            <a:picLocks noChangeAspect="1"/>
          </p:cNvPicPr>
          <p:nvPr/>
        </p:nvPicPr>
        <p:blipFill rotWithShape="1">
          <a:blip r:embed="rId2">
            <a:clrChange>
              <a:clrFrom>
                <a:srgbClr val="FFFFFF"/>
              </a:clrFrom>
              <a:clrTo>
                <a:srgbClr val="FFFFFF">
                  <a:alpha val="0"/>
                </a:srgbClr>
              </a:clrTo>
            </a:clrChange>
          </a:blip>
          <a:srcRect b="10689"/>
          <a:stretch>
            <a:fillRect/>
          </a:stretch>
        </p:blipFill>
        <p:spPr>
          <a:xfrm>
            <a:off x="5433832" y="634647"/>
            <a:ext cx="1492184" cy="3044435"/>
          </a:xfrm>
          <a:prstGeom prst="rect">
            <a:avLst/>
          </a:prstGeom>
        </p:spPr>
      </p:pic>
      <p:pic>
        <p:nvPicPr>
          <p:cNvPr id="39" name="Picture 38"/>
          <p:cNvPicPr>
            <a:picLocks noChangeAspect="1"/>
          </p:cNvPicPr>
          <p:nvPr/>
        </p:nvPicPr>
        <p:blipFill>
          <a:blip r:embed="rId3">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4">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5"/>
          <a:stretch>
            <a:fillRect/>
          </a:stretch>
        </p:blipFill>
        <p:spPr>
          <a:xfrm>
            <a:off x="1644243" y="2217965"/>
            <a:ext cx="2511771" cy="3346995"/>
          </a:xfrm>
          <a:prstGeom prst="rect">
            <a:avLst/>
          </a:prstGeom>
        </p:spPr>
      </p:pic>
      <p:pic>
        <p:nvPicPr>
          <p:cNvPr id="73" name="Picture 72"/>
          <p:cNvPicPr>
            <a:picLocks noChangeAspect="1"/>
          </p:cNvPicPr>
          <p:nvPr/>
        </p:nvPicPr>
        <p:blipFill>
          <a:blip r:embed="rId6">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7"/>
          <a:stretch>
            <a:fillRect/>
          </a:stretch>
        </p:blipFill>
        <p:spPr>
          <a:xfrm>
            <a:off x="2860404" y="457165"/>
            <a:ext cx="2773920" cy="3889585"/>
          </a:xfrm>
          <a:prstGeom prst="rect">
            <a:avLst/>
          </a:prstGeom>
        </p:spPr>
      </p:pic>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9"/>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0"/>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1">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2">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p:cNvPicPr>
            <a:picLocks noChangeAspect="1"/>
          </p:cNvPicPr>
          <p:nvPr/>
        </p:nvPicPr>
        <p:blipFill>
          <a:blip r:embed="rId13"/>
          <a:stretch>
            <a:fillRect/>
          </a:stretch>
        </p:blipFill>
        <p:spPr>
          <a:xfrm>
            <a:off x="1644244" y="2711053"/>
            <a:ext cx="8161825" cy="1723707"/>
          </a:xfrm>
          <a:prstGeom prst="rect">
            <a:avLst/>
          </a:prstGeom>
        </p:spPr>
      </p:pic>
      <p:pic>
        <p:nvPicPr>
          <p:cNvPr id="15" name="5c44c091b8da2">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a:stretch>
            <a:fillRect/>
          </a:stretch>
        </p:blipFill>
        <p:spPr>
          <a:xfrm>
            <a:off x="-766233" y="-1756833"/>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322"/>
            <a:ext cx="12192000" cy="6858000"/>
          </a:xfrm>
          <a:prstGeom prst="rect">
            <a:avLst/>
          </a:prstGeom>
        </p:spPr>
      </p:pic>
      <p:pic>
        <p:nvPicPr>
          <p:cNvPr id="32" name="Picture 31"/>
          <p:cNvPicPr>
            <a:picLocks noChangeAspect="1"/>
          </p:cNvPicPr>
          <p:nvPr/>
        </p:nvPicPr>
        <p:blipFill rotWithShape="1">
          <a:blip r:embed="rId2">
            <a:clrChange>
              <a:clrFrom>
                <a:srgbClr val="FFFFFF"/>
              </a:clrFrom>
              <a:clrTo>
                <a:srgbClr val="FFFFFF">
                  <a:alpha val="0"/>
                </a:srgbClr>
              </a:clrTo>
            </a:clrChange>
          </a:blip>
          <a:srcRect b="10689"/>
          <a:stretch>
            <a:fillRect/>
          </a:stretch>
        </p:blipFill>
        <p:spPr>
          <a:xfrm>
            <a:off x="5433832" y="634647"/>
            <a:ext cx="1492184" cy="3044435"/>
          </a:xfrm>
          <a:prstGeom prst="rect">
            <a:avLst/>
          </a:prstGeom>
        </p:spPr>
      </p:pic>
      <p:pic>
        <p:nvPicPr>
          <p:cNvPr id="42" name="Picture 41"/>
          <p:cNvPicPr>
            <a:picLocks noChangeAspect="1"/>
          </p:cNvPicPr>
          <p:nvPr/>
        </p:nvPicPr>
        <p:blipFill>
          <a:blip r:embed="rId3">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3">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4">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5">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6">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8"/>
          <a:stretch>
            <a:fillRect/>
          </a:stretch>
        </p:blipFill>
        <p:spPr>
          <a:xfrm>
            <a:off x="2967963" y="647896"/>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0"/>
          <a:stretch>
            <a:fillRect/>
          </a:stretch>
        </p:blipFill>
        <p:spPr>
          <a:xfrm>
            <a:off x="860933" y="2215344"/>
            <a:ext cx="2773920" cy="3889585"/>
          </a:xfrm>
          <a:prstGeom prst="rect">
            <a:avLst/>
          </a:prstGeom>
        </p:spPr>
      </p:pic>
      <p:sp>
        <p:nvSpPr>
          <p:cNvPr id="51" name="Oval 50">
            <a:hlinkClick r:id="rId11"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defRPr/>
            </a:pPr>
            <a:r>
              <a:rPr lang="en-US" sz="4400" dirty="0">
                <a:solidFill>
                  <a:prstClr val="black"/>
                </a:solidFill>
                <a:latin typeface=".VnBlack" panose="020B7200000000000000" pitchFamily="34" charset="0"/>
              </a:rPr>
              <a:t>3</a:t>
            </a:r>
            <a:endParaRPr lang="en-US" sz="4400" dirty="0">
              <a:solidFill>
                <a:prstClr val="black"/>
              </a:solidFill>
              <a:latin typeface=".VnBlack" panose="020B7200000000000000" pitchFamily="34" charset="0"/>
            </a:endParaRPr>
          </a:p>
        </p:txBody>
      </p:sp>
      <p:sp>
        <p:nvSpPr>
          <p:cNvPr id="52" name="Oval 51">
            <a:hlinkClick r:id="rId12"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defRPr/>
            </a:pPr>
            <a:r>
              <a:rPr lang="en-US" sz="4400" dirty="0">
                <a:solidFill>
                  <a:prstClr val="black"/>
                </a:solidFill>
                <a:latin typeface=".VnBlack" panose="020B7200000000000000" pitchFamily="34" charset="0"/>
              </a:rPr>
              <a:t>2</a:t>
            </a:r>
            <a:endParaRPr lang="en-US" sz="4400" dirty="0">
              <a:solidFill>
                <a:prstClr val="black"/>
              </a:solidFill>
              <a:latin typeface=".VnBlack" panose="020B7200000000000000" pitchFamily="34" charset="0"/>
            </a:endParaRPr>
          </a:p>
        </p:txBody>
      </p:sp>
      <p:pic>
        <p:nvPicPr>
          <p:cNvPr id="69" name="13 NK PowerSkill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4">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5">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6">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17"/>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18"/>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19">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0">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3">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1"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defRPr/>
            </a:pPr>
            <a:r>
              <a:rPr lang="en-US" sz="4400" dirty="0">
                <a:solidFill>
                  <a:prstClr val="black"/>
                </a:solidFill>
                <a:latin typeface=".VnBlack" panose="020B7200000000000000" pitchFamily="34" charset="0"/>
              </a:rPr>
              <a:t>1</a:t>
            </a:r>
            <a:endParaRPr lang="en-US" sz="4400" dirty="0">
              <a:solidFill>
                <a:prstClr val="black"/>
              </a:solidFill>
              <a:latin typeface=".VnBlack" panose="020B7200000000000000" pitchFamily="34" charset="0"/>
            </a:endParaRPr>
          </a:p>
        </p:txBody>
      </p:sp>
      <p:pic>
        <p:nvPicPr>
          <p:cNvPr id="5" name="03 NK PowerSkills"/>
          <p:cNvPicPr>
            <a:picLocks noChangeAspect="1"/>
          </p:cNvPicPr>
          <p:nvPr/>
        </p:nvPicPr>
        <p:blipFill>
          <a:blip r:embed="rId22"/>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3"/>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2"/>
          <a:stretch>
            <a:fillRect/>
          </a:stretch>
        </p:blipFill>
        <p:spPr>
          <a:xfrm>
            <a:off x="408665" y="78338"/>
            <a:ext cx="774881" cy="789231"/>
          </a:xfrm>
          <a:prstGeom prst="rect">
            <a:avLst/>
          </a:prstGeom>
        </p:spPr>
      </p:pic>
      <p:pic>
        <p:nvPicPr>
          <p:cNvPr id="35" name="Picture 2" descr="Káº¿t quáº£ hÃ¬nh áº£nh cho home icon">
            <a:hlinkClick r:id="rId11"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5"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5"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5"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6"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26"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26"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540"/>
            <a:ext cx="12192000" cy="6858000"/>
          </a:xfrm>
          <a:prstGeom prst="rect">
            <a:avLst/>
          </a:prstGeom>
        </p:spPr>
      </p:pic>
      <p:pic>
        <p:nvPicPr>
          <p:cNvPr id="19"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endParaRPr lang="en-US"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400">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Tìm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từ</a:t>
            </a:r>
            <a:r>
              <a:rPr lang="en-US" sz="44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ngữ</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chỉ</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vật</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nuôi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văn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sau</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defTabSz="914400">
              <a:defRPr/>
            </a:pPr>
            <a:endParaRPr lang="en-US" sz="4800" b="1" i="1" dirty="0">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defTabSz="914400">
              <a:defRPr/>
            </a:pPr>
            <a:r>
              <a:rPr lang="en-US" sz="4800" b="1" i="1" dirty="0">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Con </a:t>
            </a:r>
            <a:r>
              <a:rPr lang="en-US" sz="4800" b="1" i="1" dirty="0" err="1">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chó</a:t>
            </a:r>
            <a:r>
              <a:rPr lang="en-US" sz="4800" b="1" i="1" dirty="0">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i="1" dirty="0" err="1">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nhà</a:t>
            </a:r>
            <a:r>
              <a:rPr lang="en-US" sz="4800" b="1" i="1" dirty="0">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i="1" dirty="0" err="1">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800" b="1" i="1" dirty="0">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i="1" dirty="0" err="1">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rất</a:t>
            </a:r>
            <a:r>
              <a:rPr lang="en-US" sz="4800" b="1" i="1" dirty="0">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i="1" dirty="0" err="1">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ngoan</a:t>
            </a:r>
            <a:r>
              <a:rPr lang="en-US" sz="4800" b="1" i="1" dirty="0">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en-US" sz="4800" b="1" i="1" dirty="0">
              <a:ln w="0"/>
              <a:solidFill>
                <a:srgbClr val="99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defTabSz="914400">
              <a:defRPr/>
            </a:pPr>
            <a:endPar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Visit http://fb.com/nkpowerskills"/>
          <p:cNvSpPr/>
          <p:nvPr/>
        </p:nvSpPr>
        <p:spPr>
          <a:xfrm>
            <a:off x="6653647" y="4129274"/>
            <a:ext cx="4683803" cy="9439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Con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chó</a:t>
            </a:r>
            <a:endPar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Visit http://fb.com/nkpowerskills"/>
          <p:cNvSpPr/>
          <p:nvPr/>
        </p:nvSpPr>
        <p:spPr>
          <a:xfrm>
            <a:off x="3298240" y="5531427"/>
            <a:ext cx="4683803" cy="9439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nhà</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endPar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Visit http://fb.com/nkpowerskills"/>
          <p:cNvSpPr/>
          <p:nvPr/>
        </p:nvSpPr>
        <p:spPr>
          <a:xfrm>
            <a:off x="854553" y="4127192"/>
            <a:ext cx="4683803" cy="9439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ngoan</a:t>
            </a:r>
            <a:endPar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6"/>
          <a:srcRect l="24999" b="51559"/>
          <a:stretch>
            <a:fillRect/>
          </a:stretch>
        </p:blipFill>
        <p:spPr>
          <a:xfrm>
            <a:off x="3940791" y="837282"/>
            <a:ext cx="4345835" cy="38671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5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7"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5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0" y="-23540"/>
            <a:ext cx="12192000" cy="6858000"/>
          </a:xfrm>
          <a:prstGeom prst="rect">
            <a:avLst/>
          </a:prstGeom>
        </p:spPr>
      </p:pic>
      <p:pic>
        <p:nvPicPr>
          <p:cNvPr id="19"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400">
              <a:defRPr/>
            </a:pP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Trên</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trời</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mây</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trắng</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bông</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sử</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dụng</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hình</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ảnh</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so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sánh</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i="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không</a:t>
            </a:r>
            <a:r>
              <a:rPr lang="en-US" sz="4265" b="1" i="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en-US" sz="4265"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Rectangle: Rounded Corners 21"/>
          <p:cNvSpPr/>
          <p:nvPr/>
        </p:nvSpPr>
        <p:spPr>
          <a:xfrm>
            <a:off x="642401" y="4652820"/>
            <a:ext cx="5550179" cy="11596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endPar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Rectangle: Rounded Corners 23"/>
          <p:cNvSpPr/>
          <p:nvPr/>
        </p:nvSpPr>
        <p:spPr>
          <a:xfrm>
            <a:off x="6459449" y="4677757"/>
            <a:ext cx="5550179" cy="11596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r>
              <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48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Không</a:t>
            </a:r>
            <a:endParaRPr lang="en-US" sz="48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6"/>
          <a:srcRect l="24999" b="51559"/>
          <a:stretch>
            <a:fillRect/>
          </a:stretch>
        </p:blipFill>
        <p:spPr>
          <a:xfrm>
            <a:off x="3314750" y="1039232"/>
            <a:ext cx="4345835" cy="38671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5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3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5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l="-132" t="20996" r="132" b="254"/>
          <a:stretch>
            <a:fillRect/>
          </a:stretch>
        </p:blipFill>
        <p:spPr>
          <a:xfrm>
            <a:off x="-181248" y="-23540"/>
            <a:ext cx="12373248" cy="6858000"/>
          </a:xfrm>
          <a:prstGeom prst="rect">
            <a:avLst/>
          </a:prstGeom>
        </p:spPr>
      </p:pic>
      <p:pic>
        <p:nvPicPr>
          <p:cNvPr id="19" name="Picture 2" descr="Káº¿t quáº£ hÃ¬nh áº£nh cho home ic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18" y="5869283"/>
            <a:ext cx="103903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67710" y="1570704"/>
            <a:ext cx="10656958" cy="371659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302328" y="2398987"/>
            <a:ext cx="9733834" cy="1405641"/>
          </a:xfrm>
          <a:prstGeom prst="rect">
            <a:avLst/>
          </a:prstGeom>
          <a:noFill/>
        </p:spPr>
        <p:txBody>
          <a:bodyPr wrap="square" rtlCol="0">
            <a:spAutoFit/>
          </a:bodyPr>
          <a:lstStyle/>
          <a:p>
            <a:pPr algn="ctr" defTabSz="914400">
              <a:defRPr/>
            </a:pP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hãy</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đặt</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sử</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dụng</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hình</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ảnh</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so </a:t>
            </a:r>
            <a:r>
              <a:rPr lang="en-US" sz="4265"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sánh</a:t>
            </a:r>
            <a:r>
              <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en-US" sz="4265"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1"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2"/>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1" fmla="*/ 845268 w 7780867"/>
              <a:gd name="connsiteY0-2" fmla="*/ 2413325 h 3982720"/>
              <a:gd name="connsiteX1-3" fmla="*/ 389043 w 7780867"/>
              <a:gd name="connsiteY1-4" fmla="*/ 2339848 h 3982720"/>
              <a:gd name="connsiteX2-5" fmla="*/ 1247820 w 7780867"/>
              <a:gd name="connsiteY2-6" fmla="*/ 3217429 h 3982720"/>
              <a:gd name="connsiteX3-7" fmla="*/ 1048255 w 7780867"/>
              <a:gd name="connsiteY3-8" fmla="*/ 3252554 h 3982720"/>
              <a:gd name="connsiteX4-9" fmla="*/ 2967896 w 7780867"/>
              <a:gd name="connsiteY4-10" fmla="*/ 3603808 h 3982720"/>
              <a:gd name="connsiteX5-11" fmla="*/ 2847581 w 7780867"/>
              <a:gd name="connsiteY5-12" fmla="*/ 3443393 h 3982720"/>
              <a:gd name="connsiteX6-13" fmla="*/ 5192107 w 7780867"/>
              <a:gd name="connsiteY6-14" fmla="*/ 3203784 h 3982720"/>
              <a:gd name="connsiteX7-15" fmla="*/ 5144017 w 7780867"/>
              <a:gd name="connsiteY7-16" fmla="*/ 3379780 h 3982720"/>
              <a:gd name="connsiteX8-17" fmla="*/ 6147065 w 7780867"/>
              <a:gd name="connsiteY8-18" fmla="*/ 2116188 h 3982720"/>
              <a:gd name="connsiteX9-19" fmla="*/ 6732611 w 7780867"/>
              <a:gd name="connsiteY9-20" fmla="*/ 2774075 h 3982720"/>
              <a:gd name="connsiteX10-21" fmla="*/ 7528349 w 7780867"/>
              <a:gd name="connsiteY10-22" fmla="*/ 1415525 h 3982720"/>
              <a:gd name="connsiteX11-23" fmla="*/ 7267545 w 7780867"/>
              <a:gd name="connsiteY11-24" fmla="*/ 1662232 h 3982720"/>
              <a:gd name="connsiteX12-25" fmla="*/ 6902637 w 7780867"/>
              <a:gd name="connsiteY12-26" fmla="*/ 500237 h 3982720"/>
              <a:gd name="connsiteX13-27" fmla="*/ 6916326 w 7780867"/>
              <a:gd name="connsiteY13-28" fmla="*/ 616768 h 3982720"/>
              <a:gd name="connsiteX14-29" fmla="*/ 5237315 w 7780867"/>
              <a:gd name="connsiteY14-30" fmla="*/ 364345 h 3982720"/>
              <a:gd name="connsiteX15-31" fmla="*/ 5370959 w 7780867"/>
              <a:gd name="connsiteY15-32" fmla="*/ 215730 h 3982720"/>
              <a:gd name="connsiteX16-33" fmla="*/ 3987874 w 7780867"/>
              <a:gd name="connsiteY16-34" fmla="*/ 435149 h 3982720"/>
              <a:gd name="connsiteX17-35" fmla="*/ 4052534 w 7780867"/>
              <a:gd name="connsiteY17-36" fmla="*/ 307001 h 3982720"/>
              <a:gd name="connsiteX18-37" fmla="*/ 2521577 w 7780867"/>
              <a:gd name="connsiteY18-38" fmla="*/ 478663 h 3982720"/>
              <a:gd name="connsiteX19-39" fmla="*/ 2755723 w 7780867"/>
              <a:gd name="connsiteY19-40" fmla="*/ 602939 h 3982720"/>
              <a:gd name="connsiteX20-41" fmla="*/ 743324 w 7780867"/>
              <a:gd name="connsiteY20-42" fmla="*/ 1455628 h 3982720"/>
              <a:gd name="connsiteX21-43" fmla="*/ 702439 w 7780867"/>
              <a:gd name="connsiteY21-44" fmla="*/ 1324807 h 3982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236872" y="-58841"/>
            <a:ext cx="812800" cy="812800"/>
          </a:xfrm>
          <a:prstGeom prst="rect">
            <a:avLst/>
          </a:prstGeom>
        </p:spPr>
      </p:pic>
      <p:pic>
        <p:nvPicPr>
          <p:cNvPr id="21" name="Picture 20"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p:cNvPicPr>
            <a:picLocks noChangeAspect="1"/>
          </p:cNvPicPr>
          <p:nvPr/>
        </p:nvPicPr>
        <p:blipFill>
          <a:blip r:embed="rId8"/>
          <a:stretch>
            <a:fillRect/>
          </a:stretch>
        </p:blipFill>
        <p:spPr>
          <a:xfrm>
            <a:off x="2681606" y="979835"/>
            <a:ext cx="6893141" cy="2357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1"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1"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2"/>
            <a:stretch>
              <a:fillRect/>
            </a:stretch>
          </p:blipFill>
          <p:spPr>
            <a:xfrm>
              <a:off x="6752" y="929"/>
              <a:ext cx="891" cy="889"/>
            </a:xfrm>
            <a:prstGeom prst="rect">
              <a:avLst/>
            </a:prstGeom>
          </p:spPr>
        </p:pic>
      </p:grpSp>
      <p:grpSp>
        <p:nvGrpSpPr>
          <p:cNvPr id="58" name="组合 57"/>
          <p:cNvGrpSpPr/>
          <p:nvPr/>
        </p:nvGrpSpPr>
        <p:grpSpPr>
          <a:xfrm>
            <a:off x="1601258" y="-400050"/>
            <a:ext cx="9358839" cy="6248681"/>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3"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3" cstate="screen"/>
          <a:stretch>
            <a:fillRect/>
          </a:stretch>
        </p:blipFill>
        <p:spPr>
          <a:xfrm>
            <a:off x="5083" y="0"/>
            <a:ext cx="2453640" cy="2453640"/>
          </a:xfrm>
          <a:prstGeom prst="rect">
            <a:avLst/>
          </a:prstGeom>
        </p:spPr>
      </p:pic>
      <p:sp>
        <p:nvSpPr>
          <p:cNvPr id="5" name="TextBox 4"/>
          <p:cNvSpPr txBox="1"/>
          <p:nvPr/>
        </p:nvSpPr>
        <p:spPr>
          <a:xfrm>
            <a:off x="2458723" y="985838"/>
            <a:ext cx="7599677" cy="2554545"/>
          </a:xfrm>
          <a:prstGeom prst="rect">
            <a:avLst/>
          </a:prstGeom>
          <a:noFill/>
        </p:spPr>
        <p:txBody>
          <a:bodyPr wrap="square" rtlCol="0">
            <a:spAutoFit/>
          </a:bodyPr>
          <a:lstStyle/>
          <a:p>
            <a:pPr algn="just"/>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Mỗi</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bạn</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tự</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đọc</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mẫu</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và</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tìm</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các</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từ</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ngữ</a:t>
            </a:r>
            <a:r>
              <a:rPr lang="en-US" sz="3200" b="1" dirty="0" smtClean="0">
                <a:solidFill>
                  <a:sysClr val="windowText" lastClr="000000"/>
                </a:solidFill>
                <a:latin typeface="Times New Roman" panose="02020603050405020304" pitchFamily="18" charset="0"/>
                <a:cs typeface="Times New Roman" panose="02020603050405020304" pitchFamily="18" charset="0"/>
              </a:rPr>
              <a:t> ở </a:t>
            </a:r>
            <a:r>
              <a:rPr lang="en-US" sz="3200" b="1" dirty="0" err="1">
                <a:solidFill>
                  <a:sysClr val="windowText" lastClr="000000"/>
                </a:solidFill>
                <a:latin typeface="Times New Roman" panose="02020603050405020304" pitchFamily="18" charset="0"/>
                <a:cs typeface="Times New Roman" panose="02020603050405020304" pitchFamily="18" charset="0"/>
              </a:rPr>
              <a:t>b</a:t>
            </a:r>
            <a:r>
              <a:rPr lang="en-US" sz="3200" b="1" dirty="0" err="1" smtClean="0">
                <a:solidFill>
                  <a:sysClr val="windowText" lastClr="000000"/>
                </a:solidFill>
                <a:latin typeface="Times New Roman" panose="02020603050405020304" pitchFamily="18" charset="0"/>
                <a:cs typeface="Times New Roman" panose="02020603050405020304" pitchFamily="18" charset="0"/>
              </a:rPr>
              <a:t>ài</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tập</a:t>
            </a:r>
            <a:r>
              <a:rPr lang="en-US" sz="3200" b="1" dirty="0" smtClean="0">
                <a:solidFill>
                  <a:sysClr val="windowText" lastClr="000000"/>
                </a:solidFill>
                <a:latin typeface="Times New Roman" panose="02020603050405020304" pitchFamily="18" charset="0"/>
                <a:cs typeface="Times New Roman" panose="02020603050405020304" pitchFamily="18" charset="0"/>
              </a:rPr>
              <a:t> 2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theo</a:t>
            </a:r>
            <a:r>
              <a:rPr lang="en-US" sz="3200" b="1" dirty="0" smtClean="0">
                <a:solidFill>
                  <a:sysClr val="windowText" lastClr="000000"/>
                </a:solidFill>
                <a:latin typeface="Times New Roman" panose="02020603050405020304" pitchFamily="18" charset="0"/>
                <a:cs typeface="Times New Roman" panose="02020603050405020304" pitchFamily="18" charset="0"/>
              </a:rPr>
              <a:t> 2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nhóm</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sau</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đó</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trao</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đổi</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với</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bạn</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và</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thống</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nhất</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kết</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quả</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chung</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của</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cả</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nhóm</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với</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thời</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gian</a:t>
            </a:r>
            <a:r>
              <a:rPr lang="en-US" sz="3200" b="1" dirty="0" smtClean="0">
                <a:solidFill>
                  <a:sysClr val="windowText" lastClr="000000"/>
                </a:solidFill>
                <a:latin typeface="Times New Roman" panose="02020603050405020304" pitchFamily="18" charset="0"/>
                <a:cs typeface="Times New Roman" panose="02020603050405020304" pitchFamily="18" charset="0"/>
              </a:rPr>
              <a:t> 2-3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phút</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hai</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nhóm</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nhanh</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nhất</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lên</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dán</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bảng</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3622769" y="3888396"/>
            <a:ext cx="5684749" cy="34863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29475" y="-100988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0" y="-903471"/>
            <a:ext cx="12192000" cy="7761471"/>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2"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2"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3"/>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4"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4" cstate="screen"/>
            <a:stretch>
              <a:fillRect/>
            </a:stretch>
          </p:blipFill>
          <p:spPr>
            <a:xfrm>
              <a:off x="779" y="0"/>
              <a:ext cx="2898" cy="2898"/>
            </a:xfrm>
            <a:prstGeom prst="rect">
              <a:avLst/>
            </a:prstGeom>
          </p:spPr>
        </p:pic>
      </p:grpSp>
      <p:sp>
        <p:nvSpPr>
          <p:cNvPr id="3" name="TextBox 2"/>
          <p:cNvSpPr txBox="1"/>
          <p:nvPr/>
        </p:nvSpPr>
        <p:spPr>
          <a:xfrm>
            <a:off x="3041181" y="2172076"/>
            <a:ext cx="6809751" cy="1307537"/>
          </a:xfrm>
          <a:prstGeom prst="rect">
            <a:avLst/>
          </a:prstGeom>
          <a:noFill/>
        </p:spPr>
        <p:txBody>
          <a:bodyPr wrap="square" rtlCol="0">
            <a:spAutoFit/>
          </a:bodyPr>
          <a:lstStyle/>
          <a:p>
            <a:pPr marL="285750" indent="-285750">
              <a:lnSpc>
                <a:spcPct val="150000"/>
              </a:lnSpc>
              <a:buFontTx/>
              <a:buChar char="-"/>
            </a:pPr>
            <a:r>
              <a:rPr lang="en-US" sz="2800" b="1" noProof="1" smtClean="0">
                <a:latin typeface="Times New Roman" panose="02020603050405020304" pitchFamily="18" charset="0"/>
                <a:cs typeface="Times New Roman" panose="02020603050405020304" pitchFamily="18" charset="0"/>
              </a:rPr>
              <a:t>Đọc thầm đoạn văn </a:t>
            </a:r>
            <a:endParaRPr lang="en-US" sz="2800" b="1" noProof="1"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800" b="1" noProof="1" smtClean="0">
                <a:latin typeface="Times New Roman" panose="02020603050405020304" pitchFamily="18" charset="0"/>
                <a:cs typeface="Times New Roman" panose="02020603050405020304" pitchFamily="18" charset="0"/>
              </a:rPr>
              <a:t>Trả lời câu hỏi (mỗi bạn trả lời 1 câu)</a:t>
            </a:r>
            <a:endParaRPr lang="en-US" sz="2800" b="1" noProof="1">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a:srcRect l="4112" t="11542" r="4112" b="11542"/>
          <a:stretch>
            <a:fillRect/>
          </a:stretch>
        </p:blipFill>
        <p:spPr>
          <a:xfrm>
            <a:off x="2513980" y="3313664"/>
            <a:ext cx="5308640" cy="3322739"/>
          </a:xfrm>
          <a:prstGeom prst="rect">
            <a:avLst/>
          </a:prstGeom>
          <a:effectLst>
            <a:outerShdw blurRad="50800" dist="38100" dir="5400000" algn="t" rotWithShape="0">
              <a:prstClr val="black">
                <a:alpha val="40000"/>
              </a:prstClr>
            </a:outerShdw>
          </a:effectLst>
        </p:spPr>
      </p:pic>
      <p:grpSp>
        <p:nvGrpSpPr>
          <p:cNvPr id="15" name="组合 8"/>
          <p:cNvGrpSpPr/>
          <p:nvPr/>
        </p:nvGrpSpPr>
        <p:grpSpPr>
          <a:xfrm>
            <a:off x="152400" y="-751071"/>
            <a:ext cx="12192000" cy="7761471"/>
            <a:chOff x="0" y="378"/>
            <a:chExt cx="14401" cy="9298"/>
          </a:xfrm>
        </p:grpSpPr>
        <p:grpSp>
          <p:nvGrpSpPr>
            <p:cNvPr id="16" name="组合 36"/>
            <p:cNvGrpSpPr/>
            <p:nvPr/>
          </p:nvGrpSpPr>
          <p:grpSpPr>
            <a:xfrm>
              <a:off x="0" y="4892"/>
              <a:ext cx="14401" cy="4784"/>
              <a:chOff x="0" y="0"/>
              <a:chExt cx="14401" cy="4784"/>
            </a:xfrm>
          </p:grpSpPr>
          <p:pic>
            <p:nvPicPr>
              <p:cNvPr id="18" name="图片 37"/>
              <p:cNvPicPr>
                <a:picLocks noChangeAspect="1"/>
              </p:cNvPicPr>
              <p:nvPr/>
            </p:nvPicPr>
            <p:blipFill rotWithShape="1">
              <a:blip r:embed="rId2" cstate="screen"/>
              <a:srcRect t="16751"/>
              <a:stretch>
                <a:fillRect/>
              </a:stretch>
            </p:blipFill>
            <p:spPr>
              <a:xfrm>
                <a:off x="0" y="0"/>
                <a:ext cx="14400" cy="4785"/>
              </a:xfrm>
              <a:prstGeom prst="rect">
                <a:avLst/>
              </a:prstGeom>
            </p:spPr>
          </p:pic>
          <p:pic>
            <p:nvPicPr>
              <p:cNvPr id="19" name="图片 38"/>
              <p:cNvPicPr>
                <a:picLocks noChangeAspect="1"/>
              </p:cNvPicPr>
              <p:nvPr/>
            </p:nvPicPr>
            <p:blipFill rotWithShape="1">
              <a:blip r:embed="rId2" cstate="screen"/>
              <a:srcRect t="16751"/>
              <a:stretch>
                <a:fillRect/>
              </a:stretch>
            </p:blipFill>
            <p:spPr>
              <a:xfrm flipH="1">
                <a:off x="1" y="0"/>
                <a:ext cx="14400" cy="4785"/>
              </a:xfrm>
              <a:prstGeom prst="rect">
                <a:avLst/>
              </a:prstGeom>
            </p:spPr>
          </p:pic>
        </p:grpSp>
        <p:pic>
          <p:nvPicPr>
            <p:cNvPr id="17" name="图片 7" descr="图层 6"/>
            <p:cNvPicPr>
              <a:picLocks noChangeAspect="1"/>
            </p:cNvPicPr>
            <p:nvPr/>
          </p:nvPicPr>
          <p:blipFill>
            <a:blip r:embed="rId3"/>
            <a:stretch>
              <a:fillRect/>
            </a:stretch>
          </p:blipFill>
          <p:spPr>
            <a:xfrm>
              <a:off x="379" y="378"/>
              <a:ext cx="891" cy="88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29475" y="-100988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0" y="-903471"/>
            <a:ext cx="12192000" cy="7761471"/>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2"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2"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3"/>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4"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4" cstate="screen"/>
            <a:stretch>
              <a:fillRect/>
            </a:stretch>
          </p:blipFill>
          <p:spPr>
            <a:xfrm>
              <a:off x="779" y="0"/>
              <a:ext cx="2898" cy="2898"/>
            </a:xfrm>
            <a:prstGeom prst="rect">
              <a:avLst/>
            </a:prstGeom>
          </p:spPr>
        </p:pic>
      </p:grpSp>
      <p:sp>
        <p:nvSpPr>
          <p:cNvPr id="3" name="TextBox 2"/>
          <p:cNvSpPr txBox="1"/>
          <p:nvPr/>
        </p:nvSpPr>
        <p:spPr>
          <a:xfrm>
            <a:off x="3298356" y="1750669"/>
            <a:ext cx="6809751" cy="2031325"/>
          </a:xfrm>
          <a:prstGeom prst="rect">
            <a:avLst/>
          </a:prstGeom>
          <a:noFill/>
        </p:spPr>
        <p:txBody>
          <a:bodyPr wrap="square" rtlCol="0">
            <a:spAutoFit/>
          </a:bodyPr>
          <a:lstStyle/>
          <a:p>
            <a:pPr>
              <a:lnSpc>
                <a:spcPct val="150000"/>
              </a:lnSpc>
            </a:pPr>
            <a:r>
              <a:rPr lang="en-US" sz="2800" b="1" noProof="1" smtClean="0">
                <a:latin typeface="Times New Roman" panose="02020603050405020304" pitchFamily="18" charset="0"/>
                <a:cs typeface="Times New Roman" panose="02020603050405020304" pitchFamily="18" charset="0"/>
              </a:rPr>
              <a:t>Đọc thầm các đoạn thơ:</a:t>
            </a:r>
            <a:endParaRPr lang="en-US" sz="2800" b="1" noProof="1" smtClean="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800" b="1" noProof="1" smtClean="0">
                <a:latin typeface="Times New Roman" panose="02020603050405020304" pitchFamily="18" charset="0"/>
                <a:cs typeface="Times New Roman" panose="02020603050405020304" pitchFamily="18" charset="0"/>
              </a:rPr>
              <a:t>Tìm hình ảnh so sánh </a:t>
            </a:r>
            <a:endParaRPr lang="vi-VN" sz="2800" b="1" noProof="1">
              <a:latin typeface="Times New Roman" panose="02020603050405020304" pitchFamily="18" charset="0"/>
              <a:cs typeface="Times New Roman" panose="02020603050405020304" pitchFamily="18" charset="0"/>
            </a:endParaRPr>
          </a:p>
          <a:p>
            <a:pPr marL="285750" indent="-285750">
              <a:lnSpc>
                <a:spcPct val="150000"/>
              </a:lnSpc>
              <a:buFontTx/>
              <a:buChar char="-"/>
            </a:pPr>
            <a:r>
              <a:rPr lang="vi-VN" sz="2800" b="1" noProof="1" smtClean="0">
                <a:latin typeface="Times New Roman" panose="02020603050405020304" pitchFamily="18" charset="0"/>
                <a:cs typeface="Times New Roman" panose="02020603050405020304" pitchFamily="18" charset="0"/>
              </a:rPr>
              <a:t>Nêu tác dụng của hình ảnh so sánh.</a:t>
            </a:r>
            <a:endParaRPr lang="en-US" sz="2800" b="1" noProof="1" smtClean="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a:srcRect l="4112" t="11542" r="4112" b="11542"/>
          <a:stretch>
            <a:fillRect/>
          </a:stretch>
        </p:blipFill>
        <p:spPr>
          <a:xfrm>
            <a:off x="2471511" y="3655793"/>
            <a:ext cx="5308640" cy="3322739"/>
          </a:xfrm>
          <a:prstGeom prst="rect">
            <a:avLst/>
          </a:prstGeom>
          <a:effectLst>
            <a:outerShdw blurRad="50800" dist="38100" dir="5400000" algn="t" rotWithShape="0">
              <a:prstClr val="black">
                <a:alpha val="40000"/>
              </a:prstClr>
            </a:outerShdw>
          </a:effectLst>
        </p:spPr>
      </p:pic>
      <p:pic>
        <p:nvPicPr>
          <p:cNvPr id="17" name="图片 7" descr="图层 6"/>
          <p:cNvPicPr>
            <a:picLocks noChangeAspect="1"/>
          </p:cNvPicPr>
          <p:nvPr/>
        </p:nvPicPr>
        <p:blipFill>
          <a:blip r:embed="rId3"/>
          <a:stretch>
            <a:fillRect/>
          </a:stretch>
        </p:blipFill>
        <p:spPr>
          <a:xfrm>
            <a:off x="473265" y="-751071"/>
            <a:ext cx="754328" cy="742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sp>
        <p:nvSpPr>
          <p:cNvPr id="62" name="云形 61"/>
          <p:cNvSpPr/>
          <p:nvPr/>
        </p:nvSpPr>
        <p:spPr>
          <a:xfrm>
            <a:off x="800100" y="900324"/>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1" fmla="*/ 945358 w 8702211"/>
              <a:gd name="connsiteY0-2" fmla="*/ 2413325 h 3982720"/>
              <a:gd name="connsiteX1-3" fmla="*/ 435110 w 8702211"/>
              <a:gd name="connsiteY1-4" fmla="*/ 2339848 h 3982720"/>
              <a:gd name="connsiteX2-5" fmla="*/ 1395576 w 8702211"/>
              <a:gd name="connsiteY2-6" fmla="*/ 3217429 h 3982720"/>
              <a:gd name="connsiteX3-7" fmla="*/ 1172381 w 8702211"/>
              <a:gd name="connsiteY3-8" fmla="*/ 3252554 h 3982720"/>
              <a:gd name="connsiteX4-9" fmla="*/ 3319329 w 8702211"/>
              <a:gd name="connsiteY4-10" fmla="*/ 3603808 h 3982720"/>
              <a:gd name="connsiteX5-11" fmla="*/ 3184767 w 8702211"/>
              <a:gd name="connsiteY5-12" fmla="*/ 3443393 h 3982720"/>
              <a:gd name="connsiteX6-13" fmla="*/ 5806912 w 8702211"/>
              <a:gd name="connsiteY6-14" fmla="*/ 3203784 h 3982720"/>
              <a:gd name="connsiteX7-15" fmla="*/ 5753128 w 8702211"/>
              <a:gd name="connsiteY7-16" fmla="*/ 3379780 h 3982720"/>
              <a:gd name="connsiteX8-17" fmla="*/ 6874948 w 8702211"/>
              <a:gd name="connsiteY8-18" fmla="*/ 2116188 h 3982720"/>
              <a:gd name="connsiteX9-19" fmla="*/ 7529829 w 8702211"/>
              <a:gd name="connsiteY9-20" fmla="*/ 2774075 h 3982720"/>
              <a:gd name="connsiteX10-21" fmla="*/ 8419792 w 8702211"/>
              <a:gd name="connsiteY10-22" fmla="*/ 1415525 h 3982720"/>
              <a:gd name="connsiteX11-23" fmla="*/ 8128106 w 8702211"/>
              <a:gd name="connsiteY11-24" fmla="*/ 1662232 h 3982720"/>
              <a:gd name="connsiteX12-25" fmla="*/ 7719989 w 8702211"/>
              <a:gd name="connsiteY12-26" fmla="*/ 500237 h 3982720"/>
              <a:gd name="connsiteX13-27" fmla="*/ 7735298 w 8702211"/>
              <a:gd name="connsiteY13-28" fmla="*/ 616768 h 3982720"/>
              <a:gd name="connsiteX14-29" fmla="*/ 5857474 w 8702211"/>
              <a:gd name="connsiteY14-30" fmla="*/ 364345 h 3982720"/>
              <a:gd name="connsiteX15-31" fmla="*/ 6006942 w 8702211"/>
              <a:gd name="connsiteY15-32" fmla="*/ 215730 h 3982720"/>
              <a:gd name="connsiteX16-33" fmla="*/ 4460084 w 8702211"/>
              <a:gd name="connsiteY16-34" fmla="*/ 435149 h 3982720"/>
              <a:gd name="connsiteX17-35" fmla="*/ 4532401 w 8702211"/>
              <a:gd name="connsiteY17-36" fmla="*/ 307001 h 3982720"/>
              <a:gd name="connsiteX18-37" fmla="*/ 2820160 w 8702211"/>
              <a:gd name="connsiteY18-38" fmla="*/ 478663 h 3982720"/>
              <a:gd name="connsiteX19-39" fmla="*/ 3082033 w 8702211"/>
              <a:gd name="connsiteY19-40" fmla="*/ 602939 h 3982720"/>
              <a:gd name="connsiteX20-41" fmla="*/ 831343 w 8702211"/>
              <a:gd name="connsiteY20-42" fmla="*/ 1455628 h 3982720"/>
              <a:gd name="connsiteX21-43" fmla="*/ 785616 w 8702211"/>
              <a:gd name="connsiteY21-44" fmla="*/ 1324807 h 3982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3" name="Picture 22" descr="A picture containing toy, doll&#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p:cNvPr>
          <p:cNvPicPr>
            <a:picLocks noChangeAspect="1"/>
          </p:cNvPicPr>
          <p:nvPr>
            <a:audioFile r:link="rId3"/>
            <p:extLst>
              <p:ext uri="{DAA4B4D4-6D71-4841-9C94-3DE7FCFB9230}">
                <p14:media xmlns:p14="http://schemas.microsoft.com/office/powerpoint/2010/main" r:embed="rId4">
                  <p14:trim end="27349.199219"/>
                </p14:media>
              </p:ext>
            </p:extLst>
          </p:nvPr>
        </p:nvPicPr>
        <p:blipFill>
          <a:blip r:embed="rId5"/>
          <a:stretch>
            <a:fillRect/>
          </a:stretch>
        </p:blipFill>
        <p:spPr>
          <a:xfrm>
            <a:off x="0" y="-1245406"/>
            <a:ext cx="812800" cy="812800"/>
          </a:xfrm>
          <a:prstGeom prst="rect">
            <a:avLst/>
          </a:prstGeom>
        </p:spPr>
      </p:pic>
      <p:pic>
        <p:nvPicPr>
          <p:cNvPr id="4" name="Picture 3"/>
          <p:cNvPicPr>
            <a:picLocks noChangeAspect="1"/>
          </p:cNvPicPr>
          <p:nvPr/>
        </p:nvPicPr>
        <p:blipFill>
          <a:blip r:embed="rId6"/>
          <a:stretch>
            <a:fillRect/>
          </a:stretch>
        </p:blipFill>
        <p:spPr>
          <a:xfrm>
            <a:off x="3605960" y="1154929"/>
            <a:ext cx="5560033" cy="1113632"/>
          </a:xfrm>
          <a:prstGeom prst="rect">
            <a:avLst/>
          </a:prstGeom>
        </p:spPr>
      </p:pic>
      <p:sp>
        <p:nvSpPr>
          <p:cNvPr id="3" name="TextBox 2"/>
          <p:cNvSpPr txBox="1"/>
          <p:nvPr/>
        </p:nvSpPr>
        <p:spPr>
          <a:xfrm>
            <a:off x="800099" y="2233790"/>
            <a:ext cx="10616045" cy="707886"/>
          </a:xfrm>
          <a:prstGeom prst="rect">
            <a:avLst/>
          </a:prstGeom>
          <a:noFill/>
        </p:spPr>
        <p:txBody>
          <a:bodyPr wrap="square" rtlCol="0">
            <a:spAutoFit/>
          </a:bodyPr>
          <a:lstStyle/>
          <a:p>
            <a:pPr algn="r"/>
            <a:r>
              <a:rPr lang="en-US" sz="4000" b="1" dirty="0" err="1">
                <a:latin typeface="Times New Roman" panose="02020603050405020304" pitchFamily="18" charset="0"/>
                <a:cs typeface="Times New Roman" panose="02020603050405020304" pitchFamily="18" charset="0"/>
              </a:rPr>
              <a:t>Luyện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vốn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nhà</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410375" y="2932602"/>
            <a:ext cx="5054752" cy="707886"/>
          </a:xfrm>
          <a:prstGeom prst="rect">
            <a:avLst/>
          </a:prstGeom>
          <a:noFill/>
        </p:spPr>
        <p:txBody>
          <a:bodyPr wrap="square" rtlCol="0">
            <a:spAutoFit/>
          </a:bodyPr>
          <a:lstStyle/>
          <a:p>
            <a:pPr algn="r"/>
            <a:r>
              <a:rPr lang="en-US" sz="4000" b="1" dirty="0" err="1" smtClean="0">
                <a:latin typeface="Times New Roman" panose="02020603050405020304" pitchFamily="18" charset="0"/>
                <a:cs typeface="Times New Roman" panose="02020603050405020304" pitchFamily="18" charset="0"/>
              </a:rPr>
              <a:t>Biện</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pháp</a:t>
            </a:r>
            <a:r>
              <a:rPr lang="en-US" sz="4000" b="1" dirty="0">
                <a:latin typeface="Times New Roman" panose="02020603050405020304" pitchFamily="18" charset="0"/>
                <a:cs typeface="Times New Roman" panose="02020603050405020304" pitchFamily="18" charset="0"/>
              </a:rPr>
              <a:t> so </a:t>
            </a:r>
            <a:r>
              <a:rPr lang="en-US" sz="4000" b="1" dirty="0" err="1" smtClean="0">
                <a:latin typeface="Times New Roman" panose="02020603050405020304" pitchFamily="18" charset="0"/>
                <a:cs typeface="Times New Roman" panose="02020603050405020304" pitchFamily="18" charset="0"/>
              </a:rPr>
              <a:t>sánh</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edge">
                                      <p:cBhvr>
                                        <p:cTn id="7" dur="1000"/>
                                        <p:tgtEl>
                                          <p:spTgt spid="3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edge">
                                      <p:cBhvr>
                                        <p:cTn id="10" dur="1000"/>
                                        <p:tgtEl>
                                          <p:spTgt spid="6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60138" fill="hold"/>
                                        <p:tgtEl>
                                          <p:spTgt spid="25"/>
                                        </p:tgtEl>
                                      </p:cBhvr>
                                    </p:cmd>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8222" y="1155857"/>
              <a:ext cx="393056" cy="584775"/>
            </a:xfrm>
            <a:prstGeom prst="rect">
              <a:avLst/>
            </a:prstGeom>
            <a:noFill/>
          </p:spPr>
          <p:txBody>
            <a:bodyPr wrap="none" rtlCol="0">
              <a:spAutoFit/>
            </a:bodyPr>
            <a:lstStyle/>
            <a:p>
              <a:pPr defTabSz="914400">
                <a:defRPr/>
              </a:pPr>
              <a:r>
                <a:rPr lang="en-US" sz="3200" b="1">
                  <a:solidFill>
                    <a:srgbClr val="003399"/>
                  </a:solidFill>
                  <a:latin typeface="Times New Roman" panose="02020603050405020304" pitchFamily="18" charset="0"/>
                  <a:cs typeface="Times New Roman" panose="02020603050405020304" pitchFamily="18" charset="0"/>
                </a:rPr>
                <a:t>1</a:t>
              </a:r>
              <a:endParaRPr lang="en-US" sz="3200" b="1" dirty="0">
                <a:solidFill>
                  <a:srgbClr val="003399"/>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777091" y="391423"/>
            <a:ext cx="12297067" cy="646331"/>
          </a:xfrm>
          <a:prstGeom prst="rect">
            <a:avLst/>
          </a:prstGeom>
          <a:noFill/>
        </p:spPr>
        <p:txBody>
          <a:bodyPr wrap="square">
            <a:spAutoFit/>
          </a:bodyPr>
          <a:lstStyle/>
          <a:p>
            <a:pPr defTabSz="609600"/>
            <a:r>
              <a:rPr lang="vi-VN" sz="3600" b="1" dirty="0">
                <a:solidFill>
                  <a:sysClr val="windowText" lastClr="000000"/>
                </a:solidFill>
                <a:latin typeface="Times New Roman" panose="02020603050405020304" pitchFamily="18" charset="0"/>
                <a:cs typeface="Times New Roman" panose="02020603050405020304" pitchFamily="18" charset="0"/>
              </a:rPr>
              <a:t>Tìm từ ngữ về bạn trong nhà </a:t>
            </a:r>
            <a:r>
              <a:rPr lang="en-US" sz="3600" b="1" dirty="0" err="1">
                <a:solidFill>
                  <a:sysClr val="windowText" lastClr="000000"/>
                </a:solidFill>
                <a:latin typeface="Times New Roman" panose="02020603050405020304" pitchFamily="18" charset="0"/>
                <a:cs typeface="Times New Roman" panose="02020603050405020304" pitchFamily="18" charset="0"/>
              </a:rPr>
              <a:t>theo</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từng</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nhóm</a:t>
            </a:r>
            <a:r>
              <a:rPr lang="en-US" sz="3600" b="1"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ysClr val="windowText" lastClr="000000"/>
                </a:solidFill>
                <a:latin typeface="Times New Roman" panose="02020603050405020304" pitchFamily="18" charset="0"/>
                <a:cs typeface="Times New Roman" panose="02020603050405020304" pitchFamily="18" charset="0"/>
              </a:rPr>
              <a:t>sau</a:t>
            </a:r>
            <a:r>
              <a:rPr lang="en-US" sz="3600" b="1" dirty="0">
                <a:solidFill>
                  <a:sysClr val="windowText" lastClr="000000"/>
                </a:solidFill>
                <a:latin typeface="Times New Roman" panose="02020603050405020304" pitchFamily="18" charset="0"/>
                <a:cs typeface="Times New Roman" panose="02020603050405020304" pitchFamily="18" charset="0"/>
              </a:rPr>
              <a:t>:</a:t>
            </a:r>
            <a:endParaRPr lang="vi-VN" sz="3600" b="1" dirty="0">
              <a:solidFill>
                <a:sysClr val="windowText" lastClr="000000"/>
              </a:solidFill>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1027359" y="1346841"/>
            <a:ext cx="3358903" cy="17417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anose="02020603050405020304" pitchFamily="18" charset="0"/>
                <a:ea typeface="Arial-Rounded" panose="020B0500000000000000" pitchFamily="34" charset="0"/>
                <a:cs typeface="Times New Roman" panose="02020603050405020304" pitchFamily="18" charset="0"/>
              </a:rPr>
              <a:t>Vật</a:t>
            </a:r>
            <a:r>
              <a:rPr lang="en-US" sz="44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smtClean="0">
                <a:latin typeface="Times New Roman" panose="02020603050405020304" pitchFamily="18" charset="0"/>
                <a:ea typeface="Arial-Rounded" panose="020B0500000000000000" pitchFamily="34" charset="0"/>
                <a:cs typeface="Times New Roman" panose="02020603050405020304" pitchFamily="18" charset="0"/>
              </a:rPr>
              <a:t>nuôi</a:t>
            </a:r>
            <a:endParaRPr lang="en-US" sz="4400" b="1" dirty="0">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Mèo</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Rounded Corners 14"/>
          <p:cNvSpPr/>
          <p:nvPr/>
        </p:nvSpPr>
        <p:spPr>
          <a:xfrm>
            <a:off x="6649260" y="1346841"/>
            <a:ext cx="3533831" cy="17417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4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latin typeface="Times New Roman" panose="02020603050405020304" pitchFamily="18" charset="0"/>
                <a:ea typeface="Arial-Rounded" panose="020B0500000000000000" pitchFamily="34" charset="0"/>
                <a:cs typeface="Times New Roman" panose="02020603050405020304" pitchFamily="18" charset="0"/>
              </a:rPr>
              <a:t>đạc</a:t>
            </a:r>
            <a:endParaRPr lang="en-US" sz="4400" b="1" dirty="0">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quạt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điện</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8222" y="1155857"/>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2</a:t>
              </a:r>
              <a:endPar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882159" y="446841"/>
            <a:ext cx="12192000" cy="646331"/>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Đọc đoạn văn dưới đây và trả lời câu hỏi.</a:t>
            </a:r>
            <a:endParaRPr kumimoji="0" lang="vi-VN" sz="36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1168400" y="1351280"/>
            <a:ext cx="1010920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(Theo Phong Thu)</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nh bướm đỏ - Truyện ngắ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30156" y="1599625"/>
            <a:ext cx="4867097" cy="416430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851598" y="651164"/>
            <a:ext cx="10481420" cy="7065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chemeClr val="accent1"/>
                </a:solidFill>
                <a:latin typeface="Times New Roman" panose="02020603050405020304" pitchFamily="18" charset="0"/>
                <a:cs typeface="Times New Roman" panose="02020603050405020304" pitchFamily="18" charset="0"/>
              </a:rPr>
              <a:t>Cánh</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buồm</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trên</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sông</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được</a:t>
            </a:r>
            <a:r>
              <a:rPr lang="en-US" sz="2800" b="1" dirty="0" smtClean="0">
                <a:solidFill>
                  <a:srgbClr val="FF0000"/>
                </a:solidFill>
                <a:latin typeface="Times New Roman" panose="02020603050405020304" pitchFamily="18" charset="0"/>
                <a:cs typeface="Times New Roman" panose="02020603050405020304" pitchFamily="18" charset="0"/>
              </a:rPr>
              <a:t> so </a:t>
            </a:r>
            <a:r>
              <a:rPr lang="en-US" sz="2800" b="1" dirty="0" err="1" smtClean="0">
                <a:solidFill>
                  <a:srgbClr val="FF0000"/>
                </a:solidFill>
                <a:latin typeface="Times New Roman" panose="02020603050405020304" pitchFamily="18" charset="0"/>
                <a:cs typeface="Times New Roman" panose="02020603050405020304" pitchFamily="18" charset="0"/>
              </a:rPr>
              <a:t>sánh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chemeClr val="accent1"/>
                </a:solidFill>
                <a:latin typeface="Times New Roman" panose="02020603050405020304" pitchFamily="18" charset="0"/>
                <a:cs typeface="Times New Roman" panose="02020603050405020304" pitchFamily="18" charset="0"/>
              </a:rPr>
              <a:t>con </a:t>
            </a:r>
            <a:r>
              <a:rPr lang="en-US" sz="2800" b="1" dirty="0" err="1" smtClean="0">
                <a:solidFill>
                  <a:schemeClr val="accent1"/>
                </a:solidFill>
                <a:latin typeface="Times New Roman" panose="02020603050405020304" pitchFamily="18" charset="0"/>
                <a:cs typeface="Times New Roman" panose="02020603050405020304" pitchFamily="18" charset="0"/>
              </a:rPr>
              <a:t>bướm</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nhỏ</a:t>
            </a:r>
            <a:r>
              <a:rPr lang="en-US" sz="2800" b="1" dirty="0" smtClean="0">
                <a:solidFill>
                  <a:schemeClr val="accent1"/>
                </a:solidFill>
                <a:latin typeface="Times New Roman" panose="02020603050405020304" pitchFamily="18" charset="0"/>
                <a:cs typeface="Times New Roman" panose="02020603050405020304" pitchFamily="18" charset="0"/>
              </a:rPr>
              <a:t>.</a:t>
            </a:r>
            <a:endParaRPr lang="en-US" sz="2800" b="1" dirty="0">
              <a:solidFill>
                <a:schemeClr val="accent1"/>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1028" name="Picture 4" descr="ĐÁNH GIÁ ỔN ĐỊNH VÀ PHÂN LOẠI TÍNH NỔI CỦA THUYỀN BUỒM TRUYỀN THỐNG VIỆT  NAM THEO TIÊU CHUẨN QUỐC TẾ ISO 1221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095" y="1599625"/>
            <a:ext cx="5086350" cy="4164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750"/>
                                        <p:tgtEl>
                                          <p:spTgt spid="1028"/>
                                        </p:tgtEl>
                                      </p:cBhvr>
                                    </p:animEffect>
                                    <p:anim calcmode="lin" valueType="num">
                                      <p:cBhvr>
                                        <p:cTn id="8" dur="750" fill="hold"/>
                                        <p:tgtEl>
                                          <p:spTgt spid="1028"/>
                                        </p:tgtEl>
                                        <p:attrNameLst>
                                          <p:attrName>ppt_x</p:attrName>
                                        </p:attrNameLst>
                                      </p:cBhvr>
                                      <p:tavLst>
                                        <p:tav tm="0">
                                          <p:val>
                                            <p:strVal val="#ppt_x"/>
                                          </p:val>
                                        </p:tav>
                                        <p:tav tm="100000">
                                          <p:val>
                                            <p:strVal val="#ppt_x"/>
                                          </p:val>
                                        </p:tav>
                                      </p:tavLst>
                                    </p:anim>
                                    <p:anim calcmode="lin" valueType="num">
                                      <p:cBhvr>
                                        <p:cTn id="9"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sz="2800" b="1" dirty="0" smtClean="0">
                <a:solidFill>
                  <a:schemeClr val="accent1"/>
                </a:solidFill>
                <a:latin typeface="Times New Roman" panose="02020603050405020304" pitchFamily="18" charset="0"/>
                <a:cs typeface="Times New Roman" panose="02020603050405020304" pitchFamily="18" charset="0"/>
              </a:rPr>
            </a:br>
            <a:r>
              <a:rPr lang="en-US" sz="2800" b="1" dirty="0" err="1" smtClean="0">
                <a:solidFill>
                  <a:schemeClr val="accent1"/>
                </a:solidFill>
                <a:latin typeface="Times New Roman" panose="02020603050405020304" pitchFamily="18" charset="0"/>
                <a:cs typeface="Times New Roman" panose="02020603050405020304" pitchFamily="18" charset="0"/>
              </a:rPr>
              <a:t>Nước</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sông</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nhấp</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nháy</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được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như</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sao</a:t>
            </a:r>
            <a:r>
              <a:rPr lang="en-US" sz="2800" b="1" dirty="0" smtClean="0">
                <a:solidFill>
                  <a:schemeClr val="accent1"/>
                </a:solidFill>
                <a:latin typeface="Times New Roman" panose="02020603050405020304" pitchFamily="18" charset="0"/>
                <a:cs typeface="Times New Roman" panose="02020603050405020304" pitchFamily="18" charset="0"/>
              </a:rPr>
              <a:t> bay.</a:t>
            </a:r>
            <a:endParaRPr lang="en-US" sz="2800" b="1" dirty="0">
              <a:solidFill>
                <a:schemeClr val="accent1"/>
              </a:solidFill>
              <a:latin typeface="Times New Roman" panose="02020603050405020304" pitchFamily="18" charset="0"/>
              <a:cs typeface="Times New Roman" panose="02020603050405020304" pitchFamily="18" charset="0"/>
            </a:endParaRPr>
          </a:p>
        </p:txBody>
      </p:sp>
      <p:pic>
        <p:nvPicPr>
          <p:cNvPr id="2050" name="Picture 2" descr="Bầu trời đầy sao"/>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6677890" y="1690688"/>
            <a:ext cx="4793673" cy="4593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90271" y="2036617"/>
            <a:ext cx="1168910" cy="400110"/>
          </a:xfrm>
          <a:prstGeom prst="rect">
            <a:avLst/>
          </a:prstGeom>
          <a:noFill/>
        </p:spPr>
        <p:txBody>
          <a:bodyPr wrap="none" rtlCol="0">
            <a:spAutoFit/>
          </a:bodyPr>
          <a:lstStyle/>
          <a:p>
            <a:r>
              <a:rPr lang="en-US" sz="2000" b="1" dirty="0" smtClean="0">
                <a:solidFill>
                  <a:schemeClr val="bg1"/>
                </a:solidFill>
                <a:latin typeface="Arial" panose="020B0604020202020204" pitchFamily="34" charset="0"/>
                <a:cs typeface="Arial" panose="020B0604020202020204" pitchFamily="34" charset="0"/>
              </a:rPr>
              <a:t>Sao bay</a:t>
            </a:r>
            <a:endParaRPr lang="en-US" sz="2000" b="1" dirty="0">
              <a:solidFill>
                <a:schemeClr val="bg1"/>
              </a:solidFill>
              <a:latin typeface="Arial" panose="020B0604020202020204" pitchFamily="34" charset="0"/>
              <a:cs typeface="Arial" panose="020B0604020202020204" pitchFamily="34" charset="0"/>
            </a:endParaRPr>
          </a:p>
        </p:txBody>
      </p:sp>
      <p:pic>
        <p:nvPicPr>
          <p:cNvPr id="2052" name="Picture 4" descr="Ráng chiều lấp lánh trên biển Cô Tô - VnExpress Du lịch"/>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99000"/>
                    </a14:imgEffect>
                  </a14:imgLayer>
                </a14:imgProps>
              </a:ext>
              <a:ext uri="{28A0092B-C50C-407E-A947-70E740481C1C}">
                <a14:useLocalDpi xmlns:a14="http://schemas.microsoft.com/office/drawing/2010/main" val="0"/>
              </a:ext>
            </a:extLst>
          </a:blip>
          <a:srcRect/>
          <a:stretch>
            <a:fillRect/>
          </a:stretch>
        </p:blipFill>
        <p:spPr bwMode="auto">
          <a:xfrm>
            <a:off x="737467" y="2119179"/>
            <a:ext cx="5621770" cy="37365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sp>
        <p:nvSpPr>
          <p:cNvPr id="3" name="Rectangle 2"/>
          <p:cNvSpPr/>
          <p:nvPr/>
        </p:nvSpPr>
        <p:spPr>
          <a:xfrm>
            <a:off x="442912" y="785813"/>
            <a:ext cx="1771651" cy="1057275"/>
          </a:xfrm>
          <a:prstGeom prst="rect">
            <a:avLst/>
          </a:prstGeom>
          <a:solidFill>
            <a:schemeClr val="accent4">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Vế</a:t>
            </a:r>
            <a:r>
              <a:rPr lang="en-US" sz="3200" b="1" dirty="0" smtClean="0">
                <a:solidFill>
                  <a:srgbClr val="FF0000"/>
                </a:solidFill>
                <a:latin typeface="Times New Roman" panose="02020603050405020304" pitchFamily="18" charset="0"/>
                <a:cs typeface="Times New Roman" panose="02020603050405020304" pitchFamily="18" charset="0"/>
              </a:rPr>
              <a:t> 1</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Down Arrow 4"/>
          <p:cNvSpPr/>
          <p:nvPr/>
        </p:nvSpPr>
        <p:spPr>
          <a:xfrm>
            <a:off x="1215785" y="2020662"/>
            <a:ext cx="207169" cy="67151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972243" y="1977800"/>
            <a:ext cx="228282" cy="316903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2913" y="2989150"/>
            <a:ext cx="2271712"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so </a:t>
            </a:r>
            <a:r>
              <a:rPr lang="en-US" sz="3200" dirty="0" err="1" smtClean="0">
                <a:latin typeface="Times New Roman" panose="02020603050405020304" pitchFamily="18" charset="0"/>
                <a:cs typeface="Times New Roman" panose="02020603050405020304" pitchFamily="18" charset="0"/>
              </a:rPr>
              <a:t>sánh</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68966" y="5413946"/>
            <a:ext cx="280035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a:t>
            </a:r>
            <a:r>
              <a:rPr lang="en-US" sz="3200" dirty="0" err="1" smtClean="0">
                <a:latin typeface="Times New Roman" panose="02020603050405020304" pitchFamily="18" charset="0"/>
                <a:cs typeface="Times New Roman" panose="02020603050405020304" pitchFamily="18" charset="0"/>
              </a:rPr>
              <a:t>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nháy</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938644" y="5396244"/>
            <a:ext cx="280035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a:t>
            </a:r>
            <a:r>
              <a:rPr lang="en-US" sz="3200" dirty="0" err="1" smtClean="0">
                <a:latin typeface="Times New Roman" panose="02020603050405020304" pitchFamily="18" charset="0"/>
                <a:cs typeface="Times New Roman" panose="02020603050405020304" pitchFamily="18" charset="0"/>
              </a:rPr>
              <a:t>hư</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9183844" y="3083270"/>
            <a:ext cx="2271712"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so </a:t>
            </a:r>
            <a:r>
              <a:rPr lang="en-US" sz="3200" dirty="0" err="1" smtClean="0">
                <a:latin typeface="Times New Roman" panose="02020603050405020304" pitchFamily="18" charset="0"/>
                <a:cs typeface="Times New Roman" panose="02020603050405020304" pitchFamily="18" charset="0"/>
              </a:rPr>
              <a:t>sánh</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27" name="Rectangle 26"/>
          <p:cNvSpPr/>
          <p:nvPr/>
        </p:nvSpPr>
        <p:spPr>
          <a:xfrm>
            <a:off x="9391650" y="750254"/>
            <a:ext cx="1771651" cy="105727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Vế</a:t>
            </a:r>
            <a:r>
              <a:rPr lang="en-US" sz="3200" b="1" dirty="0" smtClean="0">
                <a:solidFill>
                  <a:srgbClr val="FF0000"/>
                </a:solidFill>
                <a:latin typeface="Times New Roman" panose="02020603050405020304" pitchFamily="18" charset="0"/>
                <a:cs typeface="Times New Roman" panose="02020603050405020304" pitchFamily="18" charset="0"/>
              </a:rPr>
              <a:t> 2</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2914650" y="785810"/>
            <a:ext cx="2571750" cy="10572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P</a:t>
            </a:r>
            <a:r>
              <a:rPr lang="en-US" sz="3200" dirty="0" err="1" smtClean="0">
                <a:solidFill>
                  <a:schemeClr val="tx1"/>
                </a:solidFill>
                <a:latin typeface="Times New Roman" panose="02020603050405020304" pitchFamily="18" charset="0"/>
                <a:cs typeface="Times New Roman" panose="02020603050405020304" pitchFamily="18" charset="0"/>
              </a:rPr>
              <a:t>hương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diện</a:t>
            </a:r>
            <a:r>
              <a:rPr lang="en-US" sz="3200" dirty="0" smtClean="0">
                <a:solidFill>
                  <a:schemeClr val="tx1"/>
                </a:solidFill>
                <a:latin typeface="Times New Roman" panose="02020603050405020304" pitchFamily="18" charset="0"/>
                <a:cs typeface="Times New Roman" panose="02020603050405020304" pitchFamily="18" charset="0"/>
              </a:rPr>
              <a:t> so </a:t>
            </a:r>
            <a:r>
              <a:rPr lang="en-US" sz="3200" dirty="0" err="1" smtClean="0">
                <a:solidFill>
                  <a:schemeClr val="tx1"/>
                </a:solidFill>
                <a:latin typeface="Times New Roman" panose="02020603050405020304" pitchFamily="18" charset="0"/>
                <a:cs typeface="Times New Roman" panose="02020603050405020304" pitchFamily="18" charset="0"/>
              </a:rPr>
              <a:t>sánh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6418499" y="785810"/>
            <a:ext cx="2041051" cy="10572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T</a:t>
            </a:r>
            <a:r>
              <a:rPr lang="en-US" sz="3200" dirty="0" err="1" smtClean="0">
                <a:solidFill>
                  <a:schemeClr val="tx1"/>
                </a:solidFill>
                <a:latin typeface="Times New Roman" panose="02020603050405020304" pitchFamily="18" charset="0"/>
                <a:cs typeface="Times New Roman" panose="02020603050405020304" pitchFamily="18" charset="0"/>
              </a:rPr>
              <a:t>ừ</a:t>
            </a:r>
            <a:r>
              <a:rPr lang="en-US" sz="3200" dirty="0" smtClean="0">
                <a:solidFill>
                  <a:schemeClr val="tx1"/>
                </a:solidFill>
                <a:latin typeface="Times New Roman" panose="02020603050405020304" pitchFamily="18" charset="0"/>
                <a:cs typeface="Times New Roman" panose="02020603050405020304" pitchFamily="18" charset="0"/>
              </a:rPr>
              <a:t> so </a:t>
            </a:r>
            <a:r>
              <a:rPr lang="en-US" sz="3200" dirty="0" err="1" smtClean="0">
                <a:solidFill>
                  <a:schemeClr val="tx1"/>
                </a:solidFill>
                <a:latin typeface="Times New Roman" panose="02020603050405020304" pitchFamily="18" charset="0"/>
                <a:cs typeface="Times New Roman" panose="02020603050405020304" pitchFamily="18" charset="0"/>
              </a:rPr>
              <a:t>sánh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1" name="Down Arrow 30"/>
          <p:cNvSpPr/>
          <p:nvPr/>
        </p:nvSpPr>
        <p:spPr>
          <a:xfrm>
            <a:off x="1225152" y="4475326"/>
            <a:ext cx="207169" cy="67151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7264319" y="2035145"/>
            <a:ext cx="228282" cy="316903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10112531" y="2073788"/>
            <a:ext cx="207169" cy="67151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10112530" y="4498458"/>
            <a:ext cx="207169" cy="67151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Callout 14"/>
          <p:cNvSpPr/>
          <p:nvPr/>
        </p:nvSpPr>
        <p:spPr>
          <a:xfrm>
            <a:off x="474" y="5212430"/>
            <a:ext cx="3168492" cy="1282881"/>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N</a:t>
            </a:r>
            <a:r>
              <a:rPr lang="en-US" sz="3200" dirty="0" err="1" smtClean="0">
                <a:solidFill>
                  <a:schemeClr val="tx1"/>
                </a:solidFill>
                <a:latin typeface="Times New Roman" panose="02020603050405020304" pitchFamily="18" charset="0"/>
                <a:cs typeface="Times New Roman" panose="02020603050405020304" pitchFamily="18" charset="0"/>
              </a:rPr>
              <a:t>ước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sông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6" name="Cloud Callout 35"/>
          <p:cNvSpPr/>
          <p:nvPr/>
        </p:nvSpPr>
        <p:spPr>
          <a:xfrm>
            <a:off x="8862374" y="5212430"/>
            <a:ext cx="2914650" cy="1282881"/>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s</a:t>
            </a:r>
            <a:r>
              <a:rPr lang="en-US" sz="3200" dirty="0" err="1" smtClean="0">
                <a:solidFill>
                  <a:schemeClr val="tx1"/>
                </a:solidFill>
                <a:latin typeface="Times New Roman" panose="02020603050405020304" pitchFamily="18" charset="0"/>
                <a:cs typeface="Times New Roman" panose="02020603050405020304" pitchFamily="18" charset="0"/>
              </a:rPr>
              <a:t>ao</a:t>
            </a:r>
            <a:r>
              <a:rPr lang="en-US" sz="3200" dirty="0" smtClean="0">
                <a:solidFill>
                  <a:schemeClr val="tx1"/>
                </a:solidFill>
                <a:latin typeface="Times New Roman" panose="02020603050405020304" pitchFamily="18" charset="0"/>
                <a:cs typeface="Times New Roman" panose="02020603050405020304" pitchFamily="18" charset="0"/>
              </a:rPr>
              <a:t> bay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55172" y="937641"/>
            <a:ext cx="474784" cy="68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chemeClr val="tx1"/>
                </a:solidFill>
              </a:rPr>
              <a:t>+</a:t>
            </a:r>
            <a:endParaRPr lang="en-US" sz="3500" b="1" dirty="0">
              <a:solidFill>
                <a:schemeClr val="tx1"/>
              </a:solidFill>
            </a:endParaRPr>
          </a:p>
        </p:txBody>
      </p:sp>
      <p:sp>
        <p:nvSpPr>
          <p:cNvPr id="19" name="Rectangle 18"/>
          <p:cNvSpPr/>
          <p:nvPr/>
        </p:nvSpPr>
        <p:spPr>
          <a:xfrm>
            <a:off x="5651313" y="973197"/>
            <a:ext cx="474784" cy="68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chemeClr val="tx1"/>
                </a:solidFill>
              </a:rPr>
              <a:t>+</a:t>
            </a:r>
            <a:endParaRPr lang="en-US" sz="3500" b="1" dirty="0">
              <a:solidFill>
                <a:schemeClr val="tx1"/>
              </a:solidFill>
            </a:endParaRPr>
          </a:p>
        </p:txBody>
      </p:sp>
      <p:sp>
        <p:nvSpPr>
          <p:cNvPr id="20" name="Rectangle 19"/>
          <p:cNvSpPr/>
          <p:nvPr/>
        </p:nvSpPr>
        <p:spPr>
          <a:xfrm>
            <a:off x="8624982" y="973197"/>
            <a:ext cx="474784" cy="68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chemeClr val="tx1"/>
                </a:solidFill>
              </a:rPr>
              <a:t>+</a:t>
            </a:r>
            <a:endParaRPr lang="en-US" sz="35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ircle(in)">
                                      <p:cBhvr>
                                        <p:cTn id="16" dur="2000"/>
                                        <p:tgtEl>
                                          <p:spTgt spid="3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2000"/>
                                        <p:tgtEl>
                                          <p:spTgt spid="28"/>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1)">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randombar(horizontal)">
                                      <p:cBhvr>
                                        <p:cTn id="41" dur="500"/>
                                        <p:tgtEl>
                                          <p:spTgt spid="2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p:bldP spid="22" grpId="0"/>
      <p:bldP spid="23" grpId="0"/>
      <p:bldP spid="25" grpId="0"/>
      <p:bldP spid="27" grpId="0" animBg="1"/>
      <p:bldP spid="28" grpId="0" animBg="1"/>
      <p:bldP spid="29" grpId="0" animBg="1"/>
      <p:bldP spid="31" grpId="0" animBg="1"/>
      <p:bldP spid="32" grpId="0" animBg="1"/>
      <p:bldP spid="33" grpId="0" animBg="1"/>
      <p:bldP spid="34" grpId="0" animBg="1"/>
      <p:bldP spid="15" grpId="0" animBg="1"/>
      <p:bldP spid="36" grpId="0" animBg="1"/>
      <p:bldP spid="2"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8222" y="1155857"/>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3</a:t>
              </a:r>
              <a:endPar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882159" y="299459"/>
            <a:ext cx="11309841" cy="1200329"/>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628774" y="1638299"/>
            <a:ext cx="3867151" cy="2295525"/>
          </a:xfrm>
          <a:prstGeom prst="rect">
            <a:avLst/>
          </a:prstGeom>
        </p:spPr>
      </p:pic>
      <p:pic>
        <p:nvPicPr>
          <p:cNvPr id="9" name="Picture 8"/>
          <p:cNvPicPr>
            <a:picLocks noChangeAspect="1"/>
          </p:cNvPicPr>
          <p:nvPr/>
        </p:nvPicPr>
        <p:blipFill>
          <a:blip r:embed="rId3"/>
          <a:stretch>
            <a:fillRect/>
          </a:stretch>
        </p:blipFill>
        <p:spPr>
          <a:xfrm>
            <a:off x="6538912" y="1423987"/>
            <a:ext cx="4048125" cy="2543175"/>
          </a:xfrm>
          <a:prstGeom prst="rect">
            <a:avLst/>
          </a:prstGeom>
        </p:spPr>
      </p:pic>
      <p:pic>
        <p:nvPicPr>
          <p:cNvPr id="16" name="Picture 15"/>
          <p:cNvPicPr>
            <a:picLocks noChangeAspect="1"/>
          </p:cNvPicPr>
          <p:nvPr/>
        </p:nvPicPr>
        <p:blipFill>
          <a:blip r:embed="rId4"/>
          <a:stretch>
            <a:fillRect/>
          </a:stretch>
        </p:blipFill>
        <p:spPr>
          <a:xfrm>
            <a:off x="1709102" y="3954145"/>
            <a:ext cx="3838575" cy="2495550"/>
          </a:xfrm>
          <a:prstGeom prst="rect">
            <a:avLst/>
          </a:prstGeom>
        </p:spPr>
      </p:pic>
      <p:pic>
        <p:nvPicPr>
          <p:cNvPr id="19" name="Picture 18"/>
          <p:cNvPicPr>
            <a:picLocks noChangeAspect="1"/>
          </p:cNvPicPr>
          <p:nvPr/>
        </p:nvPicPr>
        <p:blipFill>
          <a:blip r:embed="rId5"/>
          <a:stretch>
            <a:fillRect/>
          </a:stretch>
        </p:blipFill>
        <p:spPr>
          <a:xfrm>
            <a:off x="6644322" y="3971925"/>
            <a:ext cx="4067175" cy="2486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1733</Words>
  <Application>WPS Presentation</Application>
  <PresentationFormat>Widescreen</PresentationFormat>
  <Paragraphs>104</Paragraphs>
  <Slides>25</Slides>
  <Notes>9</Notes>
  <HiddenSlides>0</HiddenSlides>
  <MMClips>5</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25</vt:i4>
      </vt:variant>
    </vt:vector>
  </HeadingPairs>
  <TitlesOfParts>
    <vt:vector size="43" baseType="lpstr">
      <vt:lpstr>Arial</vt:lpstr>
      <vt:lpstr>SimSun</vt:lpstr>
      <vt:lpstr>Wingdings</vt:lpstr>
      <vt:lpstr>Calibri</vt:lpstr>
      <vt:lpstr>Times New Roman</vt:lpstr>
      <vt:lpstr>等线</vt:lpstr>
      <vt:lpstr>Arial-Rounded</vt:lpstr>
      <vt:lpstr>Segoe UI Symbol</vt:lpstr>
      <vt:lpstr>等线</vt:lpstr>
      <vt:lpstr>Microsoft YaHei</vt:lpstr>
      <vt:lpstr>Arial Unicode MS</vt:lpstr>
      <vt:lpstr>.VnBlack</vt:lpstr>
      <vt:lpstr>Segoe Print</vt:lpstr>
      <vt:lpstr>Calibri Light</vt:lpstr>
      <vt:lpstr>等线 Light</vt:lpstr>
      <vt:lpstr>office</vt:lpstr>
      <vt:lpstr>Office 主题​​</vt:lpstr>
      <vt:lpstr>1_Office Theme</vt:lpstr>
      <vt:lpstr>PowerPoint 演示文稿</vt:lpstr>
      <vt:lpstr>PowerPoint 演示文稿</vt:lpstr>
      <vt:lpstr>PowerPoint 演示文稿</vt:lpstr>
      <vt:lpstr>PowerPoint 演示文稿</vt:lpstr>
      <vt:lpstr>PowerPoint 演示文稿</vt:lpstr>
      <vt:lpstr>PowerPoint 演示文稿</vt:lpstr>
      <vt:lpstr> Nước sông nhấp nháy được ví như sao bay.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92</cp:revision>
  <dcterms:created xsi:type="dcterms:W3CDTF">2022-09-02T04:10:00Z</dcterms:created>
  <dcterms:modified xsi:type="dcterms:W3CDTF">2024-01-14T03:35:21Z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9A1BFF90A20541DFB1611A7FA394EAA8_13</vt:lpwstr>
  </property>
  <property fmtid="{D5CDD505-2E9C-101B-9397-08002B2CF9AE}" pid="3" name="KSOProductBuildVer">
    <vt:lpwstr>1033-12.2.0.13412</vt:lpwstr>
  </property>
</Properties>
</file>